
<file path=[Content_Types].xml><?xml version="1.0" encoding="utf-8"?>
<Types xmlns="http://schemas.openxmlformats.org/package/2006/content-types">
  <Default ContentType="image/png" Extension="png"/>
  <Default ContentType="image/x-emf" Extension="emf"/>
  <Default ContentType="image/jpeg" Extension="jpeg"/>
  <Default ContentType="application/vnd.openxmlformats-package.relationships+xml" Extension="rels"/>
  <Default ContentType="application/xml" Extension="xml"/>
  <Default ContentType="image/vnd.ms-photo" Extension="wdp"/>
  <Default ContentType="image/tiff" Extension="tiff"/>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2"/>
  </p:notesMasterIdLst>
  <p:sldIdLst>
    <p:sldId id="388" r:id="rId2"/>
    <p:sldId id="389" r:id="rId3"/>
    <p:sldId id="433" r:id="rId4"/>
    <p:sldId id="435" r:id="rId5"/>
    <p:sldId id="323" r:id="rId6"/>
    <p:sldId id="327" r:id="rId7"/>
    <p:sldId id="295" r:id="rId8"/>
    <p:sldId id="436" r:id="rId9"/>
    <p:sldId id="297" r:id="rId10"/>
    <p:sldId id="294" r:id="rId11"/>
    <p:sldId id="437" r:id="rId12"/>
    <p:sldId id="438" r:id="rId13"/>
    <p:sldId id="307" r:id="rId14"/>
    <p:sldId id="293" r:id="rId15"/>
    <p:sldId id="310" r:id="rId16"/>
    <p:sldId id="311" r:id="rId17"/>
    <p:sldId id="302" r:id="rId18"/>
    <p:sldId id="303" r:id="rId19"/>
    <p:sldId id="304" r:id="rId20"/>
    <p:sldId id="305" r:id="rId21"/>
    <p:sldId id="460" r:id="rId22"/>
    <p:sldId id="465" r:id="rId23"/>
    <p:sldId id="312" r:id="rId24"/>
    <p:sldId id="321" r:id="rId25"/>
    <p:sldId id="313" r:id="rId26"/>
    <p:sldId id="322" r:id="rId27"/>
    <p:sldId id="315" r:id="rId28"/>
    <p:sldId id="314" r:id="rId29"/>
    <p:sldId id="306" r:id="rId30"/>
    <p:sldId id="461" r:id="rId31"/>
    <p:sldId id="270" r:id="rId32"/>
    <p:sldId id="316" r:id="rId33"/>
    <p:sldId id="317" r:id="rId34"/>
    <p:sldId id="462" r:id="rId35"/>
    <p:sldId id="343" r:id="rId36"/>
    <p:sldId id="319" r:id="rId37"/>
    <p:sldId id="338" r:id="rId38"/>
    <p:sldId id="339" r:id="rId39"/>
    <p:sldId id="340" r:id="rId40"/>
    <p:sldId id="298" r:id="rId41"/>
    <p:sldId id="463" r:id="rId42"/>
    <p:sldId id="269" r:id="rId43"/>
    <p:sldId id="464" r:id="rId44"/>
    <p:sldId id="342" r:id="rId45"/>
    <p:sldId id="299" r:id="rId46"/>
    <p:sldId id="282" r:id="rId47"/>
    <p:sldId id="325" r:id="rId48"/>
    <p:sldId id="326" r:id="rId49"/>
    <p:sldId id="394" r:id="rId50"/>
    <p:sldId id="395" r:id="rId51"/>
    <p:sldId id="397" r:id="rId52"/>
    <p:sldId id="396" r:id="rId53"/>
    <p:sldId id="398" r:id="rId54"/>
    <p:sldId id="400" r:id="rId55"/>
    <p:sldId id="399" r:id="rId56"/>
    <p:sldId id="420" r:id="rId57"/>
    <p:sldId id="260" r:id="rId58"/>
    <p:sldId id="280" r:id="rId59"/>
    <p:sldId id="274" r:id="rId60"/>
    <p:sldId id="390" r:id="rId61"/>
    <p:sldId id="391" r:id="rId62"/>
    <p:sldId id="392" r:id="rId63"/>
    <p:sldId id="276" r:id="rId64"/>
    <p:sldId id="277" r:id="rId65"/>
    <p:sldId id="279" r:id="rId66"/>
    <p:sldId id="278" r:id="rId67"/>
    <p:sldId id="393" r:id="rId68"/>
    <p:sldId id="256" r:id="rId69"/>
    <p:sldId id="401" r:id="rId70"/>
    <p:sldId id="439" r:id="rId71"/>
    <p:sldId id="406" r:id="rId72"/>
    <p:sldId id="421" r:id="rId73"/>
    <p:sldId id="440" r:id="rId74"/>
    <p:sldId id="259" r:id="rId75"/>
    <p:sldId id="402" r:id="rId76"/>
    <p:sldId id="403" r:id="rId77"/>
    <p:sldId id="404" r:id="rId78"/>
    <p:sldId id="405" r:id="rId79"/>
    <p:sldId id="423" r:id="rId80"/>
    <p:sldId id="441" r:id="rId81"/>
    <p:sldId id="447" r:id="rId82"/>
    <p:sldId id="448" r:id="rId83"/>
    <p:sldId id="449" r:id="rId84"/>
    <p:sldId id="450" r:id="rId85"/>
    <p:sldId id="453" r:id="rId86"/>
    <p:sldId id="451" r:id="rId87"/>
    <p:sldId id="452" r:id="rId88"/>
    <p:sldId id="454" r:id="rId89"/>
    <p:sldId id="466" r:id="rId90"/>
    <p:sldId id="455" r:id="rId91"/>
    <p:sldId id="456" r:id="rId92"/>
    <p:sldId id="457" r:id="rId93"/>
    <p:sldId id="458" r:id="rId94"/>
    <p:sldId id="459" r:id="rId95"/>
    <p:sldId id="411" r:id="rId96"/>
    <p:sldId id="412" r:id="rId97"/>
    <p:sldId id="413" r:id="rId98"/>
    <p:sldId id="258" r:id="rId99"/>
    <p:sldId id="425" r:id="rId100"/>
    <p:sldId id="261" r:id="rId101"/>
    <p:sldId id="428" r:id="rId102"/>
    <p:sldId id="268" r:id="rId103"/>
    <p:sldId id="262" r:id="rId104"/>
    <p:sldId id="263" r:id="rId105"/>
    <p:sldId id="265" r:id="rId106"/>
    <p:sldId id="264" r:id="rId107"/>
    <p:sldId id="267" r:id="rId108"/>
    <p:sldId id="266" r:id="rId109"/>
    <p:sldId id="429" r:id="rId110"/>
    <p:sldId id="467" r:id="rId1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2947"/>
  </p:normalViewPr>
  <p:slideViewPr>
    <p:cSldViewPr snapToGrid="0" snapToObjects="1">
      <p:cViewPr varScale="1">
        <p:scale>
          <a:sx n="111" d="100"/>
          <a:sy n="111" d="100"/>
        </p:scale>
        <p:origin x="456" y="114"/>
      </p:cViewPr>
      <p:guideLst/>
    </p:cSldViewPr>
  </p:slideViewPr>
  <p:notesTextViewPr>
    <p:cViewPr>
      <p:scale>
        <a:sx n="85" d="100"/>
        <a:sy n="85"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D66DAF-B3D0-364A-A48B-7178BA661BCB}" type="datetimeFigureOut">
              <a:rPr lang="en-US" smtClean="0"/>
              <a:t>2/21/2020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F4D6A-EB91-CD4C-8C7B-9A6767C14113}" type="slidenum">
              <a:rPr lang="en-US" smtClean="0"/>
              <a:t>‹#›</a:t>
            </a:fld>
            <a:endParaRPr lang="en-US"/>
          </a:p>
        </p:txBody>
      </p:sp>
    </p:spTree>
    <p:extLst>
      <p:ext uri="{BB962C8B-B14F-4D97-AF65-F5344CB8AC3E}">
        <p14:creationId xmlns:p14="http://schemas.microsoft.com/office/powerpoint/2010/main" val="274781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18757-5813-A04E-BE3B-BC6BF2636839}" type="slidenum">
              <a:rPr lang="en-US" smtClean="0"/>
              <a:t>1</a:t>
            </a:fld>
            <a:endParaRPr lang="en-US"/>
          </a:p>
        </p:txBody>
      </p:sp>
    </p:spTree>
    <p:extLst>
      <p:ext uri="{BB962C8B-B14F-4D97-AF65-F5344CB8AC3E}">
        <p14:creationId xmlns:p14="http://schemas.microsoft.com/office/powerpoint/2010/main" val="2709080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18757-5813-A04E-BE3B-BC6BF2636839}" type="slidenum">
              <a:rPr lang="en-US" smtClean="0"/>
              <a:t>82</a:t>
            </a:fld>
            <a:endParaRPr lang="en-US"/>
          </a:p>
        </p:txBody>
      </p:sp>
    </p:spTree>
    <p:extLst>
      <p:ext uri="{BB962C8B-B14F-4D97-AF65-F5344CB8AC3E}">
        <p14:creationId xmlns:p14="http://schemas.microsoft.com/office/powerpoint/2010/main" val="736156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818757-5813-A04E-BE3B-BC6BF2636839}" type="slidenum">
              <a:rPr lang="en-US" smtClean="0"/>
              <a:t>88</a:t>
            </a:fld>
            <a:endParaRPr lang="en-US"/>
          </a:p>
        </p:txBody>
      </p:sp>
    </p:spTree>
    <p:extLst>
      <p:ext uri="{BB962C8B-B14F-4D97-AF65-F5344CB8AC3E}">
        <p14:creationId xmlns:p14="http://schemas.microsoft.com/office/powerpoint/2010/main" val="112341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818757-5813-A04E-BE3B-BC6BF2636839}" type="slidenum">
              <a:rPr lang="en-US" smtClean="0"/>
              <a:t>90</a:t>
            </a:fld>
            <a:endParaRPr lang="en-US"/>
          </a:p>
        </p:txBody>
      </p:sp>
    </p:spTree>
    <p:extLst>
      <p:ext uri="{BB962C8B-B14F-4D97-AF65-F5344CB8AC3E}">
        <p14:creationId xmlns:p14="http://schemas.microsoft.com/office/powerpoint/2010/main" val="3651338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18757-5813-A04E-BE3B-BC6BF2636839}" type="slidenum">
              <a:rPr lang="en-US" smtClean="0"/>
              <a:t>93</a:t>
            </a:fld>
            <a:endParaRPr lang="en-US"/>
          </a:p>
        </p:txBody>
      </p:sp>
    </p:spTree>
    <p:extLst>
      <p:ext uri="{BB962C8B-B14F-4D97-AF65-F5344CB8AC3E}">
        <p14:creationId xmlns:p14="http://schemas.microsoft.com/office/powerpoint/2010/main" val="1612748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18757-5813-A04E-BE3B-BC6BF2636839}" type="slidenum">
              <a:rPr lang="en-US" smtClean="0"/>
              <a:t>94</a:t>
            </a:fld>
            <a:endParaRPr lang="en-US"/>
          </a:p>
        </p:txBody>
      </p:sp>
    </p:spTree>
    <p:extLst>
      <p:ext uri="{BB962C8B-B14F-4D97-AF65-F5344CB8AC3E}">
        <p14:creationId xmlns:p14="http://schemas.microsoft.com/office/powerpoint/2010/main" val="3136520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18757-5813-A04E-BE3B-BC6BF2636839}" type="slidenum">
              <a:rPr lang="en-US" smtClean="0"/>
              <a:t>99</a:t>
            </a:fld>
            <a:endParaRPr lang="en-US"/>
          </a:p>
        </p:txBody>
      </p:sp>
    </p:spTree>
    <p:extLst>
      <p:ext uri="{BB962C8B-B14F-4D97-AF65-F5344CB8AC3E}">
        <p14:creationId xmlns:p14="http://schemas.microsoft.com/office/powerpoint/2010/main" val="1657122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EA6677-A224-DD4E-ABE6-1F8AB225A410}" type="slidenum">
              <a:rPr lang="en-US" smtClean="0"/>
              <a:t>103</a:t>
            </a:fld>
            <a:endParaRPr lang="en-US"/>
          </a:p>
        </p:txBody>
      </p:sp>
    </p:spTree>
    <p:extLst>
      <p:ext uri="{BB962C8B-B14F-4D97-AF65-F5344CB8AC3E}">
        <p14:creationId xmlns:p14="http://schemas.microsoft.com/office/powerpoint/2010/main" val="2397833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18757-5813-A04E-BE3B-BC6BF2636839}" type="slidenum">
              <a:rPr lang="en-US" smtClean="0"/>
              <a:t>2</a:t>
            </a:fld>
            <a:endParaRPr lang="en-US"/>
          </a:p>
        </p:txBody>
      </p:sp>
    </p:spTree>
    <p:extLst>
      <p:ext uri="{BB962C8B-B14F-4D97-AF65-F5344CB8AC3E}">
        <p14:creationId xmlns:p14="http://schemas.microsoft.com/office/powerpoint/2010/main" val="1633377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18757-5813-A04E-BE3B-BC6BF2636839}" type="slidenum">
              <a:rPr lang="en-US" smtClean="0"/>
              <a:t>3</a:t>
            </a:fld>
            <a:endParaRPr lang="en-US"/>
          </a:p>
        </p:txBody>
      </p:sp>
    </p:spTree>
    <p:extLst>
      <p:ext uri="{BB962C8B-B14F-4D97-AF65-F5344CB8AC3E}">
        <p14:creationId xmlns:p14="http://schemas.microsoft.com/office/powerpoint/2010/main" val="566365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80A71-5707-B542-814D-530A0DC55216}" type="slidenum">
              <a:rPr lang="en-US" smtClean="0"/>
              <a:t>31</a:t>
            </a:fld>
            <a:endParaRPr lang="en-US"/>
          </a:p>
        </p:txBody>
      </p:sp>
    </p:spTree>
    <p:extLst>
      <p:ext uri="{BB962C8B-B14F-4D97-AF65-F5344CB8AC3E}">
        <p14:creationId xmlns:p14="http://schemas.microsoft.com/office/powerpoint/2010/main" val="3795006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18757-5813-A04E-BE3B-BC6BF2636839}" type="slidenum">
              <a:rPr lang="en-US" smtClean="0"/>
              <a:t>56</a:t>
            </a:fld>
            <a:endParaRPr lang="en-US"/>
          </a:p>
        </p:txBody>
      </p:sp>
    </p:spTree>
    <p:extLst>
      <p:ext uri="{BB962C8B-B14F-4D97-AF65-F5344CB8AC3E}">
        <p14:creationId xmlns:p14="http://schemas.microsoft.com/office/powerpoint/2010/main" val="205638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0F4D6A-EB91-CD4C-8C7B-9A6767C14113}" type="slidenum">
              <a:rPr lang="en-US" smtClean="0"/>
              <a:t>61</a:t>
            </a:fld>
            <a:endParaRPr lang="en-US"/>
          </a:p>
        </p:txBody>
      </p:sp>
    </p:spTree>
    <p:extLst>
      <p:ext uri="{BB962C8B-B14F-4D97-AF65-F5344CB8AC3E}">
        <p14:creationId xmlns:p14="http://schemas.microsoft.com/office/powerpoint/2010/main" val="4126509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18757-5813-A04E-BE3B-BC6BF2636839}" type="slidenum">
              <a:rPr lang="en-US" smtClean="0"/>
              <a:t>70</a:t>
            </a:fld>
            <a:endParaRPr lang="en-US"/>
          </a:p>
        </p:txBody>
      </p:sp>
    </p:spTree>
    <p:extLst>
      <p:ext uri="{BB962C8B-B14F-4D97-AF65-F5344CB8AC3E}">
        <p14:creationId xmlns:p14="http://schemas.microsoft.com/office/powerpoint/2010/main" val="2140402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18757-5813-A04E-BE3B-BC6BF2636839}" type="slidenum">
              <a:rPr lang="en-US" smtClean="0"/>
              <a:t>73</a:t>
            </a:fld>
            <a:endParaRPr lang="en-US"/>
          </a:p>
        </p:txBody>
      </p:sp>
    </p:spTree>
    <p:extLst>
      <p:ext uri="{BB962C8B-B14F-4D97-AF65-F5344CB8AC3E}">
        <p14:creationId xmlns:p14="http://schemas.microsoft.com/office/powerpoint/2010/main" val="1820047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18757-5813-A04E-BE3B-BC6BF2636839}" type="slidenum">
              <a:rPr lang="en-US" smtClean="0"/>
              <a:t>80</a:t>
            </a:fld>
            <a:endParaRPr lang="en-US"/>
          </a:p>
        </p:txBody>
      </p:sp>
    </p:spTree>
    <p:extLst>
      <p:ext uri="{BB962C8B-B14F-4D97-AF65-F5344CB8AC3E}">
        <p14:creationId xmlns:p14="http://schemas.microsoft.com/office/powerpoint/2010/main" val="3597214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2435-F36C-3240-904C-E7CC2D58D5D0}"/>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D1BBB1AF-2901-7D48-9839-13936F15E5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A837B193-EEDE-7548-9C89-8F7A932332AC}"/>
              </a:ext>
            </a:extLst>
          </p:cNvPr>
          <p:cNvSpPr>
            <a:spLocks noGrp="1"/>
          </p:cNvSpPr>
          <p:nvPr>
            <p:ph type="dt" sz="half" idx="10"/>
          </p:nvPr>
        </p:nvSpPr>
        <p:spPr/>
        <p:txBody>
          <a:bodyPr/>
          <a:lstStyle/>
          <a:p>
            <a:fld id="{A996B95E-2385-BD40-B4FC-8ECBEC1E26C4}" type="datetimeFigureOut">
              <a:rPr lang="en-US" smtClean="0"/>
              <a:t>2/21/2020</a:t>
            </a:fld>
            <a:endParaRPr lang="en-US"/>
          </a:p>
        </p:txBody>
      </p:sp>
      <p:sp>
        <p:nvSpPr>
          <p:cNvPr id="5" name="Footer Placeholder 4">
            <a:extLst>
              <a:ext uri="{FF2B5EF4-FFF2-40B4-BE49-F238E27FC236}">
                <a16:creationId xmlns:a16="http://schemas.microsoft.com/office/drawing/2014/main" id="{98B21BD0-FC34-E84A-BACB-0A7454E0D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5F840-7DC8-104E-AE1D-1371163901BA}"/>
              </a:ext>
            </a:extLst>
          </p:cNvPr>
          <p:cNvSpPr>
            <a:spLocks noGrp="1"/>
          </p:cNvSpPr>
          <p:nvPr>
            <p:ph type="sldNum" sz="quarter" idx="12"/>
          </p:nvPr>
        </p:nvSpPr>
        <p:spPr/>
        <p:txBody>
          <a:bodyPr/>
          <a:lstStyle/>
          <a:p>
            <a:fld id="{B66D9FE3-6BCA-874F-9E53-9C7DAC74D85D}" type="slidenum">
              <a:rPr lang="en-US" smtClean="0"/>
              <a:t>‹#›</a:t>
            </a:fld>
            <a:endParaRPr lang="en-US"/>
          </a:p>
        </p:txBody>
      </p:sp>
    </p:spTree>
    <p:extLst>
      <p:ext uri="{BB962C8B-B14F-4D97-AF65-F5344CB8AC3E}">
        <p14:creationId xmlns:p14="http://schemas.microsoft.com/office/powerpoint/2010/main" val="2321914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1A3-9E02-1246-AF03-8B72BDBB6301}"/>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37B30887-9EDA-3F40-A358-AE52B17DB929}"/>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47E90745-1F0C-2040-A28E-1C2D7F830259}"/>
              </a:ext>
            </a:extLst>
          </p:cNvPr>
          <p:cNvSpPr>
            <a:spLocks noGrp="1"/>
          </p:cNvSpPr>
          <p:nvPr>
            <p:ph type="dt" sz="half" idx="10"/>
          </p:nvPr>
        </p:nvSpPr>
        <p:spPr/>
        <p:txBody>
          <a:bodyPr/>
          <a:lstStyle/>
          <a:p>
            <a:fld id="{A996B95E-2385-BD40-B4FC-8ECBEC1E26C4}" type="datetimeFigureOut">
              <a:rPr lang="en-US" smtClean="0"/>
              <a:t>2/21/2020</a:t>
            </a:fld>
            <a:endParaRPr lang="en-US"/>
          </a:p>
        </p:txBody>
      </p:sp>
      <p:sp>
        <p:nvSpPr>
          <p:cNvPr id="5" name="Footer Placeholder 4">
            <a:extLst>
              <a:ext uri="{FF2B5EF4-FFF2-40B4-BE49-F238E27FC236}">
                <a16:creationId xmlns:a16="http://schemas.microsoft.com/office/drawing/2014/main" id="{2D4D9355-CB08-0049-AAA0-4185CDC68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AEA37-D076-9940-8D5C-0597205BE8B0}"/>
              </a:ext>
            </a:extLst>
          </p:cNvPr>
          <p:cNvSpPr>
            <a:spLocks noGrp="1"/>
          </p:cNvSpPr>
          <p:nvPr>
            <p:ph type="sldNum" sz="quarter" idx="12"/>
          </p:nvPr>
        </p:nvSpPr>
        <p:spPr/>
        <p:txBody>
          <a:bodyPr/>
          <a:lstStyle/>
          <a:p>
            <a:fld id="{B66D9FE3-6BCA-874F-9E53-9C7DAC74D85D}" type="slidenum">
              <a:rPr lang="en-US" smtClean="0"/>
              <a:t>‹#›</a:t>
            </a:fld>
            <a:endParaRPr lang="en-US"/>
          </a:p>
        </p:txBody>
      </p:sp>
    </p:spTree>
    <p:extLst>
      <p:ext uri="{BB962C8B-B14F-4D97-AF65-F5344CB8AC3E}">
        <p14:creationId xmlns:p14="http://schemas.microsoft.com/office/powerpoint/2010/main" val="1340514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027BD4-385B-0F4D-8BDC-C657EBCF63B1}"/>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B229858E-DF53-5C4D-9CEA-F43EFA4F384F}"/>
              </a:ext>
            </a:extLst>
          </p:cNvPr>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7E0999CF-46FD-FF4D-87D0-B925EC2DCE36}"/>
              </a:ext>
            </a:extLst>
          </p:cNvPr>
          <p:cNvSpPr>
            <a:spLocks noGrp="1"/>
          </p:cNvSpPr>
          <p:nvPr>
            <p:ph type="dt" sz="half" idx="10"/>
          </p:nvPr>
        </p:nvSpPr>
        <p:spPr/>
        <p:txBody>
          <a:bodyPr/>
          <a:lstStyle/>
          <a:p>
            <a:fld id="{A996B95E-2385-BD40-B4FC-8ECBEC1E26C4}" type="datetimeFigureOut">
              <a:rPr lang="en-US" smtClean="0"/>
              <a:t>2/21/2020</a:t>
            </a:fld>
            <a:endParaRPr lang="en-US"/>
          </a:p>
        </p:txBody>
      </p:sp>
      <p:sp>
        <p:nvSpPr>
          <p:cNvPr id="5" name="Footer Placeholder 4">
            <a:extLst>
              <a:ext uri="{FF2B5EF4-FFF2-40B4-BE49-F238E27FC236}">
                <a16:creationId xmlns:a16="http://schemas.microsoft.com/office/drawing/2014/main" id="{1D7F6D74-0868-6F4A-B496-85824BCB9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406059-321E-FA41-A889-BC59C89B5CBB}"/>
              </a:ext>
            </a:extLst>
          </p:cNvPr>
          <p:cNvSpPr>
            <a:spLocks noGrp="1"/>
          </p:cNvSpPr>
          <p:nvPr>
            <p:ph type="sldNum" sz="quarter" idx="12"/>
          </p:nvPr>
        </p:nvSpPr>
        <p:spPr/>
        <p:txBody>
          <a:bodyPr/>
          <a:lstStyle/>
          <a:p>
            <a:fld id="{B66D9FE3-6BCA-874F-9E53-9C7DAC74D85D}" type="slidenum">
              <a:rPr lang="en-US" smtClean="0"/>
              <a:t>‹#›</a:t>
            </a:fld>
            <a:endParaRPr lang="en-US"/>
          </a:p>
        </p:txBody>
      </p:sp>
    </p:spTree>
    <p:extLst>
      <p:ext uri="{BB962C8B-B14F-4D97-AF65-F5344CB8AC3E}">
        <p14:creationId xmlns:p14="http://schemas.microsoft.com/office/powerpoint/2010/main" val="4260225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60085-37AD-E04E-9F42-D88B89ADDFF1}"/>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A94E4D4D-264A-804B-9AED-B2D648748FB7}"/>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79B1A3F6-0FB3-E245-9217-34F8F4173E16}"/>
              </a:ext>
            </a:extLst>
          </p:cNvPr>
          <p:cNvSpPr>
            <a:spLocks noGrp="1"/>
          </p:cNvSpPr>
          <p:nvPr>
            <p:ph type="dt" sz="half" idx="10"/>
          </p:nvPr>
        </p:nvSpPr>
        <p:spPr/>
        <p:txBody>
          <a:bodyPr/>
          <a:lstStyle/>
          <a:p>
            <a:fld id="{A996B95E-2385-BD40-B4FC-8ECBEC1E26C4}" type="datetimeFigureOut">
              <a:rPr lang="en-US" smtClean="0"/>
              <a:t>2/21/2020</a:t>
            </a:fld>
            <a:endParaRPr lang="en-US"/>
          </a:p>
        </p:txBody>
      </p:sp>
      <p:sp>
        <p:nvSpPr>
          <p:cNvPr id="5" name="Footer Placeholder 4">
            <a:extLst>
              <a:ext uri="{FF2B5EF4-FFF2-40B4-BE49-F238E27FC236}">
                <a16:creationId xmlns:a16="http://schemas.microsoft.com/office/drawing/2014/main" id="{F933B172-0D6A-0341-8AB9-934B18FD6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DBE535-9CC4-1A4A-804C-151AAE6BE828}"/>
              </a:ext>
            </a:extLst>
          </p:cNvPr>
          <p:cNvSpPr>
            <a:spLocks noGrp="1"/>
          </p:cNvSpPr>
          <p:nvPr>
            <p:ph type="sldNum" sz="quarter" idx="12"/>
          </p:nvPr>
        </p:nvSpPr>
        <p:spPr/>
        <p:txBody>
          <a:bodyPr/>
          <a:lstStyle/>
          <a:p>
            <a:fld id="{B66D9FE3-6BCA-874F-9E53-9C7DAC74D85D}" type="slidenum">
              <a:rPr lang="en-US" smtClean="0"/>
              <a:t>‹#›</a:t>
            </a:fld>
            <a:endParaRPr lang="en-US"/>
          </a:p>
        </p:txBody>
      </p:sp>
    </p:spTree>
    <p:extLst>
      <p:ext uri="{BB962C8B-B14F-4D97-AF65-F5344CB8AC3E}">
        <p14:creationId xmlns:p14="http://schemas.microsoft.com/office/powerpoint/2010/main" val="2738437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93E0B-939D-A945-815E-1B071BBB06F3}"/>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E97ED64B-D11C-8649-A2DC-584637D355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B197F716-5D2C-9244-BB13-6B2DA09B15F8}"/>
              </a:ext>
            </a:extLst>
          </p:cNvPr>
          <p:cNvSpPr>
            <a:spLocks noGrp="1"/>
          </p:cNvSpPr>
          <p:nvPr>
            <p:ph type="dt" sz="half" idx="10"/>
          </p:nvPr>
        </p:nvSpPr>
        <p:spPr/>
        <p:txBody>
          <a:bodyPr/>
          <a:lstStyle/>
          <a:p>
            <a:fld id="{A996B95E-2385-BD40-B4FC-8ECBEC1E26C4}" type="datetimeFigureOut">
              <a:rPr lang="en-US" smtClean="0"/>
              <a:t>2/21/2020</a:t>
            </a:fld>
            <a:endParaRPr lang="en-US"/>
          </a:p>
        </p:txBody>
      </p:sp>
      <p:sp>
        <p:nvSpPr>
          <p:cNvPr id="5" name="Footer Placeholder 4">
            <a:extLst>
              <a:ext uri="{FF2B5EF4-FFF2-40B4-BE49-F238E27FC236}">
                <a16:creationId xmlns:a16="http://schemas.microsoft.com/office/drawing/2014/main" id="{B7227C85-00A0-EF4A-846B-2627A8658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1D7E01-1EF0-0A41-9CF1-8DA806118C18}"/>
              </a:ext>
            </a:extLst>
          </p:cNvPr>
          <p:cNvSpPr>
            <a:spLocks noGrp="1"/>
          </p:cNvSpPr>
          <p:nvPr>
            <p:ph type="sldNum" sz="quarter" idx="12"/>
          </p:nvPr>
        </p:nvSpPr>
        <p:spPr/>
        <p:txBody>
          <a:bodyPr/>
          <a:lstStyle/>
          <a:p>
            <a:fld id="{B66D9FE3-6BCA-874F-9E53-9C7DAC74D85D}" type="slidenum">
              <a:rPr lang="en-US" smtClean="0"/>
              <a:t>‹#›</a:t>
            </a:fld>
            <a:endParaRPr lang="en-US"/>
          </a:p>
        </p:txBody>
      </p:sp>
    </p:spTree>
    <p:extLst>
      <p:ext uri="{BB962C8B-B14F-4D97-AF65-F5344CB8AC3E}">
        <p14:creationId xmlns:p14="http://schemas.microsoft.com/office/powerpoint/2010/main" val="2679842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4B66-8279-A74E-8B8A-0915B72719BC}"/>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6D7AEE42-F151-064C-B824-C3883BE856B3}"/>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B4F4722B-9F9B-2047-8F65-84CAC227907C}"/>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7F329A41-940C-FA48-BB61-5152FF5BAED6}"/>
              </a:ext>
            </a:extLst>
          </p:cNvPr>
          <p:cNvSpPr>
            <a:spLocks noGrp="1"/>
          </p:cNvSpPr>
          <p:nvPr>
            <p:ph type="dt" sz="half" idx="10"/>
          </p:nvPr>
        </p:nvSpPr>
        <p:spPr/>
        <p:txBody>
          <a:bodyPr/>
          <a:lstStyle/>
          <a:p>
            <a:fld id="{A996B95E-2385-BD40-B4FC-8ECBEC1E26C4}" type="datetimeFigureOut">
              <a:rPr lang="en-US" smtClean="0"/>
              <a:t>2/21/2020</a:t>
            </a:fld>
            <a:endParaRPr lang="en-US"/>
          </a:p>
        </p:txBody>
      </p:sp>
      <p:sp>
        <p:nvSpPr>
          <p:cNvPr id="6" name="Footer Placeholder 5">
            <a:extLst>
              <a:ext uri="{FF2B5EF4-FFF2-40B4-BE49-F238E27FC236}">
                <a16:creationId xmlns:a16="http://schemas.microsoft.com/office/drawing/2014/main" id="{670BA381-DF61-1040-BAA8-038038770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51BEA0-C071-E449-9D89-5B933B881957}"/>
              </a:ext>
            </a:extLst>
          </p:cNvPr>
          <p:cNvSpPr>
            <a:spLocks noGrp="1"/>
          </p:cNvSpPr>
          <p:nvPr>
            <p:ph type="sldNum" sz="quarter" idx="12"/>
          </p:nvPr>
        </p:nvSpPr>
        <p:spPr/>
        <p:txBody>
          <a:bodyPr/>
          <a:lstStyle/>
          <a:p>
            <a:fld id="{B66D9FE3-6BCA-874F-9E53-9C7DAC74D85D}" type="slidenum">
              <a:rPr lang="en-US" smtClean="0"/>
              <a:t>‹#›</a:t>
            </a:fld>
            <a:endParaRPr lang="en-US"/>
          </a:p>
        </p:txBody>
      </p:sp>
    </p:spTree>
    <p:extLst>
      <p:ext uri="{BB962C8B-B14F-4D97-AF65-F5344CB8AC3E}">
        <p14:creationId xmlns:p14="http://schemas.microsoft.com/office/powerpoint/2010/main" val="2849633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F0A5A-59A0-8645-B583-96712AC30D94}"/>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5A60ADC3-7859-9848-94F5-B4C9D9889F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460746FF-A330-EF47-8FA6-02E9766BC16B}"/>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A06D4C01-D3FF-6344-A33E-C38CD4CF80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1C852C31-49AD-E243-ACA6-8AB658B943AA}"/>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9C61C28D-CB48-B045-8BC4-30A73C465CAB}"/>
              </a:ext>
            </a:extLst>
          </p:cNvPr>
          <p:cNvSpPr>
            <a:spLocks noGrp="1"/>
          </p:cNvSpPr>
          <p:nvPr>
            <p:ph type="dt" sz="half" idx="10"/>
          </p:nvPr>
        </p:nvSpPr>
        <p:spPr/>
        <p:txBody>
          <a:bodyPr/>
          <a:lstStyle/>
          <a:p>
            <a:fld id="{A996B95E-2385-BD40-B4FC-8ECBEC1E26C4}" type="datetimeFigureOut">
              <a:rPr lang="en-US" smtClean="0"/>
              <a:t>2/21/2020</a:t>
            </a:fld>
            <a:endParaRPr lang="en-US"/>
          </a:p>
        </p:txBody>
      </p:sp>
      <p:sp>
        <p:nvSpPr>
          <p:cNvPr id="8" name="Footer Placeholder 7">
            <a:extLst>
              <a:ext uri="{FF2B5EF4-FFF2-40B4-BE49-F238E27FC236}">
                <a16:creationId xmlns:a16="http://schemas.microsoft.com/office/drawing/2014/main" id="{F43385EA-4D46-1C41-B003-44698088CD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481180-6435-7B43-B43A-466D16AC6E30}"/>
              </a:ext>
            </a:extLst>
          </p:cNvPr>
          <p:cNvSpPr>
            <a:spLocks noGrp="1"/>
          </p:cNvSpPr>
          <p:nvPr>
            <p:ph type="sldNum" sz="quarter" idx="12"/>
          </p:nvPr>
        </p:nvSpPr>
        <p:spPr/>
        <p:txBody>
          <a:bodyPr/>
          <a:lstStyle/>
          <a:p>
            <a:fld id="{B66D9FE3-6BCA-874F-9E53-9C7DAC74D85D}" type="slidenum">
              <a:rPr lang="en-US" smtClean="0"/>
              <a:t>‹#›</a:t>
            </a:fld>
            <a:endParaRPr lang="en-US"/>
          </a:p>
        </p:txBody>
      </p:sp>
    </p:spTree>
    <p:extLst>
      <p:ext uri="{BB962C8B-B14F-4D97-AF65-F5344CB8AC3E}">
        <p14:creationId xmlns:p14="http://schemas.microsoft.com/office/powerpoint/2010/main" val="331674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30A7-2D20-ED48-8242-6EDFA612848B}"/>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15C13750-974F-2C43-83DE-8E2D0A649850}"/>
              </a:ext>
            </a:extLst>
          </p:cNvPr>
          <p:cNvSpPr>
            <a:spLocks noGrp="1"/>
          </p:cNvSpPr>
          <p:nvPr>
            <p:ph type="dt" sz="half" idx="10"/>
          </p:nvPr>
        </p:nvSpPr>
        <p:spPr/>
        <p:txBody>
          <a:bodyPr/>
          <a:lstStyle/>
          <a:p>
            <a:fld id="{A996B95E-2385-BD40-B4FC-8ECBEC1E26C4}" type="datetimeFigureOut">
              <a:rPr lang="en-US" smtClean="0"/>
              <a:t>2/21/2020</a:t>
            </a:fld>
            <a:endParaRPr lang="en-US"/>
          </a:p>
        </p:txBody>
      </p:sp>
      <p:sp>
        <p:nvSpPr>
          <p:cNvPr id="4" name="Footer Placeholder 3">
            <a:extLst>
              <a:ext uri="{FF2B5EF4-FFF2-40B4-BE49-F238E27FC236}">
                <a16:creationId xmlns:a16="http://schemas.microsoft.com/office/drawing/2014/main" id="{337A99BC-3558-414D-9D69-C3140E933D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E4BB05-4C13-2148-855B-BA0C8ACFA1FE}"/>
              </a:ext>
            </a:extLst>
          </p:cNvPr>
          <p:cNvSpPr>
            <a:spLocks noGrp="1"/>
          </p:cNvSpPr>
          <p:nvPr>
            <p:ph type="sldNum" sz="quarter" idx="12"/>
          </p:nvPr>
        </p:nvSpPr>
        <p:spPr/>
        <p:txBody>
          <a:bodyPr/>
          <a:lstStyle/>
          <a:p>
            <a:fld id="{B66D9FE3-6BCA-874F-9E53-9C7DAC74D85D}" type="slidenum">
              <a:rPr lang="en-US" smtClean="0"/>
              <a:t>‹#›</a:t>
            </a:fld>
            <a:endParaRPr lang="en-US"/>
          </a:p>
        </p:txBody>
      </p:sp>
    </p:spTree>
    <p:extLst>
      <p:ext uri="{BB962C8B-B14F-4D97-AF65-F5344CB8AC3E}">
        <p14:creationId xmlns:p14="http://schemas.microsoft.com/office/powerpoint/2010/main" val="413759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A37AD6-6AA9-9044-8DD8-7C1AE915ABED}"/>
              </a:ext>
            </a:extLst>
          </p:cNvPr>
          <p:cNvSpPr>
            <a:spLocks noGrp="1"/>
          </p:cNvSpPr>
          <p:nvPr>
            <p:ph type="dt" sz="half" idx="10"/>
          </p:nvPr>
        </p:nvSpPr>
        <p:spPr/>
        <p:txBody>
          <a:bodyPr/>
          <a:lstStyle/>
          <a:p>
            <a:fld id="{A996B95E-2385-BD40-B4FC-8ECBEC1E26C4}" type="datetimeFigureOut">
              <a:rPr lang="en-US" smtClean="0"/>
              <a:t>2/21/2020</a:t>
            </a:fld>
            <a:endParaRPr lang="en-US"/>
          </a:p>
        </p:txBody>
      </p:sp>
      <p:sp>
        <p:nvSpPr>
          <p:cNvPr id="3" name="Footer Placeholder 2">
            <a:extLst>
              <a:ext uri="{FF2B5EF4-FFF2-40B4-BE49-F238E27FC236}">
                <a16:creationId xmlns:a16="http://schemas.microsoft.com/office/drawing/2014/main" id="{C9ED6465-DCF5-EE43-A890-BD6475896E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8545AF-F571-5041-A0DA-5E2CE00E0B3F}"/>
              </a:ext>
            </a:extLst>
          </p:cNvPr>
          <p:cNvSpPr>
            <a:spLocks noGrp="1"/>
          </p:cNvSpPr>
          <p:nvPr>
            <p:ph type="sldNum" sz="quarter" idx="12"/>
          </p:nvPr>
        </p:nvSpPr>
        <p:spPr/>
        <p:txBody>
          <a:bodyPr/>
          <a:lstStyle/>
          <a:p>
            <a:fld id="{B66D9FE3-6BCA-874F-9E53-9C7DAC74D85D}" type="slidenum">
              <a:rPr lang="en-US" smtClean="0"/>
              <a:t>‹#›</a:t>
            </a:fld>
            <a:endParaRPr lang="en-US"/>
          </a:p>
        </p:txBody>
      </p:sp>
    </p:spTree>
    <p:extLst>
      <p:ext uri="{BB962C8B-B14F-4D97-AF65-F5344CB8AC3E}">
        <p14:creationId xmlns:p14="http://schemas.microsoft.com/office/powerpoint/2010/main" val="1565865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521A8-D549-054D-A479-759BE67FB3C4}"/>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ECE1F121-61F7-A242-A823-A00FD91377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0D264937-1833-584E-AB6D-57DF1B420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BE16275E-62BC-F143-8EB7-67FE6E8FDBE9}"/>
              </a:ext>
            </a:extLst>
          </p:cNvPr>
          <p:cNvSpPr>
            <a:spLocks noGrp="1"/>
          </p:cNvSpPr>
          <p:nvPr>
            <p:ph type="dt" sz="half" idx="10"/>
          </p:nvPr>
        </p:nvSpPr>
        <p:spPr/>
        <p:txBody>
          <a:bodyPr/>
          <a:lstStyle/>
          <a:p>
            <a:fld id="{A996B95E-2385-BD40-B4FC-8ECBEC1E26C4}" type="datetimeFigureOut">
              <a:rPr lang="en-US" smtClean="0"/>
              <a:t>2/21/2020</a:t>
            </a:fld>
            <a:endParaRPr lang="en-US"/>
          </a:p>
        </p:txBody>
      </p:sp>
      <p:sp>
        <p:nvSpPr>
          <p:cNvPr id="6" name="Footer Placeholder 5">
            <a:extLst>
              <a:ext uri="{FF2B5EF4-FFF2-40B4-BE49-F238E27FC236}">
                <a16:creationId xmlns:a16="http://schemas.microsoft.com/office/drawing/2014/main" id="{18EB4A54-A9EE-064E-846D-10DE08ED2E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0AD2DA-2F03-7342-8502-45DFDBBA7CD8}"/>
              </a:ext>
            </a:extLst>
          </p:cNvPr>
          <p:cNvSpPr>
            <a:spLocks noGrp="1"/>
          </p:cNvSpPr>
          <p:nvPr>
            <p:ph type="sldNum" sz="quarter" idx="12"/>
          </p:nvPr>
        </p:nvSpPr>
        <p:spPr/>
        <p:txBody>
          <a:bodyPr/>
          <a:lstStyle/>
          <a:p>
            <a:fld id="{B66D9FE3-6BCA-874F-9E53-9C7DAC74D85D}" type="slidenum">
              <a:rPr lang="en-US" smtClean="0"/>
              <a:t>‹#›</a:t>
            </a:fld>
            <a:endParaRPr lang="en-US"/>
          </a:p>
        </p:txBody>
      </p:sp>
    </p:spTree>
    <p:extLst>
      <p:ext uri="{BB962C8B-B14F-4D97-AF65-F5344CB8AC3E}">
        <p14:creationId xmlns:p14="http://schemas.microsoft.com/office/powerpoint/2010/main" val="2251352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AC057-F1BC-B04B-9A88-D39A4754217F}"/>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68EDB376-FD1F-9345-A7D3-5A49AB0B3B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80C42D2D-E8B6-8947-9C26-65F65CE69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2680A4AC-0274-6348-83EB-51DEEAC7D480}"/>
              </a:ext>
            </a:extLst>
          </p:cNvPr>
          <p:cNvSpPr>
            <a:spLocks noGrp="1"/>
          </p:cNvSpPr>
          <p:nvPr>
            <p:ph type="dt" sz="half" idx="10"/>
          </p:nvPr>
        </p:nvSpPr>
        <p:spPr/>
        <p:txBody>
          <a:bodyPr/>
          <a:lstStyle/>
          <a:p>
            <a:fld id="{A996B95E-2385-BD40-B4FC-8ECBEC1E26C4}" type="datetimeFigureOut">
              <a:rPr lang="en-US" smtClean="0"/>
              <a:t>2/21/2020</a:t>
            </a:fld>
            <a:endParaRPr lang="en-US"/>
          </a:p>
        </p:txBody>
      </p:sp>
      <p:sp>
        <p:nvSpPr>
          <p:cNvPr id="6" name="Footer Placeholder 5">
            <a:extLst>
              <a:ext uri="{FF2B5EF4-FFF2-40B4-BE49-F238E27FC236}">
                <a16:creationId xmlns:a16="http://schemas.microsoft.com/office/drawing/2014/main" id="{5E6E7325-94EF-2E48-86BA-DD84416805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C579F0-C12A-EB4A-8CA7-EA8E578672F2}"/>
              </a:ext>
            </a:extLst>
          </p:cNvPr>
          <p:cNvSpPr>
            <a:spLocks noGrp="1"/>
          </p:cNvSpPr>
          <p:nvPr>
            <p:ph type="sldNum" sz="quarter" idx="12"/>
          </p:nvPr>
        </p:nvSpPr>
        <p:spPr/>
        <p:txBody>
          <a:bodyPr/>
          <a:lstStyle/>
          <a:p>
            <a:fld id="{B66D9FE3-6BCA-874F-9E53-9C7DAC74D85D}" type="slidenum">
              <a:rPr lang="en-US" smtClean="0"/>
              <a:t>‹#›</a:t>
            </a:fld>
            <a:endParaRPr lang="en-US"/>
          </a:p>
        </p:txBody>
      </p:sp>
    </p:spTree>
    <p:extLst>
      <p:ext uri="{BB962C8B-B14F-4D97-AF65-F5344CB8AC3E}">
        <p14:creationId xmlns:p14="http://schemas.microsoft.com/office/powerpoint/2010/main" val="3978632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19F458-9EA1-1449-824F-29E4B03466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8254B21D-61F7-904E-A895-A520DCB216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F650AC-5D3D-C943-B93F-B147B6A135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6B95E-2385-BD40-B4FC-8ECBEC1E26C4}" type="datetimeFigureOut">
              <a:rPr lang="en-US" smtClean="0"/>
              <a:t>2/21/2020</a:t>
            </a:fld>
            <a:endParaRPr lang="en-US"/>
          </a:p>
        </p:txBody>
      </p:sp>
      <p:sp>
        <p:nvSpPr>
          <p:cNvPr id="5" name="Footer Placeholder 4">
            <a:extLst>
              <a:ext uri="{FF2B5EF4-FFF2-40B4-BE49-F238E27FC236}">
                <a16:creationId xmlns:a16="http://schemas.microsoft.com/office/drawing/2014/main" id="{5B39E7D8-8A31-E947-9216-551C0F1F7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7C89F4-7876-BB46-A2B8-D6D8DC2139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6D9FE3-6BCA-874F-9E53-9C7DAC74D85D}" type="slidenum">
              <a:rPr lang="en-US" smtClean="0"/>
              <a:t>‹#›</a:t>
            </a:fld>
            <a:endParaRPr lang="en-US"/>
          </a:p>
        </p:txBody>
      </p:sp>
    </p:spTree>
    <p:extLst>
      <p:ext uri="{BB962C8B-B14F-4D97-AF65-F5344CB8AC3E}">
        <p14:creationId xmlns:p14="http://schemas.microsoft.com/office/powerpoint/2010/main" val="4114815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arget="../media/image70.png" Type="http://schemas.openxmlformats.org/officeDocument/2006/relationships/image"/><Relationship Id="rId1" Target="../slideLayouts/slideLayout7.xml" Type="http://schemas.openxmlformats.org/officeDocument/2006/relationships/slideLayout"/></Relationships>
</file>

<file path=ppt/slides/_rels/slide101.xml.rels><?xml version="1.0" encoding="UTF-8" standalone="yes" ?><Relationships xmlns="http://schemas.openxmlformats.org/package/2006/relationships"><Relationship Id="rId2" Target="../media/image71.jpeg" Type="http://schemas.openxmlformats.org/officeDocument/2006/relationships/image"/><Relationship Id="rId1" Target="../slideLayouts/slideLayout7.xml" Type="http://schemas.openxmlformats.org/officeDocument/2006/relationships/slideLayout"/></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arget="../media/image72.jpeg" Type="http://schemas.openxmlformats.org/officeDocument/2006/relationships/image"/><Relationship Id="rId2" Target="../notesSlides/notesSlide16.xml" Type="http://schemas.openxmlformats.org/officeDocument/2006/relationships/notesSlide"/><Relationship Id="rId1" Target="../slideLayouts/slideLayout7.xml" Type="http://schemas.openxmlformats.org/officeDocument/2006/relationships/slideLayout"/></Relationships>
</file>

<file path=ppt/slides/_rels/slide104.xml.rels><?xml version="1.0" encoding="UTF-8" standalone="yes" ?><Relationships xmlns="http://schemas.openxmlformats.org/package/2006/relationships"><Relationship Id="rId2" Target="../media/image73.jpeg" Type="http://schemas.openxmlformats.org/officeDocument/2006/relationships/image"/><Relationship Id="rId1" Target="../slideLayouts/slideLayout7.xml" Type="http://schemas.openxmlformats.org/officeDocument/2006/relationships/slideLayout"/></Relationships>
</file>

<file path=ppt/slides/_rels/slide105.xml.rels><?xml version="1.0" encoding="UTF-8" standalone="yes" ?><Relationships xmlns="http://schemas.openxmlformats.org/package/2006/relationships"><Relationship Id="rId2" Target="../media/image74.jpeg" Type="http://schemas.openxmlformats.org/officeDocument/2006/relationships/image"/><Relationship Id="rId1" Target="../slideLayouts/slideLayout7.xml" Type="http://schemas.openxmlformats.org/officeDocument/2006/relationships/slideLayout"/></Relationships>
</file>

<file path=ppt/slides/_rels/slide106.xml.rels><?xml version="1.0" encoding="UTF-8" standalone="yes"?>
<Relationships xmlns="http://schemas.openxmlformats.org/package/2006/relationships"><Relationship Id="rId2" Type="http://schemas.openxmlformats.org/officeDocument/2006/relationships/hyperlink" Target="https://www.nature.com/articles/s41587-018-0003-0#Tab1" TargetMode="Externa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arget="../media/image75.jpeg" Type="http://schemas.openxmlformats.org/officeDocument/2006/relationships/image"/><Relationship Id="rId1" Target="../slideLayouts/slideLayout7.xml" Type="http://schemas.openxmlformats.org/officeDocument/2006/relationships/slideLayout"/></Relationships>
</file>

<file path=ppt/slides/_rels/slide108.xml.rels><?xml version="1.0" encoding="UTF-8" standalone="yes"?>
<Relationships xmlns="http://schemas.openxmlformats.org/package/2006/relationships"><Relationship Id="rId2" Type="http://schemas.openxmlformats.org/officeDocument/2006/relationships/hyperlink" Target="https://www.nature.com/articles/s41587-018-0003-0#Tab1" TargetMode="Externa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arget="../media/image11.jpeg" Type="http://schemas.openxmlformats.org/officeDocument/2006/relationships/image"/><Relationship Id="rId1" Target="../slideLayouts/slideLayout7.xml" Type="http://schemas.openxmlformats.org/officeDocument/2006/relationships/slideLayout"/></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arget="../media/image12.jpeg" Type="http://schemas.openxmlformats.org/officeDocument/2006/relationships/image"/><Relationship Id="rId1" Target="../slideLayouts/slideLayout7.xml" Type="http://schemas.openxmlformats.org/officeDocument/2006/relationships/slideLayout"/></Relationships>
</file>

<file path=ppt/slides/_rels/slide17.xml.rels><?xml version="1.0" encoding="UTF-8" standalone="yes" ?><Relationships xmlns="http://schemas.openxmlformats.org/package/2006/relationships"><Relationship Id="rId2" Target="../media/image6.jpeg" Type="http://schemas.openxmlformats.org/officeDocument/2006/relationships/image"/><Relationship Id="rId1" Target="../slideLayouts/slideLayout7.xml" Type="http://schemas.openxmlformats.org/officeDocument/2006/relationships/slideLayout"/></Relationships>
</file>

<file path=ppt/slides/_rels/slide18.xml.rels><?xml version="1.0" encoding="UTF-8" standalone="yes" ?><Relationships xmlns="http://schemas.openxmlformats.org/package/2006/relationships"><Relationship Id="rId2" Target="../media/image13.jpeg" Type="http://schemas.openxmlformats.org/officeDocument/2006/relationships/image"/><Relationship Id="rId1" Target="../slideLayouts/slideLayout7.xml" Type="http://schemas.openxmlformats.org/officeDocument/2006/relationships/slideLayout"/></Relationships>
</file>

<file path=ppt/slides/_rels/slide19.xml.rels><?xml version="1.0" encoding="UTF-8" standalone="yes" ?><Relationships xmlns="http://schemas.openxmlformats.org/package/2006/relationships"><Relationship Id="rId2" Target="../media/image14.jpeg" Type="http://schemas.openxmlformats.org/officeDocument/2006/relationships/image"/><Relationship Id="rId1" Target="../slideLayouts/slideLayout7.xml" Type="http://schemas.openxmlformats.org/officeDocument/2006/relationships/slideLayout"/></Relationships>
</file>

<file path=ppt/slides/_rels/slide2.xml.rels><?xml version="1.0" encoding="UTF-8" standalone="yes" ?><Relationships xmlns="http://schemas.openxmlformats.org/package/2006/relationships"><Relationship Id="rId3" Target="../media/image1.jpeg" Type="http://schemas.openxmlformats.org/officeDocument/2006/relationships/image"/><Relationship Id="rId2" Target="../notesSlides/notesSlide2.xml" Type="http://schemas.openxmlformats.org/officeDocument/2006/relationships/notesSlide"/><Relationship Id="rId1" Target="../slideLayouts/slideLayout7.xml" Type="http://schemas.openxmlformats.org/officeDocument/2006/relationships/slideLayout"/></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arget="../media/image16.png" Type="http://schemas.openxmlformats.org/officeDocument/2006/relationships/image"/><Relationship Id="rId2" Target="../media/image15.png" Type="http://schemas.openxmlformats.org/officeDocument/2006/relationships/image"/><Relationship Id="rId1" Target="../slideLayouts/slideLayout7.xml" Type="http://schemas.openxmlformats.org/officeDocument/2006/relationships/slideLayout"/><Relationship Id="rId4" Target="../media/hdphoto2.wdp" Type="http://schemas.microsoft.com/office/2007/relationships/hdphoto"/></Relationships>
</file>

<file path=ppt/slides/_rels/slide22.xml.rels><?xml version="1.0" encoding="UTF-8" standalone="yes" ?><Relationships xmlns="http://schemas.openxmlformats.org/package/2006/relationships"><Relationship Id="rId2" Target="../media/image11.jpeg" Type="http://schemas.openxmlformats.org/officeDocument/2006/relationships/image"/><Relationship Id="rId1" Target="../slideLayouts/slideLayout7.xml" Type="http://schemas.openxmlformats.org/officeDocument/2006/relationships/slideLayout"/></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arget="../media/image17.png" Type="http://schemas.openxmlformats.org/officeDocument/2006/relationships/image"/><Relationship Id="rId1" Target="../slideLayouts/slideLayout7.xml" Type="http://schemas.openxmlformats.org/officeDocument/2006/relationships/slideLayout"/></Relationships>
</file>

<file path=ppt/slides/_rels/slide25.xml.rels><?xml version="1.0" encoding="UTF-8" standalone="yes" ?><Relationships xmlns="http://schemas.openxmlformats.org/package/2006/relationships"><Relationship Id="rId2" Target="../media/image18.jpeg" Type="http://schemas.openxmlformats.org/officeDocument/2006/relationships/image"/><Relationship Id="rId1" Target="../slideLayouts/slideLayout7.xml" Type="http://schemas.openxmlformats.org/officeDocument/2006/relationships/slideLayout"/></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arget="../media/image20.png" Type="http://schemas.openxmlformats.org/officeDocument/2006/relationships/image"/><Relationship Id="rId1" Target="../slideLayouts/slideLayout7.xml" Type="http://schemas.openxmlformats.org/officeDocument/2006/relationships/slideLayout"/></Relationships>
</file>

<file path=ppt/slides/_rels/slide28.xml.rels><?xml version="1.0" encoding="UTF-8" standalone="yes" ?><Relationships xmlns="http://schemas.openxmlformats.org/package/2006/relationships"><Relationship Id="rId2" Target="../media/image21.png" Type="http://schemas.openxmlformats.org/officeDocument/2006/relationships/image"/><Relationship Id="rId1" Target="../slideLayouts/slideLayout7.xml" Type="http://schemas.openxmlformats.org/officeDocument/2006/relationships/slideLayout"/></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arget="../media/image23.png" Type="http://schemas.openxmlformats.org/officeDocument/2006/relationships/image"/><Relationship Id="rId2" Target="../media/image22.jpeg" Type="http://schemas.openxmlformats.org/officeDocument/2006/relationships/image"/><Relationship Id="rId1" Target="../slideLayouts/slideLayout7.xml" Type="http://schemas.openxmlformats.org/officeDocument/2006/relationships/slideLayout"/></Relationships>
</file>

<file path=ppt/slides/_rels/slide31.xml.rels><?xml version="1.0" encoding="UTF-8" standalone="yes" ?><Relationships xmlns="http://schemas.openxmlformats.org/package/2006/relationships"><Relationship Id="rId3" Target="../media/image24.jpeg" Type="http://schemas.openxmlformats.org/officeDocument/2006/relationships/image"/><Relationship Id="rId2" Target="../notesSlides/notesSlide4.xml" Type="http://schemas.openxmlformats.org/officeDocument/2006/relationships/notesSlide"/><Relationship Id="rId1" Target="../slideLayouts/slideLayout7.xml" Type="http://schemas.openxmlformats.org/officeDocument/2006/relationships/slideLayout"/></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arget="../media/image25.jpeg" Type="http://schemas.openxmlformats.org/officeDocument/2006/relationships/image"/><Relationship Id="rId1" Target="../slideLayouts/slideLayout7.xml" Type="http://schemas.openxmlformats.org/officeDocument/2006/relationships/slideLayout"/></Relationships>
</file>

<file path=ppt/slides/_rels/slide34.xml.rels><?xml version="1.0" encoding="UTF-8" standalone="yes" ?><Relationships xmlns="http://schemas.openxmlformats.org/package/2006/relationships"><Relationship Id="rId2" Target="../media/image26.png" Type="http://schemas.openxmlformats.org/officeDocument/2006/relationships/image"/><Relationship Id="rId1" Target="../slideLayouts/slideLayout7.xml" Type="http://schemas.openxmlformats.org/officeDocument/2006/relationships/slideLayout"/></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arget="../media/image27.jpeg" Type="http://schemas.openxmlformats.org/officeDocument/2006/relationships/image"/><Relationship Id="rId1" Target="../slideLayouts/slideLayout7.xml" Type="http://schemas.openxmlformats.org/officeDocument/2006/relationships/slideLayout"/></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arget="../media/image28.png" Type="http://schemas.openxmlformats.org/officeDocument/2006/relationships/image"/><Relationship Id="rId1" Target="../slideLayouts/slideLayout7.xml" Type="http://schemas.openxmlformats.org/officeDocument/2006/relationships/slideLayout"/></Relationships>
</file>

<file path=ppt/slides/_rels/slide39.xml.rels><?xml version="1.0" encoding="UTF-8" standalone="yes" ?><Relationships xmlns="http://schemas.openxmlformats.org/package/2006/relationships"><Relationship Id="rId2" Target="../media/image29.jpeg" Type="http://schemas.openxmlformats.org/officeDocument/2006/relationships/image"/><Relationship Id="rId1" Target="../slideLayouts/slideLayout7.xml" Type="http://schemas.openxmlformats.org/officeDocument/2006/relationships/slideLayout"/></Relationships>
</file>

<file path=ppt/slides/_rels/slide4.xml.rels><?xml version="1.0" encoding="UTF-8" standalone="yes" ?><Relationships xmlns="http://schemas.openxmlformats.org/package/2006/relationships"><Relationship Id="rId2" Target="../media/image2.jpeg" Type="http://schemas.openxmlformats.org/officeDocument/2006/relationships/image"/><Relationship Id="rId1" Target="../slideLayouts/slideLayout7.xml" Type="http://schemas.openxmlformats.org/officeDocument/2006/relationships/slideLayout"/></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arget="../media/image30.jpeg" Type="http://schemas.openxmlformats.org/officeDocument/2006/relationships/image"/><Relationship Id="rId1" Target="../slideLayouts/slideLayout7.xml" Type="http://schemas.openxmlformats.org/officeDocument/2006/relationships/slideLayout"/></Relationships>
</file>

<file path=ppt/slides/_rels/slide42.xml.rels><?xml version="1.0" encoding="UTF-8" standalone="yes" ?><Relationships xmlns="http://schemas.openxmlformats.org/package/2006/relationships"><Relationship Id="rId2" Target="../media/image31.jpeg" Type="http://schemas.openxmlformats.org/officeDocument/2006/relationships/image"/><Relationship Id="rId1" Target="../slideLayouts/slideLayout7.xml" Type="http://schemas.openxmlformats.org/officeDocument/2006/relationships/slideLayout"/></Relationships>
</file>

<file path=ppt/slides/_rels/slide43.xml.rels><?xml version="1.0" encoding="UTF-8" standalone="yes" ?><Relationships xmlns="http://schemas.openxmlformats.org/package/2006/relationships"><Relationship Id="rId2" Target="../media/image32.jpeg" Type="http://schemas.openxmlformats.org/officeDocument/2006/relationships/image"/><Relationship Id="rId1" Target="../slideLayouts/slideLayout7.xml" Type="http://schemas.openxmlformats.org/officeDocument/2006/relationships/slideLayout"/></Relationships>
</file>

<file path=ppt/slides/_rels/slide44.xml.rels><?xml version="1.0" encoding="UTF-8" standalone="yes" ?><Relationships xmlns="http://schemas.openxmlformats.org/package/2006/relationships"><Relationship Id="rId2" Target="../media/image33.png" Type="http://schemas.openxmlformats.org/officeDocument/2006/relationships/image"/><Relationship Id="rId1" Target="../slideLayouts/slideLayout7.xml" Type="http://schemas.openxmlformats.org/officeDocument/2006/relationships/slideLayout"/></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arget="../media/image34.png" Type="http://schemas.openxmlformats.org/officeDocument/2006/relationships/image"/><Relationship Id="rId1" Target="../slideLayouts/slideLayout7.xml" Type="http://schemas.openxmlformats.org/officeDocument/2006/relationships/slideLayout"/></Relationships>
</file>

<file path=ppt/slides/_rels/slide47.xml.rels><?xml version="1.0" encoding="UTF-8" standalone="yes" ?><Relationships xmlns="http://schemas.openxmlformats.org/package/2006/relationships"><Relationship Id="rId2" Target="../media/image35.png" Type="http://schemas.openxmlformats.org/officeDocument/2006/relationships/image"/><Relationship Id="rId1" Target="../slideLayouts/slideLayout7.xml" Type="http://schemas.openxmlformats.org/officeDocument/2006/relationships/slideLayout"/></Relationships>
</file>

<file path=ppt/slides/_rels/slide48.xml.rels><?xml version="1.0" encoding="UTF-8" standalone="yes" ?><Relationships xmlns="http://schemas.openxmlformats.org/package/2006/relationships"><Relationship Id="rId2" Target="../media/image36.png" Type="http://schemas.openxmlformats.org/officeDocument/2006/relationships/image"/><Relationship Id="rId1" Target="../slideLayouts/slideLayout7.xml" Type="http://schemas.openxmlformats.org/officeDocument/2006/relationships/slideLayout"/></Relationships>
</file>

<file path=ppt/slides/_rels/slide49.xml.rels><?xml version="1.0" encoding="UTF-8" standalone="yes" ?><Relationships xmlns="http://schemas.openxmlformats.org/package/2006/relationships"><Relationship Id="rId2" Target="../media/image37.png" Type="http://schemas.openxmlformats.org/officeDocument/2006/relationships/image"/><Relationship Id="rId1" Target="../slideLayouts/slideLayout7.xml" Type="http://schemas.openxmlformats.org/officeDocument/2006/relationships/slideLayout"/></Relationships>
</file>

<file path=ppt/slides/_rels/slide5.xml.rels><?xml version="1.0" encoding="UTF-8" standalone="yes" ?><Relationships xmlns="http://schemas.openxmlformats.org/package/2006/relationships"><Relationship Id="rId2" Target="../media/image3.jpeg" Type="http://schemas.openxmlformats.org/officeDocument/2006/relationships/image"/><Relationship Id="rId1" Target="../slideLayouts/slideLayout7.xml" Type="http://schemas.openxmlformats.org/officeDocument/2006/relationships/slideLayout"/></Relationships>
</file>

<file path=ppt/slides/_rels/slide5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arget="../media/image40.png" Type="http://schemas.openxmlformats.org/officeDocument/2006/relationships/image"/><Relationship Id="rId2" Target="../media/image39.png" Type="http://schemas.openxmlformats.org/officeDocument/2006/relationships/image"/><Relationship Id="rId1" Target="../slideLayouts/slideLayout7.xml" Type="http://schemas.openxmlformats.org/officeDocument/2006/relationships/slideLayout"/></Relationships>
</file>

<file path=ppt/slides/_rels/slide5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arget="../media/image42.jpeg" Type="http://schemas.openxmlformats.org/officeDocument/2006/relationships/image"/><Relationship Id="rId1" Target="../slideLayouts/slideLayout7.xml" Type="http://schemas.openxmlformats.org/officeDocument/2006/relationships/slideLayout"/></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arget="../media/image44.jpeg" Type="http://schemas.openxmlformats.org/officeDocument/2006/relationships/image"/><Relationship Id="rId1" Target="../slideLayouts/slideLayout7.xml" Type="http://schemas.openxmlformats.org/officeDocument/2006/relationships/slideLayout"/></Relationships>
</file>

<file path=ppt/slides/_rels/slide5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arget="../media/image4.jpeg" Type="http://schemas.openxmlformats.org/officeDocument/2006/relationships/image"/><Relationship Id="rId1" Target="../slideLayouts/slideLayout7.xml" Type="http://schemas.openxmlformats.org/officeDocument/2006/relationships/slideLayout"/></Relationships>
</file>

<file path=ppt/slides/_rels/slide60.xml.rels><?xml version="1.0" encoding="UTF-8" standalone="yes" ?><Relationships xmlns="http://schemas.openxmlformats.org/package/2006/relationships"><Relationship Id="rId2" Target="../media/image46.png" Type="http://schemas.openxmlformats.org/officeDocument/2006/relationships/image"/><Relationship Id="rId1" Target="../slideLayouts/slideLayout7.xml" Type="http://schemas.openxmlformats.org/officeDocument/2006/relationships/slideLayout"/></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6.wdp"/></Relationships>
</file>

<file path=ppt/slides/_rels/slide6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arget="../media/image49.jpeg" Type="http://schemas.openxmlformats.org/officeDocument/2006/relationships/image"/><Relationship Id="rId1" Target="../slideLayouts/slideLayout7.xml" Type="http://schemas.openxmlformats.org/officeDocument/2006/relationships/slideLayout"/></Relationships>
</file>

<file path=ppt/slides/_rels/slide64.xml.rels><?xml version="1.0" encoding="UTF-8" standalone="yes" ?><Relationships xmlns="http://schemas.openxmlformats.org/package/2006/relationships"><Relationship Id="rId2" Target="../media/image50.jpeg" Type="http://schemas.openxmlformats.org/officeDocument/2006/relationships/image"/><Relationship Id="rId1" Target="../slideLayouts/slideLayout7.xml" Type="http://schemas.openxmlformats.org/officeDocument/2006/relationships/slideLayout"/></Relationships>
</file>

<file path=ppt/slides/_rels/slide65.xml.rels><?xml version="1.0" encoding="UTF-8" standalone="yes" ?><Relationships xmlns="http://schemas.openxmlformats.org/package/2006/relationships"><Relationship Id="rId2" Target="../media/image51.jpeg" Type="http://schemas.openxmlformats.org/officeDocument/2006/relationships/image"/><Relationship Id="rId1" Target="../slideLayouts/slideLayout7.xml" Type="http://schemas.openxmlformats.org/officeDocument/2006/relationships/slideLayout"/></Relationships>
</file>

<file path=ppt/slides/_rels/slide66.xml.rels><?xml version="1.0" encoding="UTF-8" standalone="yes" ?><Relationships xmlns="http://schemas.openxmlformats.org/package/2006/relationships"><Relationship Id="rId2" Target="../media/image52.jpeg" Type="http://schemas.openxmlformats.org/officeDocument/2006/relationships/image"/><Relationship Id="rId1" Target="../slideLayouts/slideLayout7.xml" Type="http://schemas.openxmlformats.org/officeDocument/2006/relationships/slideLayout"/></Relationships>
</file>

<file path=ppt/slides/_rels/slide67.xml.rels><?xml version="1.0" encoding="UTF-8" standalone="yes" ?><Relationships xmlns="http://schemas.openxmlformats.org/package/2006/relationships"><Relationship Id="rId2" Target="../media/image53.jpeg" Type="http://schemas.openxmlformats.org/officeDocument/2006/relationships/image"/><Relationship Id="rId1" Target="../slideLayouts/slideLayout7.xml" Type="http://schemas.openxmlformats.org/officeDocument/2006/relationships/slideLayout"/></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arget="../media/image5.jpeg" Type="http://schemas.openxmlformats.org/officeDocument/2006/relationships/image"/><Relationship Id="rId1" Target="../slideLayouts/slideLayout7.xml" Type="http://schemas.openxmlformats.org/officeDocument/2006/relationships/slideLayout"/></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arget="../media/image54.jpeg" Type="http://schemas.openxmlformats.org/officeDocument/2006/relationships/image"/><Relationship Id="rId1" Target="../slideLayouts/slideLayout7.xml" Type="http://schemas.openxmlformats.org/officeDocument/2006/relationships/slideLayout"/></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arget="../media/image56.jpeg" Type="http://schemas.openxmlformats.org/officeDocument/2006/relationships/image"/><Relationship Id="rId1" Target="../slideLayouts/slideLayout7.xml" Type="http://schemas.openxmlformats.org/officeDocument/2006/relationships/slideLayout"/></Relationships>
</file>

<file path=ppt/slides/_rels/slide76.xml.rels><?xml version="1.0" encoding="UTF-8" standalone="yes" ?><Relationships xmlns="http://schemas.openxmlformats.org/package/2006/relationships"><Relationship Id="rId2" Target="../media/image57.jpeg" Type="http://schemas.openxmlformats.org/officeDocument/2006/relationships/image"/><Relationship Id="rId1" Target="../slideLayouts/slideLayout7.xml" Type="http://schemas.openxmlformats.org/officeDocument/2006/relationships/slideLayout"/></Relationships>
</file>

<file path=ppt/slides/_rels/slide77.xml.rels><?xml version="1.0" encoding="UTF-8" standalone="yes" ?><Relationships xmlns="http://schemas.openxmlformats.org/package/2006/relationships"><Relationship Id="rId2" Target="../media/image58.jpeg" Type="http://schemas.openxmlformats.org/officeDocument/2006/relationships/image"/><Relationship Id="rId1" Target="../slideLayouts/slideLayout7.xml" Type="http://schemas.openxmlformats.org/officeDocument/2006/relationships/slideLayout"/></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arget="../media/image6.jpeg" Type="http://schemas.openxmlformats.org/officeDocument/2006/relationships/image"/><Relationship Id="rId1" Target="../slideLayouts/slideLayout7.xml" Type="http://schemas.openxmlformats.org/officeDocument/2006/relationships/slideLayout"/></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hyperlink" Target="https://www.youtube.com/watch?v=TdBAHexVYzc&amp;t=26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arget="../media/image59.jpeg" Type="http://schemas.openxmlformats.org/officeDocument/2006/relationships/image"/><Relationship Id="rId1" Target="../slideLayouts/slideLayout7.xml" Type="http://schemas.openxmlformats.org/officeDocument/2006/relationships/slideLayout"/></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hyperlink" Target="https://www.synthego.com/resources/crispr-101-ebook"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hyperlink" Target="https://www.synthego.com/resources/crispr-101-ebook" TargetMode="External"/></Relationships>
</file>

<file path=ppt/slides/_rels/slide9.xml.rels><?xml version="1.0" encoding="UTF-8" standalone="yes" ?><Relationships xmlns="http://schemas.openxmlformats.org/package/2006/relationships"><Relationship Id="rId2" Target="../media/image7.jpeg" Type="http://schemas.openxmlformats.org/officeDocument/2006/relationships/image"/><Relationship Id="rId1" Target="../slideLayouts/slideLayout7.xml" Type="http://schemas.openxmlformats.org/officeDocument/2006/relationships/slideLayout"/></Relationships>
</file>

<file path=ppt/slides/_rels/slide90.xml.rels><?xml version="1.0" encoding="UTF-8" standalone="yes"?>
<Relationships xmlns="http://schemas.openxmlformats.org/package/2006/relationships"><Relationship Id="rId8" Type="http://schemas.openxmlformats.org/officeDocument/2006/relationships/hyperlink" Target="https://www.ncbi.nlm.nih.gov/pubmed/23287718" TargetMode="External"/><Relationship Id="rId3" Type="http://schemas.openxmlformats.org/officeDocument/2006/relationships/hyperlink" Target="https://www.synthego.com/resources/crispr-101-ebook" TargetMode="External"/><Relationship Id="rId7" Type="http://schemas.openxmlformats.org/officeDocument/2006/relationships/hyperlink" Target="https://zlab.bio/"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synthego.com/blog/crispr-scientists#charpentier" TargetMode="External"/><Relationship Id="rId11" Type="http://schemas.openxmlformats.org/officeDocument/2006/relationships/hyperlink" Target="https://www.sciencemag.org/" TargetMode="External"/><Relationship Id="rId5" Type="http://schemas.openxmlformats.org/officeDocument/2006/relationships/hyperlink" Target="http://doudnalab.org/" TargetMode="External"/><Relationship Id="rId10" Type="http://schemas.openxmlformats.org/officeDocument/2006/relationships/hyperlink" Target="https://www.cell.com/" TargetMode="External"/><Relationship Id="rId4" Type="http://schemas.openxmlformats.org/officeDocument/2006/relationships/hyperlink" Target="https://www.synthego.com/blog/crispr-scientists" TargetMode="External"/><Relationship Id="rId9" Type="http://schemas.openxmlformats.org/officeDocument/2006/relationships/hyperlink" Target="http://www.ibt.lt/en/laboratories/department-of-protein---dna-interactions.html" TargetMode="External"/></Relationships>
</file>

<file path=ppt/slides/_rels/slide91.xml.rels><?xml version="1.0" encoding="UTF-8" standalone="yes" ?><Relationships xmlns="http://schemas.openxmlformats.org/package/2006/relationships"><Relationship Id="rId2" Target="../media/image61.jpeg" Type="http://schemas.openxmlformats.org/officeDocument/2006/relationships/image"/><Relationship Id="rId1" Target="../slideLayouts/slideLayout7.xml" Type="http://schemas.openxmlformats.org/officeDocument/2006/relationships/slideLayout"/></Relationships>
</file>

<file path=ppt/slides/_rels/slide92.xml.rels><?xml version="1.0" encoding="UTF-8" standalone="yes" ?><Relationships xmlns="http://schemas.openxmlformats.org/package/2006/relationships"><Relationship Id="rId2" Target="../media/image62.jpeg" Type="http://schemas.openxmlformats.org/officeDocument/2006/relationships/image"/><Relationship Id="rId1" Target="../slideLayouts/slideLayout7.xml" Type="http://schemas.openxmlformats.org/officeDocument/2006/relationships/slideLayout"/></Relationships>
</file>

<file path=ppt/slides/_rels/slide93.xml.rels><?xml version="1.0" encoding="UTF-8" standalone="yes" ?><Relationships xmlns="http://schemas.openxmlformats.org/package/2006/relationships"><Relationship Id="rId3" Target="../media/image63.png" Type="http://schemas.openxmlformats.org/officeDocument/2006/relationships/image"/><Relationship Id="rId2" Target="../notesSlides/notesSlide13.xml" Type="http://schemas.openxmlformats.org/officeDocument/2006/relationships/notesSlide"/><Relationship Id="rId1" Target="../slideLayouts/slideLayout7.xml" Type="http://schemas.openxmlformats.org/officeDocument/2006/relationships/slideLayout"/><Relationship Id="rId4" Target="../media/image64.jpeg" Type="http://schemas.openxmlformats.org/officeDocument/2006/relationships/image"/></Relationships>
</file>

<file path=ppt/slides/_rels/slide9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arget="../media/image66.png" Type="http://schemas.openxmlformats.org/officeDocument/2006/relationships/image"/><Relationship Id="rId1" Target="../slideLayouts/slideLayout7.xml" Type="http://schemas.openxmlformats.org/officeDocument/2006/relationships/slideLayout"/></Relationships>
</file>

<file path=ppt/slides/_rels/slide96.xml.rels><?xml version="1.0" encoding="UTF-8" standalone="yes" ?><Relationships xmlns="http://schemas.openxmlformats.org/package/2006/relationships"><Relationship Id="rId3" Target="../media/image68.jpeg" Type="http://schemas.openxmlformats.org/officeDocument/2006/relationships/image"/><Relationship Id="rId2" Target="../media/image67.jpeg" Type="http://schemas.openxmlformats.org/officeDocument/2006/relationships/image"/><Relationship Id="rId1" Target="../slideLayouts/slideLayout7.xml" Type="http://schemas.openxmlformats.org/officeDocument/2006/relationships/slideLayout"/></Relationships>
</file>

<file path=ppt/slides/_rels/slide97.xml.rels><?xml version="1.0" encoding="UTF-8" standalone="yes" ?><Relationships xmlns="http://schemas.openxmlformats.org/package/2006/relationships"><Relationship Id="rId2" Target="../media/image69.jpeg" Type="http://schemas.openxmlformats.org/officeDocument/2006/relationships/image"/><Relationship Id="rId1" Target="../slideLayouts/slideLayout7.xml" Type="http://schemas.openxmlformats.org/officeDocument/2006/relationships/slideLayout"/></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7B6285-CE6D-DF49-85C5-2ADEF274E92D}"/>
              </a:ext>
            </a:extLst>
          </p:cNvPr>
          <p:cNvSpPr/>
          <p:nvPr/>
        </p:nvSpPr>
        <p:spPr>
          <a:xfrm>
            <a:off x="480061" y="1595891"/>
            <a:ext cx="12213521" cy="1508105"/>
          </a:xfrm>
          <a:prstGeom prst="rect">
            <a:avLst/>
          </a:prstGeom>
        </p:spPr>
        <p:txBody>
          <a:bodyPr wrap="square">
            <a:spAutoFit/>
          </a:bodyPr>
          <a:lstStyle/>
          <a:p>
            <a:pPr>
              <a:spcBef>
                <a:spcPts val="3000"/>
              </a:spcBef>
              <a:spcAft>
                <a:spcPts val="1200"/>
              </a:spcAft>
            </a:pPr>
            <a:r>
              <a:rPr lang="en-US" sz="2400" dirty="0">
                <a:latin typeface="Arial" panose="020B0604020202020204" pitchFamily="34" charset="0"/>
                <a:ea typeface="Calibri" panose="020F0502020204030204" pitchFamily="34" charset="0"/>
                <a:cs typeface="Arial" panose="020B0604020202020204" pitchFamily="34" charset="0"/>
              </a:rPr>
              <a:t>Lecture 1. Genetics (February 18)</a:t>
            </a:r>
          </a:p>
          <a:p>
            <a:pPr>
              <a:spcAft>
                <a:spcPts val="1200"/>
              </a:spcAft>
            </a:pPr>
            <a:r>
              <a:rPr lang="en-US" sz="2400" dirty="0">
                <a:latin typeface="Arial" panose="020B0604020202020204" pitchFamily="34" charset="0"/>
                <a:ea typeface="Calibri" panose="020F0502020204030204" pitchFamily="34" charset="0"/>
                <a:cs typeface="Arial" panose="020B0604020202020204" pitchFamily="34" charset="0"/>
              </a:rPr>
              <a:t>Lecture 2: Molecular Genetics (February 18)</a:t>
            </a:r>
          </a:p>
          <a:p>
            <a:pPr>
              <a:spcAft>
                <a:spcPts val="1200"/>
              </a:spcAft>
            </a:pPr>
            <a:r>
              <a:rPr lang="en-US" sz="2400" dirty="0">
                <a:latin typeface="Arial" panose="020B0604020202020204" pitchFamily="34" charset="0"/>
                <a:ea typeface="Calibri" panose="020F0502020204030204" pitchFamily="34" charset="0"/>
                <a:cs typeface="Arial" panose="020B0604020202020204" pitchFamily="34" charset="0"/>
              </a:rPr>
              <a:t>Lecture 3 Recent Advances in Plant Breeding (February 19)</a:t>
            </a:r>
          </a:p>
        </p:txBody>
      </p:sp>
      <p:sp>
        <p:nvSpPr>
          <p:cNvPr id="3" name="TextBox 2">
            <a:extLst>
              <a:ext uri="{FF2B5EF4-FFF2-40B4-BE49-F238E27FC236}">
                <a16:creationId xmlns:a16="http://schemas.microsoft.com/office/drawing/2014/main" id="{0C7C12A8-DAD7-0C41-9CC8-B48074A272A8}"/>
              </a:ext>
            </a:extLst>
          </p:cNvPr>
          <p:cNvSpPr txBox="1"/>
          <p:nvPr/>
        </p:nvSpPr>
        <p:spPr>
          <a:xfrm>
            <a:off x="5987982" y="4857452"/>
            <a:ext cx="6705600" cy="200054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Madan K. Bhattacharyya, Ph.D.</a:t>
            </a:r>
          </a:p>
          <a:p>
            <a:r>
              <a:rPr lang="en-US" sz="2400" dirty="0">
                <a:latin typeface="Arial" panose="020B0604020202020204" pitchFamily="34" charset="0"/>
                <a:cs typeface="Arial" panose="020B0604020202020204" pitchFamily="34" charset="0"/>
              </a:rPr>
              <a:t>Professor, Iowa State University</a:t>
            </a:r>
          </a:p>
          <a:p>
            <a:r>
              <a:rPr lang="en-US" sz="2400" dirty="0">
                <a:latin typeface="Arial" panose="020B0604020202020204" pitchFamily="34" charset="0"/>
                <a:cs typeface="Arial" panose="020B0604020202020204" pitchFamily="34" charset="0"/>
              </a:rPr>
              <a:t>Adjunct Prof., Assam Agricultural University</a:t>
            </a:r>
          </a:p>
          <a:p>
            <a:r>
              <a:rPr lang="en-US" sz="2800" b="1" dirty="0" err="1">
                <a:solidFill>
                  <a:srgbClr val="2256C0"/>
                </a:solidFill>
                <a:latin typeface="Arial" panose="020B0604020202020204" pitchFamily="34" charset="0"/>
                <a:cs typeface="Arial" panose="020B0604020202020204" pitchFamily="34" charset="0"/>
              </a:rPr>
              <a:t>mbhattac@iastate.edu</a:t>
            </a:r>
            <a:endParaRPr lang="en-US" sz="2800" b="1" dirty="0">
              <a:solidFill>
                <a:srgbClr val="2256C0"/>
              </a:solidFill>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9181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B3B6C0-6D75-D842-9326-E0B213150DFE}"/>
              </a:ext>
            </a:extLst>
          </p:cNvPr>
          <p:cNvPicPr>
            <a:picLocks noChangeAspect="1"/>
          </p:cNvPicPr>
          <p:nvPr/>
        </p:nvPicPr>
        <p:blipFill>
          <a:blip r:embed="rId2">
            <a:extLst>
              <a:ext uri="{BEBA8EAE-BF5A-486C-A8C5-ECC9F3942E4B}">
                <a14:imgProps xmlns:a14="http://schemas.microsoft.com/office/drawing/2010/main">
                  <a14:imgLayer>
                    <a14:imgEffect>
                      <a14:sharpenSoften amount="50000"/>
                    </a14:imgEffect>
                  </a14:imgLayer>
                </a14:imgProps>
              </a:ext>
              <a:ext uri="{28A0092B-C50C-407E-A947-70E740481C1C}">
                <a14:useLocalDpi xmlns:a14="http://schemas.microsoft.com/office/drawing/2010/main" val="0"/>
              </a:ext>
            </a:extLst>
          </a:blip>
          <a:stretch>
            <a:fillRect/>
          </a:stretch>
        </p:blipFill>
        <p:spPr>
          <a:xfrm>
            <a:off x="2179320" y="836023"/>
            <a:ext cx="8480612" cy="5588000"/>
          </a:xfrm>
          <a:prstGeom prst="rect">
            <a:avLst/>
          </a:prstGeom>
          <a:ln>
            <a:solidFill>
              <a:schemeClr val="accent1"/>
            </a:solidFill>
          </a:ln>
        </p:spPr>
      </p:pic>
    </p:spTree>
    <p:extLst>
      <p:ext uri="{BB962C8B-B14F-4D97-AF65-F5344CB8AC3E}">
        <p14:creationId xmlns:p14="http://schemas.microsoft.com/office/powerpoint/2010/main" val="402133768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8A2966-B17F-7C44-A984-9E2B4E300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394491"/>
          </a:xfrm>
          <a:prstGeom prst="rect">
            <a:avLst/>
          </a:prstGeom>
        </p:spPr>
      </p:pic>
    </p:spTree>
    <p:extLst>
      <p:ext uri="{BB962C8B-B14F-4D97-AF65-F5344CB8AC3E}">
        <p14:creationId xmlns:p14="http://schemas.microsoft.com/office/powerpoint/2010/main" val="3028704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B8EE43-DA7E-154C-9BDE-A7C56D7C986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591252" y="1323439"/>
            <a:ext cx="3009496" cy="5181600"/>
          </a:xfrm>
          <a:prstGeom prst="rect">
            <a:avLst/>
          </a:prstGeom>
          <a:ln>
            <a:solidFill>
              <a:schemeClr val="accent1"/>
            </a:solidFill>
          </a:ln>
        </p:spPr>
      </p:pic>
      <p:sp>
        <p:nvSpPr>
          <p:cNvPr id="4" name="TextBox 3">
            <a:extLst>
              <a:ext uri="{FF2B5EF4-FFF2-40B4-BE49-F238E27FC236}">
                <a16:creationId xmlns:a16="http://schemas.microsoft.com/office/drawing/2014/main" id="{B8E53B41-1441-5842-B208-50B3AA22B654}"/>
              </a:ext>
            </a:extLst>
          </p:cNvPr>
          <p:cNvSpPr txBox="1"/>
          <p:nvPr/>
        </p:nvSpPr>
        <p:spPr>
          <a:xfrm>
            <a:off x="0" y="0"/>
            <a:ext cx="12192000" cy="1323439"/>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Fixation of Heterozygosity in Rice Through Editing Four Genes.</a:t>
            </a:r>
          </a:p>
        </p:txBody>
      </p:sp>
    </p:spTree>
    <p:extLst>
      <p:ext uri="{BB962C8B-B14F-4D97-AF65-F5344CB8AC3E}">
        <p14:creationId xmlns:p14="http://schemas.microsoft.com/office/powerpoint/2010/main" val="24242632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69F631-DA67-2C45-BF6D-98BAC32BFCE0}"/>
              </a:ext>
            </a:extLst>
          </p:cNvPr>
          <p:cNvSpPr/>
          <p:nvPr/>
        </p:nvSpPr>
        <p:spPr>
          <a:xfrm>
            <a:off x="454016" y="307412"/>
            <a:ext cx="11737984" cy="6340197"/>
          </a:xfrm>
          <a:prstGeom prst="rect">
            <a:avLst/>
          </a:prstGeom>
        </p:spPr>
        <p:txBody>
          <a:bodyPr wrap="square">
            <a:spAutoFit/>
          </a:bodyPr>
          <a:lstStyle/>
          <a:p>
            <a:pPr>
              <a:spcAft>
                <a:spcPts val="1200"/>
              </a:spcAft>
            </a:pPr>
            <a:r>
              <a:rPr lang="en-US" sz="2400" b="0" i="0" u="none" strike="noStrike" dirty="0">
                <a:solidFill>
                  <a:srgbClr val="222222"/>
                </a:solidFill>
                <a:effectLst/>
                <a:latin typeface="Arial" panose="020B0604020202020204" pitchFamily="34" charset="0"/>
                <a:cs typeface="Arial" panose="020B0604020202020204" pitchFamily="34" charset="0"/>
              </a:rPr>
              <a:t>Heterosis or hybrid vigor enhances crop yield. Example; maize</a:t>
            </a:r>
          </a:p>
          <a:p>
            <a:pPr>
              <a:spcAft>
                <a:spcPts val="1200"/>
              </a:spcAft>
            </a:pPr>
            <a:r>
              <a:rPr lang="en-US" sz="2400" dirty="0">
                <a:solidFill>
                  <a:srgbClr val="222222"/>
                </a:solidFill>
                <a:latin typeface="Arial" panose="020B0604020202020204" pitchFamily="34" charset="0"/>
                <a:cs typeface="Arial" panose="020B0604020202020204" pitchFamily="34" charset="0"/>
              </a:rPr>
              <a:t>Unfortunately, most staple food and legume crops are self-pollinated.</a:t>
            </a:r>
          </a:p>
          <a:p>
            <a:pPr>
              <a:spcAft>
                <a:spcPts val="1200"/>
              </a:spcAft>
            </a:pPr>
            <a:r>
              <a:rPr lang="en-US" sz="2400" b="0" i="0" u="none" strike="noStrike" dirty="0">
                <a:solidFill>
                  <a:srgbClr val="222222"/>
                </a:solidFill>
                <a:effectLst/>
                <a:latin typeface="Arial" panose="020B0604020202020204" pitchFamily="34" charset="0"/>
                <a:cs typeface="Arial" panose="020B0604020202020204" pitchFamily="34" charset="0"/>
              </a:rPr>
              <a:t>Generation and identification of male sterility gene have been long attempted with a view to exploit heterosis.</a:t>
            </a:r>
          </a:p>
          <a:p>
            <a:pPr>
              <a:spcAft>
                <a:spcPts val="1200"/>
              </a:spcAft>
            </a:pPr>
            <a:r>
              <a:rPr lang="en-US" sz="2400" b="0" i="0" u="none" strike="noStrike" dirty="0">
                <a:solidFill>
                  <a:srgbClr val="222222"/>
                </a:solidFill>
                <a:effectLst/>
                <a:latin typeface="Arial" panose="020B0604020202020204" pitchFamily="34" charset="0"/>
                <a:cs typeface="Arial" panose="020B0604020202020204" pitchFamily="34" charset="0"/>
              </a:rPr>
              <a:t>Clonal propagation through seeds would enable self-propagation of F</a:t>
            </a:r>
            <a:r>
              <a:rPr lang="en-US" sz="2400" b="0" i="0" u="none" strike="noStrike" baseline="-25000" dirty="0">
                <a:solidFill>
                  <a:srgbClr val="222222"/>
                </a:solidFill>
                <a:effectLst/>
                <a:latin typeface="Arial" panose="020B0604020202020204" pitchFamily="34" charset="0"/>
                <a:cs typeface="Arial" panose="020B0604020202020204" pitchFamily="34" charset="0"/>
              </a:rPr>
              <a:t>1</a:t>
            </a:r>
            <a:r>
              <a:rPr lang="en-US" sz="2400" b="0" i="0" u="none" strike="noStrike" dirty="0">
                <a:solidFill>
                  <a:srgbClr val="222222"/>
                </a:solidFill>
                <a:effectLst/>
                <a:latin typeface="Arial" panose="020B0604020202020204" pitchFamily="34" charset="0"/>
                <a:cs typeface="Arial" panose="020B0604020202020204" pitchFamily="34" charset="0"/>
              </a:rPr>
              <a:t> hybrids in self or cross pollinated crop species.</a:t>
            </a:r>
          </a:p>
          <a:p>
            <a:pPr>
              <a:spcAft>
                <a:spcPts val="1200"/>
              </a:spcAft>
            </a:pPr>
            <a:r>
              <a:rPr lang="en-US" sz="2400" b="0" i="0" u="none" strike="noStrike" dirty="0">
                <a:solidFill>
                  <a:srgbClr val="222222"/>
                </a:solidFill>
                <a:effectLst/>
                <a:latin typeface="Arial" panose="020B0604020202020204" pitchFamily="34" charset="0"/>
                <a:cs typeface="Arial" panose="020B0604020202020204" pitchFamily="34" charset="0"/>
              </a:rPr>
              <a:t>Wang et al. (2019) reported a strategy to enable clonal reproduction of F</a:t>
            </a:r>
            <a:r>
              <a:rPr lang="en-US" sz="2400" b="0" i="0" u="none" strike="noStrike" baseline="-25000" dirty="0">
                <a:solidFill>
                  <a:srgbClr val="222222"/>
                </a:solidFill>
                <a:effectLst/>
                <a:latin typeface="Arial" panose="020B0604020202020204" pitchFamily="34" charset="0"/>
                <a:cs typeface="Arial" panose="020B0604020202020204" pitchFamily="34" charset="0"/>
              </a:rPr>
              <a:t>1</a:t>
            </a:r>
            <a:r>
              <a:rPr lang="en-US" sz="2400" b="0" i="0" u="none" strike="noStrike" dirty="0">
                <a:solidFill>
                  <a:srgbClr val="222222"/>
                </a:solidFill>
                <a:effectLst/>
                <a:latin typeface="Arial" panose="020B0604020202020204" pitchFamily="34" charset="0"/>
                <a:cs typeface="Arial" panose="020B0604020202020204" pitchFamily="34" charset="0"/>
              </a:rPr>
              <a:t> rice hybrids through seeds. </a:t>
            </a:r>
          </a:p>
          <a:p>
            <a:pPr>
              <a:spcAft>
                <a:spcPts val="1200"/>
              </a:spcAft>
            </a:pPr>
            <a:r>
              <a:rPr lang="en-US" sz="2400" dirty="0">
                <a:solidFill>
                  <a:srgbClr val="222222"/>
                </a:solidFill>
                <a:latin typeface="Arial" panose="020B0604020202020204" pitchFamily="34" charset="0"/>
                <a:cs typeface="Arial" panose="020B0604020202020204" pitchFamily="34" charset="0"/>
              </a:rPr>
              <a:t>Conducted </a:t>
            </a:r>
            <a:r>
              <a:rPr lang="en-US" sz="2400" b="0" i="0" u="none" strike="noStrike" dirty="0">
                <a:solidFill>
                  <a:srgbClr val="222222"/>
                </a:solidFill>
                <a:effectLst/>
                <a:latin typeface="Arial" panose="020B0604020202020204" pitchFamily="34" charset="0"/>
                <a:cs typeface="Arial" panose="020B0604020202020204" pitchFamily="34" charset="0"/>
              </a:rPr>
              <a:t>multiplex CRISPR–Cas9 genome editing of the </a:t>
            </a:r>
            <a:r>
              <a:rPr lang="en-US" sz="2400" b="1" i="1" u="none" strike="noStrike" dirty="0">
                <a:solidFill>
                  <a:srgbClr val="222222"/>
                </a:solidFill>
                <a:effectLst/>
                <a:latin typeface="Arial" panose="020B0604020202020204" pitchFamily="34" charset="0"/>
                <a:cs typeface="Arial" panose="020B0604020202020204" pitchFamily="34" charset="0"/>
              </a:rPr>
              <a:t>REC8</a:t>
            </a:r>
            <a:r>
              <a:rPr lang="en-US" sz="2400" b="1" i="0" u="none" strike="noStrike" dirty="0">
                <a:solidFill>
                  <a:srgbClr val="222222"/>
                </a:solidFill>
                <a:effectLst/>
                <a:latin typeface="Arial" panose="020B0604020202020204" pitchFamily="34" charset="0"/>
                <a:cs typeface="Arial" panose="020B0604020202020204" pitchFamily="34" charset="0"/>
              </a:rPr>
              <a:t>, </a:t>
            </a:r>
            <a:r>
              <a:rPr lang="en-US" sz="2400" b="1" i="1" u="none" strike="noStrike" dirty="0">
                <a:solidFill>
                  <a:srgbClr val="222222"/>
                </a:solidFill>
                <a:effectLst/>
                <a:latin typeface="Arial" panose="020B0604020202020204" pitchFamily="34" charset="0"/>
                <a:cs typeface="Arial" panose="020B0604020202020204" pitchFamily="34" charset="0"/>
              </a:rPr>
              <a:t>PAIR1 </a:t>
            </a:r>
            <a:r>
              <a:rPr lang="en-US" sz="2400" i="0" u="none" strike="noStrike" dirty="0">
                <a:solidFill>
                  <a:srgbClr val="222222"/>
                </a:solidFill>
                <a:effectLst/>
                <a:latin typeface="Arial" panose="020B0604020202020204" pitchFamily="34" charset="0"/>
                <a:cs typeface="Arial" panose="020B0604020202020204" pitchFamily="34" charset="0"/>
              </a:rPr>
              <a:t>and</a:t>
            </a:r>
            <a:r>
              <a:rPr lang="en-US" sz="2400" b="1" i="0" u="none" strike="noStrike" dirty="0">
                <a:solidFill>
                  <a:srgbClr val="222222"/>
                </a:solidFill>
                <a:effectLst/>
                <a:latin typeface="Arial" panose="020B0604020202020204" pitchFamily="34" charset="0"/>
                <a:cs typeface="Arial" panose="020B0604020202020204" pitchFamily="34" charset="0"/>
              </a:rPr>
              <a:t> </a:t>
            </a:r>
            <a:r>
              <a:rPr lang="en-US" sz="2400" b="1" i="1" u="none" strike="noStrike" dirty="0">
                <a:solidFill>
                  <a:srgbClr val="222222"/>
                </a:solidFill>
                <a:effectLst/>
                <a:latin typeface="Arial" panose="020B0604020202020204" pitchFamily="34" charset="0"/>
                <a:cs typeface="Arial" panose="020B0604020202020204" pitchFamily="34" charset="0"/>
              </a:rPr>
              <a:t>OSD1 </a:t>
            </a:r>
            <a:r>
              <a:rPr lang="en-US" sz="2400" b="0" i="0" u="none" strike="noStrike" dirty="0">
                <a:solidFill>
                  <a:srgbClr val="222222"/>
                </a:solidFill>
                <a:effectLst/>
                <a:latin typeface="Arial" panose="020B0604020202020204" pitchFamily="34" charset="0"/>
                <a:cs typeface="Arial" panose="020B0604020202020204" pitchFamily="34" charset="0"/>
              </a:rPr>
              <a:t>meiotic genes to produce clonal diploid gametes and tetraploid seeds. </a:t>
            </a:r>
          </a:p>
          <a:p>
            <a:pPr>
              <a:spcAft>
                <a:spcPts val="1200"/>
              </a:spcAft>
            </a:pPr>
            <a:r>
              <a:rPr lang="en-US" sz="2400" b="0" i="0" u="none" strike="noStrike" dirty="0">
                <a:solidFill>
                  <a:srgbClr val="222222"/>
                </a:solidFill>
                <a:effectLst/>
                <a:latin typeface="Arial" panose="020B0604020202020204" pitchFamily="34" charset="0"/>
                <a:cs typeface="Arial" panose="020B0604020202020204" pitchFamily="34" charset="0"/>
              </a:rPr>
              <a:t>Next, they editing the </a:t>
            </a:r>
            <a:r>
              <a:rPr lang="en-US" sz="2400" b="1" i="1" u="none" strike="noStrike" dirty="0">
                <a:solidFill>
                  <a:srgbClr val="222222"/>
                </a:solidFill>
                <a:effectLst/>
                <a:latin typeface="Arial" panose="020B0604020202020204" pitchFamily="34" charset="0"/>
                <a:cs typeface="Arial" panose="020B0604020202020204" pitchFamily="34" charset="0"/>
              </a:rPr>
              <a:t>MATRILINEAL</a:t>
            </a:r>
            <a:r>
              <a:rPr lang="en-US" sz="2400" b="1" i="0" u="none" strike="noStrike" dirty="0">
                <a:solidFill>
                  <a:srgbClr val="222222"/>
                </a:solidFill>
                <a:effectLst/>
                <a:latin typeface="Arial" panose="020B0604020202020204" pitchFamily="34" charset="0"/>
                <a:cs typeface="Arial" panose="020B0604020202020204" pitchFamily="34" charset="0"/>
              </a:rPr>
              <a:t> (</a:t>
            </a:r>
            <a:r>
              <a:rPr lang="en-US" sz="2400" b="1" i="1" u="none" strike="noStrike" dirty="0">
                <a:solidFill>
                  <a:srgbClr val="222222"/>
                </a:solidFill>
                <a:effectLst/>
                <a:latin typeface="Arial" panose="020B0604020202020204" pitchFamily="34" charset="0"/>
                <a:cs typeface="Arial" panose="020B0604020202020204" pitchFamily="34" charset="0"/>
              </a:rPr>
              <a:t>MTL</a:t>
            </a:r>
            <a:r>
              <a:rPr lang="en-US" sz="2400" b="1" i="0" u="none" strike="noStrike" dirty="0">
                <a:solidFill>
                  <a:srgbClr val="222222"/>
                </a:solidFill>
                <a:effectLst/>
                <a:latin typeface="Arial" panose="020B0604020202020204" pitchFamily="34" charset="0"/>
                <a:cs typeface="Arial" panose="020B0604020202020204" pitchFamily="34" charset="0"/>
              </a:rPr>
              <a:t>) </a:t>
            </a:r>
            <a:r>
              <a:rPr lang="en-US" sz="2400" b="0" i="0" u="none" strike="noStrike" dirty="0">
                <a:solidFill>
                  <a:srgbClr val="222222"/>
                </a:solidFill>
                <a:effectLst/>
                <a:latin typeface="Arial" panose="020B0604020202020204" pitchFamily="34" charset="0"/>
                <a:cs typeface="Arial" panose="020B0604020202020204" pitchFamily="34" charset="0"/>
              </a:rPr>
              <a:t>gene (involved in fertilization) to induce formation of haploid seeds in hybrid rice. </a:t>
            </a:r>
          </a:p>
          <a:p>
            <a:pPr>
              <a:spcAft>
                <a:spcPts val="1200"/>
              </a:spcAft>
            </a:pPr>
            <a:r>
              <a:rPr lang="en-US" sz="2400" b="0" i="0" u="none" strike="noStrike" dirty="0">
                <a:solidFill>
                  <a:srgbClr val="222222"/>
                </a:solidFill>
                <a:effectLst/>
                <a:latin typeface="Arial" panose="020B0604020202020204" pitchFamily="34" charset="0"/>
                <a:cs typeface="Arial" panose="020B0604020202020204" pitchFamily="34" charset="0"/>
              </a:rPr>
              <a:t>Finally, simultaneous editing of all four genes (</a:t>
            </a:r>
            <a:r>
              <a:rPr lang="en-US" sz="2400" b="0" i="1" u="none" strike="noStrike" dirty="0">
                <a:solidFill>
                  <a:srgbClr val="222222"/>
                </a:solidFill>
                <a:effectLst/>
                <a:latin typeface="Arial" panose="020B0604020202020204" pitchFamily="34" charset="0"/>
                <a:cs typeface="Arial" panose="020B0604020202020204" pitchFamily="34" charset="0"/>
              </a:rPr>
              <a:t>REC8</a:t>
            </a:r>
            <a:r>
              <a:rPr lang="en-US" sz="2400" b="0" i="0" u="none" strike="noStrike" dirty="0">
                <a:solidFill>
                  <a:srgbClr val="222222"/>
                </a:solidFill>
                <a:effectLst/>
                <a:latin typeface="Arial" panose="020B0604020202020204" pitchFamily="34" charset="0"/>
                <a:cs typeface="Arial" panose="020B0604020202020204" pitchFamily="34" charset="0"/>
              </a:rPr>
              <a:t>, </a:t>
            </a:r>
            <a:r>
              <a:rPr lang="en-US" sz="2400" b="0" i="1" u="none" strike="noStrike" dirty="0">
                <a:solidFill>
                  <a:srgbClr val="222222"/>
                </a:solidFill>
                <a:effectLst/>
                <a:latin typeface="Arial" panose="020B0604020202020204" pitchFamily="34" charset="0"/>
                <a:cs typeface="Arial" panose="020B0604020202020204" pitchFamily="34" charset="0"/>
              </a:rPr>
              <a:t>PAIR1</a:t>
            </a:r>
            <a:r>
              <a:rPr lang="en-US" sz="2400" b="0" i="0" u="none" strike="noStrike" dirty="0">
                <a:solidFill>
                  <a:srgbClr val="222222"/>
                </a:solidFill>
                <a:effectLst/>
                <a:latin typeface="Arial" panose="020B0604020202020204" pitchFamily="34" charset="0"/>
                <a:cs typeface="Arial" panose="020B0604020202020204" pitchFamily="34" charset="0"/>
              </a:rPr>
              <a:t>, </a:t>
            </a:r>
            <a:r>
              <a:rPr lang="en-US" sz="2400" b="0" i="1" u="none" strike="noStrike" dirty="0">
                <a:solidFill>
                  <a:srgbClr val="222222"/>
                </a:solidFill>
                <a:effectLst/>
                <a:latin typeface="Arial" panose="020B0604020202020204" pitchFamily="34" charset="0"/>
                <a:cs typeface="Arial" panose="020B0604020202020204" pitchFamily="34" charset="0"/>
              </a:rPr>
              <a:t>OSD1 </a:t>
            </a:r>
            <a:r>
              <a:rPr lang="en-US" sz="2400" b="0" i="0" u="none" strike="noStrike" dirty="0">
                <a:solidFill>
                  <a:srgbClr val="222222"/>
                </a:solidFill>
                <a:effectLst/>
                <a:latin typeface="Arial" panose="020B0604020202020204" pitchFamily="34" charset="0"/>
                <a:cs typeface="Arial" panose="020B0604020202020204" pitchFamily="34" charset="0"/>
              </a:rPr>
              <a:t>and </a:t>
            </a:r>
            <a:r>
              <a:rPr lang="en-US" sz="2400" b="0" i="1" u="none" strike="noStrike" dirty="0">
                <a:solidFill>
                  <a:srgbClr val="222222"/>
                </a:solidFill>
                <a:effectLst/>
                <a:latin typeface="Arial" panose="020B0604020202020204" pitchFamily="34" charset="0"/>
                <a:cs typeface="Arial" panose="020B0604020202020204" pitchFamily="34" charset="0"/>
              </a:rPr>
              <a:t>MTL)</a:t>
            </a:r>
            <a:r>
              <a:rPr lang="en-US" sz="2400" b="0" i="0" u="none" strike="noStrike" dirty="0">
                <a:solidFill>
                  <a:srgbClr val="222222"/>
                </a:solidFill>
                <a:effectLst/>
                <a:latin typeface="Arial" panose="020B0604020202020204" pitchFamily="34" charset="0"/>
                <a:cs typeface="Arial" panose="020B0604020202020204" pitchFamily="34" charset="0"/>
              </a:rPr>
              <a:t> in hybrid rice led them to propagate F</a:t>
            </a:r>
            <a:r>
              <a:rPr lang="en-US" sz="2400" b="0" i="0" u="none" strike="noStrike" baseline="-25000" dirty="0">
                <a:solidFill>
                  <a:srgbClr val="222222"/>
                </a:solidFill>
                <a:effectLst/>
                <a:latin typeface="Arial" panose="020B0604020202020204" pitchFamily="34" charset="0"/>
                <a:cs typeface="Arial" panose="020B0604020202020204" pitchFamily="34" charset="0"/>
              </a:rPr>
              <a:t>1</a:t>
            </a:r>
            <a:r>
              <a:rPr lang="en-US" sz="2400" b="0" i="0" u="none" strike="noStrike" dirty="0">
                <a:solidFill>
                  <a:srgbClr val="222222"/>
                </a:solidFill>
                <a:effectLst/>
                <a:latin typeface="Arial" panose="020B0604020202020204" pitchFamily="34" charset="0"/>
                <a:cs typeface="Arial" panose="020B0604020202020204" pitchFamily="34" charset="0"/>
              </a:rPr>
              <a:t>s clonally through seeds.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212942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8AACCE-5EF8-8145-ACAF-08B27F656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88" y="261257"/>
            <a:ext cx="8412188" cy="6358560"/>
          </a:xfrm>
          <a:prstGeom prst="rect">
            <a:avLst/>
          </a:prstGeom>
        </p:spPr>
      </p:pic>
      <p:sp>
        <p:nvSpPr>
          <p:cNvPr id="3" name="Rectangle 2">
            <a:extLst>
              <a:ext uri="{FF2B5EF4-FFF2-40B4-BE49-F238E27FC236}">
                <a16:creationId xmlns:a16="http://schemas.microsoft.com/office/drawing/2014/main" id="{743857B4-0239-304F-909C-BEC6BA351DB9}"/>
              </a:ext>
            </a:extLst>
          </p:cNvPr>
          <p:cNvSpPr/>
          <p:nvPr/>
        </p:nvSpPr>
        <p:spPr>
          <a:xfrm>
            <a:off x="8552475" y="1034025"/>
            <a:ext cx="3465353" cy="5632311"/>
          </a:xfrm>
          <a:prstGeom prst="rect">
            <a:avLst/>
          </a:prstGeom>
        </p:spPr>
        <p:txBody>
          <a:bodyPr wrap="square">
            <a:spAutoFit/>
          </a:bodyPr>
          <a:lstStyle/>
          <a:p>
            <a:r>
              <a:rPr lang="en-US" sz="2000" b="1" i="0" u="none" strike="noStrike" dirty="0">
                <a:solidFill>
                  <a:srgbClr val="222222"/>
                </a:solidFill>
                <a:effectLst/>
                <a:latin typeface="Arial" panose="020B0604020202020204" pitchFamily="34" charset="0"/>
                <a:cs typeface="Arial" panose="020B0604020202020204" pitchFamily="34" charset="0"/>
              </a:rPr>
              <a:t>a</a:t>
            </a:r>
            <a:r>
              <a:rPr lang="en-US" sz="2000" b="0" i="0" u="none" strike="noStrike" dirty="0">
                <a:solidFill>
                  <a:srgbClr val="222222"/>
                </a:solidFill>
                <a:effectLst/>
                <a:latin typeface="Arial" panose="020B0604020202020204" pitchFamily="34" charset="0"/>
                <a:cs typeface="Arial" panose="020B0604020202020204" pitchFamily="34" charset="0"/>
              </a:rPr>
              <a:t>, The structure of CRISPR–Cas9 vector targeting </a:t>
            </a:r>
            <a:r>
              <a:rPr lang="en-US" sz="2000" b="0" i="1" u="none" strike="noStrike" dirty="0">
                <a:solidFill>
                  <a:srgbClr val="222222"/>
                </a:solidFill>
                <a:effectLst/>
                <a:latin typeface="Arial" panose="020B0604020202020204" pitchFamily="34" charset="0"/>
                <a:cs typeface="Arial" panose="020B0604020202020204" pitchFamily="34" charset="0"/>
              </a:rPr>
              <a:t>OSD1</a:t>
            </a:r>
            <a:r>
              <a:rPr lang="en-US" sz="2000" b="0" i="0" u="none" strike="noStrike" dirty="0">
                <a:solidFill>
                  <a:srgbClr val="222222"/>
                </a:solidFill>
                <a:effectLst/>
                <a:latin typeface="Arial" panose="020B0604020202020204" pitchFamily="34" charset="0"/>
                <a:cs typeface="Arial" panose="020B0604020202020204" pitchFamily="34" charset="0"/>
              </a:rPr>
              <a:t>, </a:t>
            </a:r>
            <a:r>
              <a:rPr lang="en-US" sz="2000" b="0" i="1" u="none" strike="noStrike" dirty="0">
                <a:solidFill>
                  <a:srgbClr val="222222"/>
                </a:solidFill>
                <a:effectLst/>
                <a:latin typeface="Arial" panose="020B0604020202020204" pitchFamily="34" charset="0"/>
                <a:cs typeface="Arial" panose="020B0604020202020204" pitchFamily="34" charset="0"/>
              </a:rPr>
              <a:t>PAIR1</a:t>
            </a:r>
            <a:r>
              <a:rPr lang="en-US" sz="2000" b="0" i="0" u="none" strike="noStrike" dirty="0">
                <a:solidFill>
                  <a:srgbClr val="222222"/>
                </a:solidFill>
                <a:effectLst/>
                <a:latin typeface="Arial" panose="020B0604020202020204" pitchFamily="34" charset="0"/>
                <a:cs typeface="Arial" panose="020B0604020202020204" pitchFamily="34" charset="0"/>
              </a:rPr>
              <a:t> and </a:t>
            </a:r>
            <a:r>
              <a:rPr lang="en-US" sz="2000" b="0" i="1" u="none" strike="noStrike" dirty="0">
                <a:solidFill>
                  <a:srgbClr val="222222"/>
                </a:solidFill>
                <a:effectLst/>
                <a:latin typeface="Arial" panose="020B0604020202020204" pitchFamily="34" charset="0"/>
                <a:cs typeface="Arial" panose="020B0604020202020204" pitchFamily="34" charset="0"/>
              </a:rPr>
              <a:t>REC8</a:t>
            </a:r>
            <a:r>
              <a:rPr lang="en-US" sz="2000" dirty="0">
                <a:solidFill>
                  <a:srgbClr val="222222"/>
                </a:solidFill>
                <a:latin typeface="Arial" panose="020B0604020202020204" pitchFamily="34" charset="0"/>
                <a:cs typeface="Arial" panose="020B0604020202020204" pitchFamily="34" charset="0"/>
              </a:rPr>
              <a:t>.</a:t>
            </a:r>
            <a:endParaRPr lang="en-US" sz="2000" b="0" i="0" u="none" strike="noStrike" dirty="0">
              <a:solidFill>
                <a:srgbClr val="222222"/>
              </a:solidFill>
              <a:effectLst/>
              <a:latin typeface="Arial" panose="020B0604020202020204" pitchFamily="34" charset="0"/>
              <a:cs typeface="Arial" panose="020B0604020202020204" pitchFamily="34" charset="0"/>
            </a:endParaRPr>
          </a:p>
          <a:p>
            <a:r>
              <a:rPr lang="en-US" sz="2000" b="0" i="0" u="none" strike="noStrike" dirty="0">
                <a:solidFill>
                  <a:srgbClr val="222222"/>
                </a:solidFill>
                <a:effectLst/>
                <a:latin typeface="Arial" panose="020B0604020202020204" pitchFamily="34" charset="0"/>
                <a:cs typeface="Arial" panose="020B0604020202020204" pitchFamily="34" charset="0"/>
              </a:rPr>
              <a:t> </a:t>
            </a:r>
          </a:p>
          <a:p>
            <a:r>
              <a:rPr lang="en-US" sz="2000" b="1" i="0" u="none" strike="noStrike" dirty="0">
                <a:solidFill>
                  <a:srgbClr val="222222"/>
                </a:solidFill>
                <a:effectLst/>
                <a:latin typeface="Arial" panose="020B0604020202020204" pitchFamily="34" charset="0"/>
                <a:cs typeface="Arial" panose="020B0604020202020204" pitchFamily="34" charset="0"/>
              </a:rPr>
              <a:t>b</a:t>
            </a:r>
            <a:r>
              <a:rPr lang="en-US" sz="2000" b="0" i="0" u="none" strike="noStrike" dirty="0">
                <a:solidFill>
                  <a:srgbClr val="222222"/>
                </a:solidFill>
                <a:effectLst/>
                <a:latin typeface="Arial" panose="020B0604020202020204" pitchFamily="34" charset="0"/>
                <a:cs typeface="Arial" panose="020B0604020202020204" pitchFamily="34" charset="0"/>
              </a:rPr>
              <a:t>, The chromosomes of CY84 and </a:t>
            </a:r>
            <a:r>
              <a:rPr lang="en-US" sz="2000" i="1" dirty="0">
                <a:latin typeface="Arial" panose="020B0604020202020204" pitchFamily="34" charset="0"/>
                <a:cs typeface="Arial" panose="020B0604020202020204" pitchFamily="34" charset="0"/>
              </a:rPr>
              <a:t>Mitosis instead of Meiosis </a:t>
            </a:r>
            <a:r>
              <a:rPr lang="en-US" sz="2000" dirty="0">
                <a:latin typeface="Arial" panose="020B0604020202020204" pitchFamily="34" charset="0"/>
                <a:cs typeface="Arial" panose="020B0604020202020204" pitchFamily="34" charset="0"/>
              </a:rPr>
              <a:t>(</a:t>
            </a:r>
            <a:r>
              <a:rPr lang="en-US" sz="2000" b="0" i="1" u="none" strike="noStrike" dirty="0" err="1">
                <a:solidFill>
                  <a:srgbClr val="222222"/>
                </a:solidFill>
                <a:effectLst/>
                <a:latin typeface="Arial" panose="020B0604020202020204" pitchFamily="34" charset="0"/>
                <a:cs typeface="Arial" panose="020B0604020202020204" pitchFamily="34" charset="0"/>
              </a:rPr>
              <a:t>MiMe</a:t>
            </a:r>
            <a:r>
              <a:rPr lang="en-US" sz="2000" b="0" i="1" u="none" strike="noStrike" dirty="0">
                <a:solidFill>
                  <a:srgbClr val="222222"/>
                </a:solidFill>
                <a:effectLst/>
                <a:latin typeface="Arial" panose="020B0604020202020204" pitchFamily="34" charset="0"/>
                <a:cs typeface="Arial" panose="020B0604020202020204" pitchFamily="34" charset="0"/>
              </a:rPr>
              <a:t>) </a:t>
            </a:r>
            <a:r>
              <a:rPr lang="en-US" sz="2000" b="0" i="0" u="none" strike="noStrike" dirty="0">
                <a:solidFill>
                  <a:srgbClr val="222222"/>
                </a:solidFill>
                <a:effectLst/>
                <a:latin typeface="Arial" panose="020B0604020202020204" pitchFamily="34" charset="0"/>
                <a:cs typeface="Arial" panose="020B0604020202020204" pitchFamily="34" charset="0"/>
              </a:rPr>
              <a:t>were probed by digoxigenin-16-dUTP-labeled 5 S rDNA (red signal, indicated with a white arrow) in spores, showing one signal in wild-type CY84 and two signals in </a:t>
            </a:r>
            <a:r>
              <a:rPr lang="en-US" sz="2000" b="0" i="1" u="none" strike="noStrike" dirty="0" err="1">
                <a:solidFill>
                  <a:srgbClr val="222222"/>
                </a:solidFill>
                <a:effectLst/>
                <a:latin typeface="Arial" panose="020B0604020202020204" pitchFamily="34" charset="0"/>
                <a:cs typeface="Arial" panose="020B0604020202020204" pitchFamily="34" charset="0"/>
              </a:rPr>
              <a:t>MiMe</a:t>
            </a:r>
            <a:r>
              <a:rPr lang="en-US" sz="2000" b="0" i="0" u="none" strike="noStrike" dirty="0">
                <a:solidFill>
                  <a:srgbClr val="222222"/>
                </a:solidFill>
                <a:effectLst/>
                <a:latin typeface="Arial" panose="020B0604020202020204" pitchFamily="34" charset="0"/>
                <a:cs typeface="Arial" panose="020B0604020202020204" pitchFamily="34" charset="0"/>
              </a:rPr>
              <a:t>. The DNA is stained with 4′,6-diamidino-2-phenylindole (DAPI, blue signal). Scale bars, 5 </a:t>
            </a:r>
            <a:r>
              <a:rPr lang="el-GR" sz="2000" b="0" i="0" u="none" strike="noStrike" dirty="0">
                <a:solidFill>
                  <a:srgbClr val="222222"/>
                </a:solidFill>
                <a:effectLst/>
                <a:latin typeface="Arial" panose="020B0604020202020204" pitchFamily="34" charset="0"/>
                <a:cs typeface="Arial" panose="020B0604020202020204" pitchFamily="34" charset="0"/>
              </a:rPr>
              <a:t>μ</a:t>
            </a:r>
            <a:r>
              <a:rPr lang="en-US" sz="2000" b="0" i="0" u="none" strike="noStrike" dirty="0">
                <a:solidFill>
                  <a:srgbClr val="222222"/>
                </a:solidFill>
                <a:effectLst/>
                <a:latin typeface="Arial" panose="020B0604020202020204" pitchFamily="34" charset="0"/>
                <a:cs typeface="Arial" panose="020B0604020202020204" pitchFamily="34" charset="0"/>
              </a:rPr>
              <a:t>m.</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784240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76B0EB-36DD-D848-86CA-F201D07644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1257" y="971691"/>
            <a:ext cx="6051195" cy="5667614"/>
          </a:xfrm>
          <a:prstGeom prst="rect">
            <a:avLst/>
          </a:prstGeom>
        </p:spPr>
      </p:pic>
      <p:sp>
        <p:nvSpPr>
          <p:cNvPr id="3" name="Rectangle 2">
            <a:extLst>
              <a:ext uri="{FF2B5EF4-FFF2-40B4-BE49-F238E27FC236}">
                <a16:creationId xmlns:a16="http://schemas.microsoft.com/office/drawing/2014/main" id="{C62D7832-CA63-F541-A907-2C9DB2B18B24}"/>
              </a:ext>
            </a:extLst>
          </p:cNvPr>
          <p:cNvSpPr/>
          <p:nvPr/>
        </p:nvSpPr>
        <p:spPr>
          <a:xfrm>
            <a:off x="6604001" y="855576"/>
            <a:ext cx="5588000" cy="6140142"/>
          </a:xfrm>
          <a:prstGeom prst="rect">
            <a:avLst/>
          </a:prstGeom>
        </p:spPr>
        <p:txBody>
          <a:bodyPr wrap="square">
            <a:spAutoFit/>
          </a:bodyPr>
          <a:lstStyle/>
          <a:p>
            <a:pPr>
              <a:spcAft>
                <a:spcPts val="600"/>
              </a:spcAft>
            </a:pPr>
            <a:r>
              <a:rPr lang="en-US" b="0" i="0" u="none" strike="noStrike" dirty="0">
                <a:solidFill>
                  <a:srgbClr val="222222"/>
                </a:solidFill>
                <a:effectLst/>
                <a:latin typeface="Arial" panose="020B0604020202020204" pitchFamily="34" charset="0"/>
                <a:cs typeface="Arial" panose="020B0604020202020204" pitchFamily="34" charset="0"/>
              </a:rPr>
              <a:t> </a:t>
            </a:r>
            <a:r>
              <a:rPr lang="en-US" b="1" i="0" u="none" strike="noStrike" dirty="0">
                <a:solidFill>
                  <a:srgbClr val="222222"/>
                </a:solidFill>
                <a:effectLst/>
                <a:latin typeface="Arial" panose="020B0604020202020204" pitchFamily="34" charset="0"/>
                <a:cs typeface="Arial" panose="020B0604020202020204" pitchFamily="34" charset="0"/>
              </a:rPr>
              <a:t>c</a:t>
            </a:r>
            <a:r>
              <a:rPr lang="en-US" b="0" i="0" u="none" strike="noStrike" dirty="0">
                <a:solidFill>
                  <a:srgbClr val="222222"/>
                </a:solidFill>
                <a:effectLst/>
                <a:latin typeface="Arial" panose="020B0604020202020204" pitchFamily="34" charset="0"/>
                <a:cs typeface="Arial" panose="020B0604020202020204" pitchFamily="34" charset="0"/>
              </a:rPr>
              <a:t>, Panicles of wild-type CY84 and </a:t>
            </a:r>
            <a:r>
              <a:rPr lang="en-US" b="0" i="1" u="none" strike="noStrike" dirty="0" err="1">
                <a:solidFill>
                  <a:srgbClr val="222222"/>
                </a:solidFill>
                <a:effectLst/>
                <a:latin typeface="Arial" panose="020B0604020202020204" pitchFamily="34" charset="0"/>
                <a:cs typeface="Arial" panose="020B0604020202020204" pitchFamily="34" charset="0"/>
              </a:rPr>
              <a:t>MiMe</a:t>
            </a:r>
            <a:r>
              <a:rPr lang="en-US" b="0" i="0" u="none" strike="noStrike" dirty="0">
                <a:solidFill>
                  <a:srgbClr val="222222"/>
                </a:solidFill>
                <a:effectLst/>
                <a:latin typeface="Arial" panose="020B0604020202020204" pitchFamily="34" charset="0"/>
                <a:cs typeface="Arial" panose="020B0604020202020204" pitchFamily="34" charset="0"/>
              </a:rPr>
              <a:t>. The fertility of </a:t>
            </a:r>
            <a:r>
              <a:rPr lang="en-US" b="0" i="1" u="none" strike="noStrike" dirty="0" err="1">
                <a:solidFill>
                  <a:srgbClr val="222222"/>
                </a:solidFill>
                <a:effectLst/>
                <a:latin typeface="Arial" panose="020B0604020202020204" pitchFamily="34" charset="0"/>
                <a:cs typeface="Arial" panose="020B0604020202020204" pitchFamily="34" charset="0"/>
              </a:rPr>
              <a:t>MiMe</a:t>
            </a:r>
            <a:r>
              <a:rPr lang="en-US" b="0" i="1" u="none" strike="noStrike" dirty="0">
                <a:solidFill>
                  <a:srgbClr val="222222"/>
                </a:solidFill>
                <a:effectLst/>
                <a:latin typeface="Arial" panose="020B0604020202020204" pitchFamily="34" charset="0"/>
                <a:cs typeface="Arial" panose="020B0604020202020204" pitchFamily="34" charset="0"/>
              </a:rPr>
              <a:t> </a:t>
            </a:r>
            <a:r>
              <a:rPr lang="en-US" b="0" i="0" u="none" strike="noStrike" dirty="0">
                <a:solidFill>
                  <a:srgbClr val="222222"/>
                </a:solidFill>
                <a:effectLst/>
                <a:latin typeface="Arial" panose="020B0604020202020204" pitchFamily="34" charset="0"/>
                <a:cs typeface="Arial" panose="020B0604020202020204" pitchFamily="34" charset="0"/>
              </a:rPr>
              <a:t>was as high as that of wild-type CY84. </a:t>
            </a:r>
          </a:p>
          <a:p>
            <a:pPr>
              <a:spcAft>
                <a:spcPts val="600"/>
              </a:spcAft>
            </a:pPr>
            <a:r>
              <a:rPr lang="en-US" b="1" i="0" u="none" strike="noStrike" dirty="0">
                <a:solidFill>
                  <a:srgbClr val="222222"/>
                </a:solidFill>
                <a:effectLst/>
                <a:latin typeface="Arial" panose="020B0604020202020204" pitchFamily="34" charset="0"/>
                <a:cs typeface="Arial" panose="020B0604020202020204" pitchFamily="34" charset="0"/>
              </a:rPr>
              <a:t>d</a:t>
            </a:r>
            <a:r>
              <a:rPr lang="en-US" b="0" i="0" u="none" strike="noStrike" dirty="0">
                <a:solidFill>
                  <a:srgbClr val="222222"/>
                </a:solidFill>
                <a:effectLst/>
                <a:latin typeface="Arial" panose="020B0604020202020204" pitchFamily="34" charset="0"/>
                <a:cs typeface="Arial" panose="020B0604020202020204" pitchFamily="34" charset="0"/>
              </a:rPr>
              <a:t>, Ploidy analysis of CY84 (left) and the progeny of </a:t>
            </a:r>
            <a:r>
              <a:rPr lang="en-US" b="0" i="1" u="none" strike="noStrike" dirty="0" err="1">
                <a:solidFill>
                  <a:srgbClr val="222222"/>
                </a:solidFill>
                <a:effectLst/>
                <a:latin typeface="Arial" panose="020B0604020202020204" pitchFamily="34" charset="0"/>
                <a:cs typeface="Arial" panose="020B0604020202020204" pitchFamily="34" charset="0"/>
              </a:rPr>
              <a:t>MiMe</a:t>
            </a:r>
            <a:r>
              <a:rPr lang="en-US" b="0" i="1" u="none" strike="noStrike" dirty="0">
                <a:solidFill>
                  <a:srgbClr val="222222"/>
                </a:solidFill>
                <a:effectLst/>
                <a:latin typeface="Arial" panose="020B0604020202020204" pitchFamily="34" charset="0"/>
                <a:cs typeface="Arial" panose="020B0604020202020204" pitchFamily="34" charset="0"/>
              </a:rPr>
              <a:t> </a:t>
            </a:r>
            <a:r>
              <a:rPr lang="en-US" b="0" i="0" u="none" strike="noStrike" dirty="0">
                <a:solidFill>
                  <a:srgbClr val="222222"/>
                </a:solidFill>
                <a:effectLst/>
                <a:latin typeface="Arial" panose="020B0604020202020204" pitchFamily="34" charset="0"/>
                <a:cs typeface="Arial" panose="020B0604020202020204" pitchFamily="34" charset="0"/>
              </a:rPr>
              <a:t>(right) by flow cytometry, which were found to be diploid and tetraploid, respectively. </a:t>
            </a:r>
          </a:p>
          <a:p>
            <a:pPr>
              <a:spcAft>
                <a:spcPts val="600"/>
              </a:spcAft>
            </a:pPr>
            <a:r>
              <a:rPr lang="en-US" b="1" i="0" u="none" strike="noStrike" dirty="0">
                <a:solidFill>
                  <a:srgbClr val="222222"/>
                </a:solidFill>
                <a:effectLst/>
                <a:latin typeface="Arial" panose="020B0604020202020204" pitchFamily="34" charset="0"/>
                <a:cs typeface="Arial" panose="020B0604020202020204" pitchFamily="34" charset="0"/>
              </a:rPr>
              <a:t>e</a:t>
            </a:r>
            <a:r>
              <a:rPr lang="en-US" b="0" i="0" u="none" strike="noStrike" dirty="0">
                <a:solidFill>
                  <a:srgbClr val="222222"/>
                </a:solidFill>
                <a:effectLst/>
                <a:latin typeface="Arial" panose="020B0604020202020204" pitchFamily="34" charset="0"/>
                <a:cs typeface="Arial" panose="020B0604020202020204" pitchFamily="34" charset="0"/>
              </a:rPr>
              <a:t>, Genotype analysis of the paternal C84, maternal </a:t>
            </a:r>
            <a:r>
              <a:rPr lang="en-US" b="0" i="0" u="none" strike="noStrike" dirty="0" err="1">
                <a:solidFill>
                  <a:srgbClr val="222222"/>
                </a:solidFill>
                <a:effectLst/>
                <a:latin typeface="Arial" panose="020B0604020202020204" pitchFamily="34" charset="0"/>
                <a:cs typeface="Arial" panose="020B0604020202020204" pitchFamily="34" charset="0"/>
              </a:rPr>
              <a:t>Chunjiang</a:t>
            </a:r>
            <a:r>
              <a:rPr lang="en-US" b="0" i="0" u="none" strike="noStrike" dirty="0">
                <a:solidFill>
                  <a:srgbClr val="222222"/>
                </a:solidFill>
                <a:effectLst/>
                <a:latin typeface="Arial" panose="020B0604020202020204" pitchFamily="34" charset="0"/>
                <a:cs typeface="Arial" panose="020B0604020202020204" pitchFamily="34" charset="0"/>
              </a:rPr>
              <a:t> 16 A (16 A), hybrid variety CY84 and the progeny siblings of </a:t>
            </a:r>
            <a:r>
              <a:rPr lang="en-US" b="0" i="1" u="none" strike="noStrike" dirty="0" err="1">
                <a:solidFill>
                  <a:srgbClr val="222222"/>
                </a:solidFill>
                <a:effectLst/>
                <a:latin typeface="Arial" panose="020B0604020202020204" pitchFamily="34" charset="0"/>
                <a:cs typeface="Arial" panose="020B0604020202020204" pitchFamily="34" charset="0"/>
              </a:rPr>
              <a:t>MiMe</a:t>
            </a:r>
            <a:r>
              <a:rPr lang="en-US" b="0" i="0" u="none" strike="noStrike" dirty="0">
                <a:solidFill>
                  <a:srgbClr val="222222"/>
                </a:solidFill>
                <a:effectLst/>
                <a:latin typeface="Arial" panose="020B0604020202020204" pitchFamily="34" charset="0"/>
                <a:cs typeface="Arial" panose="020B0604020202020204" pitchFamily="34" charset="0"/>
              </a:rPr>
              <a:t>. Ten indel markers distributed on chromosomes 1 and 8 were used to identify the genotype of the offspring of </a:t>
            </a:r>
            <a:r>
              <a:rPr lang="en-US" b="0" i="1" u="none" strike="noStrike" dirty="0" err="1">
                <a:solidFill>
                  <a:srgbClr val="222222"/>
                </a:solidFill>
                <a:effectLst/>
                <a:latin typeface="Arial" panose="020B0604020202020204" pitchFamily="34" charset="0"/>
                <a:cs typeface="Arial" panose="020B0604020202020204" pitchFamily="34" charset="0"/>
              </a:rPr>
              <a:t>MiMe</a:t>
            </a:r>
            <a:r>
              <a:rPr lang="en-US" b="0" i="0" u="none" strike="noStrike" dirty="0">
                <a:solidFill>
                  <a:srgbClr val="222222"/>
                </a:solidFill>
                <a:effectLst/>
                <a:latin typeface="Arial" panose="020B0604020202020204" pitchFamily="34" charset="0"/>
                <a:cs typeface="Arial" panose="020B0604020202020204" pitchFamily="34" charset="0"/>
              </a:rPr>
              <a:t>. Positions of markers (brown) and centromeres (black) are indicated along the chromosomes. For each marker, plants carrying the C84 allele are in red, plants carrying the 16 A allele are in blue, and plants with both C84 and 16 A alleles appear in yellow. Each row represents one plant, and each column indicates a locus. </a:t>
            </a:r>
          </a:p>
          <a:p>
            <a:pPr>
              <a:spcAft>
                <a:spcPts val="600"/>
              </a:spcAft>
            </a:pPr>
            <a:r>
              <a:rPr lang="en-US" b="1" i="0" u="none" strike="noStrike" dirty="0">
                <a:solidFill>
                  <a:srgbClr val="222222"/>
                </a:solidFill>
                <a:effectLst/>
                <a:latin typeface="Arial" panose="020B0604020202020204" pitchFamily="34" charset="0"/>
                <a:cs typeface="Arial" panose="020B0604020202020204" pitchFamily="34" charset="0"/>
              </a:rPr>
              <a:t>f</a:t>
            </a:r>
            <a:r>
              <a:rPr lang="en-US" b="0" i="0" u="none" strike="noStrike" dirty="0">
                <a:solidFill>
                  <a:srgbClr val="222222"/>
                </a:solidFill>
                <a:effectLst/>
                <a:latin typeface="Arial" panose="020B0604020202020204" pitchFamily="34" charset="0"/>
                <a:cs typeface="Arial" panose="020B0604020202020204" pitchFamily="34" charset="0"/>
              </a:rPr>
              <a:t>, Panicles and grain shape of CY84 and the progeny of </a:t>
            </a:r>
            <a:r>
              <a:rPr lang="en-US" b="0" i="1" u="none" strike="noStrike" dirty="0" err="1">
                <a:solidFill>
                  <a:srgbClr val="222222"/>
                </a:solidFill>
                <a:effectLst/>
                <a:latin typeface="Arial" panose="020B0604020202020204" pitchFamily="34" charset="0"/>
                <a:cs typeface="Arial" panose="020B0604020202020204" pitchFamily="34" charset="0"/>
              </a:rPr>
              <a:t>MiMe</a:t>
            </a:r>
            <a:r>
              <a:rPr lang="en-US" b="0" i="0" u="none" strike="noStrike" dirty="0">
                <a:solidFill>
                  <a:srgbClr val="222222"/>
                </a:solidFill>
                <a:effectLst/>
                <a:latin typeface="Arial" panose="020B0604020202020204" pitchFamily="34" charset="0"/>
                <a:cs typeface="Arial" panose="020B0604020202020204" pitchFamily="34" charset="0"/>
              </a:rPr>
              <a:t>. The progeny of </a:t>
            </a:r>
            <a:r>
              <a:rPr lang="en-US" b="0" i="1" u="none" strike="noStrike" dirty="0" err="1">
                <a:solidFill>
                  <a:srgbClr val="222222"/>
                </a:solidFill>
                <a:effectLst/>
                <a:latin typeface="Arial" panose="020B0604020202020204" pitchFamily="34" charset="0"/>
                <a:cs typeface="Arial" panose="020B0604020202020204" pitchFamily="34" charset="0"/>
              </a:rPr>
              <a:t>MiMe</a:t>
            </a:r>
            <a:r>
              <a:rPr lang="en-US" b="0" i="0" u="none" strike="noStrike" dirty="0">
                <a:solidFill>
                  <a:srgbClr val="222222"/>
                </a:solidFill>
                <a:effectLst/>
                <a:latin typeface="Arial" panose="020B0604020202020204" pitchFamily="34" charset="0"/>
                <a:cs typeface="Arial" panose="020B0604020202020204" pitchFamily="34" charset="0"/>
              </a:rPr>
              <a:t> displayed reduced fertility, increased glume size and elongated awn length. Scale bars, 2 cm.</a:t>
            </a: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0A7645F-054A-BF46-9639-F80173BDA54F}"/>
              </a:ext>
            </a:extLst>
          </p:cNvPr>
          <p:cNvSpPr/>
          <p:nvPr/>
        </p:nvSpPr>
        <p:spPr>
          <a:xfrm>
            <a:off x="155553" y="100833"/>
            <a:ext cx="11847761" cy="523220"/>
          </a:xfrm>
          <a:prstGeom prst="rect">
            <a:avLst/>
          </a:prstGeom>
        </p:spPr>
        <p:txBody>
          <a:bodyPr wrap="square">
            <a:spAutoFit/>
          </a:bodyPr>
          <a:lstStyle/>
          <a:p>
            <a:pPr algn="ctr"/>
            <a:r>
              <a:rPr lang="en-US" sz="2800" b="1" dirty="0">
                <a:latin typeface="Arial" panose="020B0604020202020204" pitchFamily="34" charset="0"/>
                <a:cs typeface="Arial" panose="020B0604020202020204" pitchFamily="34" charset="0"/>
              </a:rPr>
              <a:t>Turning meiosis into mitosis in hybrid rice variety CY84.</a:t>
            </a:r>
            <a:endParaRPr lang="en-US" sz="28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171085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7366FF-7687-F34D-A4FB-21E6BC225A8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11616" y="1814286"/>
            <a:ext cx="11584155" cy="4923542"/>
          </a:xfrm>
          <a:prstGeom prst="rect">
            <a:avLst/>
          </a:prstGeom>
          <a:ln>
            <a:solidFill>
              <a:schemeClr val="accent1"/>
            </a:solidFill>
          </a:ln>
        </p:spPr>
      </p:pic>
      <p:sp>
        <p:nvSpPr>
          <p:cNvPr id="4" name="Rectangle 3">
            <a:extLst>
              <a:ext uri="{FF2B5EF4-FFF2-40B4-BE49-F238E27FC236}">
                <a16:creationId xmlns:a16="http://schemas.microsoft.com/office/drawing/2014/main" id="{84EA5350-C950-2F44-867A-A977D4191AAC}"/>
              </a:ext>
            </a:extLst>
          </p:cNvPr>
          <p:cNvSpPr/>
          <p:nvPr/>
        </p:nvSpPr>
        <p:spPr>
          <a:xfrm>
            <a:off x="232228" y="246521"/>
            <a:ext cx="11742933" cy="1077218"/>
          </a:xfrm>
          <a:prstGeom prst="rect">
            <a:avLst/>
          </a:prstGeom>
        </p:spPr>
        <p:txBody>
          <a:bodyPr wrap="square">
            <a:spAutoFit/>
          </a:bodyPr>
          <a:lstStyle/>
          <a:p>
            <a:pPr algn="ctr"/>
            <a:r>
              <a:rPr lang="en-US" sz="3200" b="1" dirty="0">
                <a:latin typeface="Arial" panose="020B0604020202020204" pitchFamily="34" charset="0"/>
                <a:cs typeface="Arial" panose="020B0604020202020204" pitchFamily="34" charset="0"/>
              </a:rPr>
              <a:t>Generation of a haploid inducer line by editing the MTL gene involved in fertilization in hybrid rice variety CY84.</a:t>
            </a:r>
            <a:endParaRPr lang="en-US" sz="32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317453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1295CA-AA10-2F45-AFD7-CB31315DFD9A}"/>
              </a:ext>
            </a:extLst>
          </p:cNvPr>
          <p:cNvSpPr/>
          <p:nvPr/>
        </p:nvSpPr>
        <p:spPr>
          <a:xfrm>
            <a:off x="530087" y="371713"/>
            <a:ext cx="11012556" cy="6001643"/>
          </a:xfrm>
          <a:prstGeom prst="rect">
            <a:avLst/>
          </a:prstGeom>
        </p:spPr>
        <p:txBody>
          <a:bodyPr wrap="square">
            <a:spAutoFit/>
          </a:bodyPr>
          <a:lstStyle/>
          <a:p>
            <a:r>
              <a:rPr lang="en-US" sz="2400" b="1" i="0" u="none" strike="noStrike" dirty="0">
                <a:solidFill>
                  <a:srgbClr val="222222"/>
                </a:solidFill>
                <a:effectLst/>
                <a:latin typeface="Arial" panose="020B0604020202020204" pitchFamily="34" charset="0"/>
                <a:cs typeface="Arial" panose="020B0604020202020204" pitchFamily="34" charset="0"/>
              </a:rPr>
              <a:t>a</a:t>
            </a:r>
            <a:r>
              <a:rPr lang="en-US" sz="2400" b="0" i="0" u="none" strike="noStrike" dirty="0">
                <a:solidFill>
                  <a:srgbClr val="222222"/>
                </a:solidFill>
                <a:effectLst/>
                <a:latin typeface="Arial" panose="020B0604020202020204" pitchFamily="34" charset="0"/>
                <a:cs typeface="Arial" panose="020B0604020202020204" pitchFamily="34" charset="0"/>
              </a:rPr>
              <a:t>, Schematic diagram of the structure of the CRISPR–Cas9 vector targeting </a:t>
            </a:r>
            <a:r>
              <a:rPr lang="en-US" sz="2400" b="0" i="1" u="none" strike="noStrike" dirty="0">
                <a:solidFill>
                  <a:srgbClr val="222222"/>
                </a:solidFill>
                <a:effectLst/>
                <a:latin typeface="Arial" panose="020B0604020202020204" pitchFamily="34" charset="0"/>
                <a:cs typeface="Arial" panose="020B0604020202020204" pitchFamily="34" charset="0"/>
              </a:rPr>
              <a:t>MTL</a:t>
            </a:r>
            <a:r>
              <a:rPr lang="en-US" sz="2400" b="0" i="0" u="none" strike="noStrike" dirty="0">
                <a:solidFill>
                  <a:srgbClr val="222222"/>
                </a:solidFill>
                <a:effectLst/>
                <a:latin typeface="Arial" panose="020B0604020202020204" pitchFamily="34" charset="0"/>
                <a:cs typeface="Arial" panose="020B0604020202020204" pitchFamily="34" charset="0"/>
              </a:rPr>
              <a:t>. </a:t>
            </a:r>
          </a:p>
          <a:p>
            <a:r>
              <a:rPr lang="en-US" sz="2400" b="1" i="0" u="none" strike="noStrike" dirty="0">
                <a:solidFill>
                  <a:srgbClr val="222222"/>
                </a:solidFill>
                <a:effectLst/>
                <a:latin typeface="Arial" panose="020B0604020202020204" pitchFamily="34" charset="0"/>
                <a:cs typeface="Arial" panose="020B0604020202020204" pitchFamily="34" charset="0"/>
              </a:rPr>
              <a:t>b</a:t>
            </a:r>
            <a:r>
              <a:rPr lang="en-US" sz="2400" b="0" i="0" u="none" strike="noStrike" dirty="0">
                <a:solidFill>
                  <a:srgbClr val="222222"/>
                </a:solidFill>
                <a:effectLst/>
                <a:latin typeface="Arial" panose="020B0604020202020204" pitchFamily="34" charset="0"/>
                <a:cs typeface="Arial" panose="020B0604020202020204" pitchFamily="34" charset="0"/>
              </a:rPr>
              <a:t>, Panicles of the WT and </a:t>
            </a:r>
            <a:r>
              <a:rPr lang="en-US" sz="2400" b="0" i="1" u="none" strike="noStrike" dirty="0" err="1">
                <a:solidFill>
                  <a:srgbClr val="222222"/>
                </a:solidFill>
                <a:effectLst/>
                <a:latin typeface="Arial" panose="020B0604020202020204" pitchFamily="34" charset="0"/>
                <a:cs typeface="Arial" panose="020B0604020202020204" pitchFamily="34" charset="0"/>
              </a:rPr>
              <a:t>mtl</a:t>
            </a:r>
            <a:r>
              <a:rPr lang="en-US" sz="2400" b="0" i="0" u="none" strike="noStrike" dirty="0">
                <a:solidFill>
                  <a:srgbClr val="222222"/>
                </a:solidFill>
                <a:effectLst/>
                <a:latin typeface="Arial" panose="020B0604020202020204" pitchFamily="34" charset="0"/>
                <a:cs typeface="Arial" panose="020B0604020202020204" pitchFamily="34" charset="0"/>
              </a:rPr>
              <a:t> in the CY84 background. The fertility was decreased in </a:t>
            </a:r>
            <a:r>
              <a:rPr lang="en-US" sz="2400" b="0" i="1" u="none" strike="noStrike" dirty="0" err="1">
                <a:solidFill>
                  <a:srgbClr val="222222"/>
                </a:solidFill>
                <a:effectLst/>
                <a:latin typeface="Arial" panose="020B0604020202020204" pitchFamily="34" charset="0"/>
                <a:cs typeface="Arial" panose="020B0604020202020204" pitchFamily="34" charset="0"/>
              </a:rPr>
              <a:t>mtl</a:t>
            </a:r>
            <a:r>
              <a:rPr lang="en-US" sz="2400" b="0" i="0" u="none" strike="noStrike" dirty="0">
                <a:solidFill>
                  <a:srgbClr val="222222"/>
                </a:solidFill>
                <a:effectLst/>
                <a:latin typeface="Arial" panose="020B0604020202020204" pitchFamily="34" charset="0"/>
                <a:cs typeface="Arial" panose="020B0604020202020204" pitchFamily="34" charset="0"/>
              </a:rPr>
              <a:t>; a white arrow indicates an aborted seed and a red arrow shows a fertile seed. Scale bars, 2 cm. </a:t>
            </a:r>
          </a:p>
          <a:p>
            <a:r>
              <a:rPr lang="en-US" sz="2400" b="1" i="0" u="none" strike="noStrike" dirty="0">
                <a:solidFill>
                  <a:srgbClr val="222222"/>
                </a:solidFill>
                <a:effectLst/>
                <a:latin typeface="Arial" panose="020B0604020202020204" pitchFamily="34" charset="0"/>
                <a:cs typeface="Arial" panose="020B0604020202020204" pitchFamily="34" charset="0"/>
              </a:rPr>
              <a:t>c</a:t>
            </a:r>
            <a:r>
              <a:rPr lang="en-US" sz="2400" b="0" i="0" u="none" strike="noStrike" dirty="0">
                <a:solidFill>
                  <a:srgbClr val="222222"/>
                </a:solidFill>
                <a:effectLst/>
                <a:latin typeface="Arial" panose="020B0604020202020204" pitchFamily="34" charset="0"/>
                <a:cs typeface="Arial" panose="020B0604020202020204" pitchFamily="34" charset="0"/>
              </a:rPr>
              <a:t>, Cropped gels indicate the genotype of haploids, doubled haploids (DH) and recombinant inbred diploids (RID) using 12 indel markers (1 per chromosome). Plants homozygous at all markers in the progeny siblings of </a:t>
            </a:r>
            <a:r>
              <a:rPr lang="en-US" sz="2400" b="0" i="1" u="none" strike="noStrike" dirty="0" err="1">
                <a:solidFill>
                  <a:srgbClr val="222222"/>
                </a:solidFill>
                <a:effectLst/>
                <a:latin typeface="Arial" panose="020B0604020202020204" pitchFamily="34" charset="0"/>
                <a:cs typeface="Arial" panose="020B0604020202020204" pitchFamily="34" charset="0"/>
              </a:rPr>
              <a:t>mtl</a:t>
            </a:r>
            <a:r>
              <a:rPr lang="en-US" sz="2400" b="0" i="0" u="none" strike="noStrike" dirty="0">
                <a:solidFill>
                  <a:srgbClr val="222222"/>
                </a:solidFill>
                <a:effectLst/>
                <a:latin typeface="Arial" panose="020B0604020202020204" pitchFamily="34" charset="0"/>
                <a:cs typeface="Arial" panose="020B0604020202020204" pitchFamily="34" charset="0"/>
              </a:rPr>
              <a:t> were identified as haploid or DH. </a:t>
            </a:r>
          </a:p>
          <a:p>
            <a:r>
              <a:rPr lang="en-US" sz="2400" b="1" i="0" u="none" strike="noStrike" dirty="0">
                <a:solidFill>
                  <a:srgbClr val="222222"/>
                </a:solidFill>
                <a:effectLst/>
                <a:latin typeface="Arial" panose="020B0604020202020204" pitchFamily="34" charset="0"/>
                <a:cs typeface="Arial" panose="020B0604020202020204" pitchFamily="34" charset="0"/>
              </a:rPr>
              <a:t>d</a:t>
            </a:r>
            <a:r>
              <a:rPr lang="en-US" sz="2400" b="0" i="0" u="none" strike="noStrike" dirty="0">
                <a:solidFill>
                  <a:srgbClr val="222222"/>
                </a:solidFill>
                <a:effectLst/>
                <a:latin typeface="Arial" panose="020B0604020202020204" pitchFamily="34" charset="0"/>
                <a:cs typeface="Arial" panose="020B0604020202020204" pitchFamily="34" charset="0"/>
              </a:rPr>
              <a:t>, Ploidy analysis of the haploid and DH by flow cytometry (Table </a:t>
            </a:r>
            <a:r>
              <a:rPr lang="en-US" sz="2400" b="0" i="0" u="none" strike="noStrike" dirty="0">
                <a:solidFill>
                  <a:srgbClr val="006699"/>
                </a:solidFill>
                <a:effectLst/>
                <a:latin typeface="Arial" panose="020B0604020202020204" pitchFamily="34" charset="0"/>
                <a:cs typeface="Arial" panose="020B0604020202020204" pitchFamily="34" charset="0"/>
                <a:hlinkClick r:id="rId2"/>
              </a:rPr>
              <a:t>1</a:t>
            </a:r>
            <a:r>
              <a:rPr lang="en-US" sz="2400" b="0" i="0" u="none" strike="noStrike" dirty="0">
                <a:solidFill>
                  <a:srgbClr val="222222"/>
                </a:solidFill>
                <a:effectLst/>
                <a:latin typeface="Arial" panose="020B0604020202020204" pitchFamily="34" charset="0"/>
                <a:cs typeface="Arial" panose="020B0604020202020204" pitchFamily="34" charset="0"/>
              </a:rPr>
              <a:t>); PI, propidium iodide. </a:t>
            </a:r>
          </a:p>
          <a:p>
            <a:r>
              <a:rPr lang="en-US" sz="2400" b="1" i="0" u="none" strike="noStrike" dirty="0">
                <a:solidFill>
                  <a:srgbClr val="222222"/>
                </a:solidFill>
                <a:effectLst/>
                <a:latin typeface="Arial" panose="020B0604020202020204" pitchFamily="34" charset="0"/>
                <a:cs typeface="Arial" panose="020B0604020202020204" pitchFamily="34" charset="0"/>
              </a:rPr>
              <a:t>e</a:t>
            </a:r>
            <a:r>
              <a:rPr lang="en-US" sz="2400" b="0" i="0" u="none" strike="noStrike" dirty="0">
                <a:solidFill>
                  <a:srgbClr val="222222"/>
                </a:solidFill>
                <a:effectLst/>
                <a:latin typeface="Arial" panose="020B0604020202020204" pitchFamily="34" charset="0"/>
                <a:cs typeface="Arial" panose="020B0604020202020204" pitchFamily="34" charset="0"/>
              </a:rPr>
              <a:t>, Whole-genome sequencing of the haploid, DH and RID plants. Twelve blocks represent 12 chromosomes. The SNPs of C84 allele are in red, the SNPs of 16 A allele are in blue, and the coexistence of both alleles is in yellow. </a:t>
            </a:r>
          </a:p>
          <a:p>
            <a:r>
              <a:rPr lang="en-US" sz="2400" b="1" i="0" u="none" strike="noStrike" dirty="0">
                <a:solidFill>
                  <a:srgbClr val="222222"/>
                </a:solidFill>
                <a:effectLst/>
                <a:latin typeface="Arial" panose="020B0604020202020204" pitchFamily="34" charset="0"/>
                <a:cs typeface="Arial" panose="020B0604020202020204" pitchFamily="34" charset="0"/>
              </a:rPr>
              <a:t>f</a:t>
            </a:r>
            <a:r>
              <a:rPr lang="en-US" sz="2400" b="0" i="0" u="none" strike="noStrike" dirty="0">
                <a:solidFill>
                  <a:srgbClr val="222222"/>
                </a:solidFill>
                <a:effectLst/>
                <a:latin typeface="Arial" panose="020B0604020202020204" pitchFamily="34" charset="0"/>
                <a:cs typeface="Arial" panose="020B0604020202020204" pitchFamily="34" charset="0"/>
              </a:rPr>
              <a:t>, Panicles of wild-type CY84 and </a:t>
            </a:r>
            <a:r>
              <a:rPr lang="en-US" sz="2400" b="0" i="1" u="none" strike="noStrike" dirty="0" err="1">
                <a:solidFill>
                  <a:srgbClr val="222222"/>
                </a:solidFill>
                <a:effectLst/>
                <a:latin typeface="Arial" panose="020B0604020202020204" pitchFamily="34" charset="0"/>
                <a:cs typeface="Arial" panose="020B0604020202020204" pitchFamily="34" charset="0"/>
              </a:rPr>
              <a:t>mtl</a:t>
            </a:r>
            <a:r>
              <a:rPr lang="en-US" sz="2400" b="0" i="0" u="none" strike="noStrike" dirty="0">
                <a:solidFill>
                  <a:srgbClr val="222222"/>
                </a:solidFill>
                <a:effectLst/>
                <a:latin typeface="Arial" panose="020B0604020202020204" pitchFamily="34" charset="0"/>
                <a:cs typeface="Arial" panose="020B0604020202020204" pitchFamily="34" charset="0"/>
              </a:rPr>
              <a:t> progeny, including RID, haploid and DH plants. Scale bars, 2 cm.</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99708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FC293F-262F-7048-B692-5BD12D56ED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744" y="0"/>
            <a:ext cx="9798511" cy="6858000"/>
          </a:xfrm>
          <a:prstGeom prst="rect">
            <a:avLst/>
          </a:prstGeom>
        </p:spPr>
      </p:pic>
    </p:spTree>
    <p:extLst>
      <p:ext uri="{BB962C8B-B14F-4D97-AF65-F5344CB8AC3E}">
        <p14:creationId xmlns:p14="http://schemas.microsoft.com/office/powerpoint/2010/main" val="28197582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C31295-175F-7244-9C5E-5A0D6AD1ABC1}"/>
              </a:ext>
            </a:extLst>
          </p:cNvPr>
          <p:cNvSpPr/>
          <p:nvPr/>
        </p:nvSpPr>
        <p:spPr>
          <a:xfrm>
            <a:off x="556591" y="0"/>
            <a:ext cx="11224591" cy="6555641"/>
          </a:xfrm>
          <a:prstGeom prst="rect">
            <a:avLst/>
          </a:prstGeom>
        </p:spPr>
        <p:txBody>
          <a:bodyPr wrap="square">
            <a:spAutoFit/>
          </a:bodyPr>
          <a:lstStyle/>
          <a:p>
            <a:r>
              <a:rPr lang="en-US" sz="2000" b="1" i="0" u="none" strike="noStrike" dirty="0">
                <a:solidFill>
                  <a:srgbClr val="222222"/>
                </a:solidFill>
                <a:effectLst/>
                <a:latin typeface="Arial" panose="020B0604020202020204" pitchFamily="34" charset="0"/>
                <a:cs typeface="Arial" panose="020B0604020202020204" pitchFamily="34" charset="0"/>
              </a:rPr>
              <a:t>a</a:t>
            </a:r>
            <a:r>
              <a:rPr lang="en-US" sz="2000" b="0" i="0" u="none" strike="noStrike" dirty="0">
                <a:solidFill>
                  <a:srgbClr val="222222"/>
                </a:solidFill>
                <a:effectLst/>
                <a:latin typeface="Arial" panose="020B0604020202020204" pitchFamily="34" charset="0"/>
                <a:cs typeface="Arial" panose="020B0604020202020204" pitchFamily="34" charset="0"/>
              </a:rPr>
              <a:t>, A model for fixation of heterozygosity of the hybrid. In normal sexual reproduction (left), recombinant inbred embryos are generated by fusion of recombined haploid gametes. The clonal reproduction strategy (right) is based on two components: meiosis is turned into mitosis to produce clonal diploid gametes (</a:t>
            </a:r>
            <a:r>
              <a:rPr lang="en-US" sz="2000" b="0" i="1" u="none" strike="noStrike" dirty="0" err="1">
                <a:solidFill>
                  <a:srgbClr val="222222"/>
                </a:solidFill>
                <a:effectLst/>
                <a:latin typeface="Arial" panose="020B0604020202020204" pitchFamily="34" charset="0"/>
                <a:cs typeface="Arial" panose="020B0604020202020204" pitchFamily="34" charset="0"/>
              </a:rPr>
              <a:t>MiMe</a:t>
            </a:r>
            <a:r>
              <a:rPr lang="en-US" sz="2000" b="0" i="0" u="none" strike="noStrike" dirty="0">
                <a:solidFill>
                  <a:srgbClr val="222222"/>
                </a:solidFill>
                <a:effectLst/>
                <a:latin typeface="Arial" panose="020B0604020202020204" pitchFamily="34" charset="0"/>
                <a:cs typeface="Arial" panose="020B0604020202020204" pitchFamily="34" charset="0"/>
              </a:rPr>
              <a:t>), and the genome of the male gamete is eliminated by knocking out the </a:t>
            </a:r>
            <a:r>
              <a:rPr lang="en-US" sz="2000" b="0" i="1" u="none" strike="noStrike" dirty="0">
                <a:solidFill>
                  <a:srgbClr val="222222"/>
                </a:solidFill>
                <a:effectLst/>
                <a:latin typeface="Arial" panose="020B0604020202020204" pitchFamily="34" charset="0"/>
                <a:cs typeface="Arial" panose="020B0604020202020204" pitchFamily="34" charset="0"/>
              </a:rPr>
              <a:t>MTL</a:t>
            </a:r>
            <a:r>
              <a:rPr lang="en-US" sz="2000" b="0" i="0" u="none" strike="noStrike" dirty="0">
                <a:solidFill>
                  <a:srgbClr val="222222"/>
                </a:solidFill>
                <a:effectLst/>
                <a:latin typeface="Arial" panose="020B0604020202020204" pitchFamily="34" charset="0"/>
                <a:cs typeface="Arial" panose="020B0604020202020204" pitchFamily="34" charset="0"/>
              </a:rPr>
              <a:t> gene. The progeny of self-pollinated </a:t>
            </a:r>
            <a:r>
              <a:rPr lang="en-US" sz="2000" b="0" i="1" u="none" strike="noStrike" dirty="0">
                <a:solidFill>
                  <a:srgbClr val="222222"/>
                </a:solidFill>
                <a:effectLst/>
                <a:latin typeface="Arial" panose="020B0604020202020204" pitchFamily="34" charset="0"/>
                <a:cs typeface="Arial" panose="020B0604020202020204" pitchFamily="34" charset="0"/>
              </a:rPr>
              <a:t>Fix</a:t>
            </a:r>
            <a:r>
              <a:rPr lang="en-US" sz="2000" b="0" i="0" u="none" strike="noStrike" dirty="0">
                <a:solidFill>
                  <a:srgbClr val="222222"/>
                </a:solidFill>
                <a:effectLst/>
                <a:latin typeface="Arial" panose="020B0604020202020204" pitchFamily="34" charset="0"/>
                <a:cs typeface="Arial" panose="020B0604020202020204" pitchFamily="34" charset="0"/>
              </a:rPr>
              <a:t> are genetically identical to the hybrid parent. </a:t>
            </a:r>
          </a:p>
          <a:p>
            <a:r>
              <a:rPr lang="en-US" sz="2000" b="1" i="0" u="none" strike="noStrike" dirty="0">
                <a:solidFill>
                  <a:srgbClr val="222222"/>
                </a:solidFill>
                <a:effectLst/>
                <a:latin typeface="Arial" panose="020B0604020202020204" pitchFamily="34" charset="0"/>
                <a:cs typeface="Arial" panose="020B0604020202020204" pitchFamily="34" charset="0"/>
              </a:rPr>
              <a:t>b</a:t>
            </a:r>
            <a:r>
              <a:rPr lang="en-US" sz="2000" b="0" i="0" u="none" strike="noStrike" dirty="0">
                <a:solidFill>
                  <a:srgbClr val="222222"/>
                </a:solidFill>
                <a:effectLst/>
                <a:latin typeface="Arial" panose="020B0604020202020204" pitchFamily="34" charset="0"/>
                <a:cs typeface="Arial" panose="020B0604020202020204" pitchFamily="34" charset="0"/>
              </a:rPr>
              <a:t>, The CRISPR–Cas9 vector simultaneously targeting </a:t>
            </a:r>
            <a:r>
              <a:rPr lang="en-US" sz="2000" b="0" i="1" u="none" strike="noStrike" dirty="0">
                <a:solidFill>
                  <a:srgbClr val="222222"/>
                </a:solidFill>
                <a:effectLst/>
                <a:latin typeface="Arial" panose="020B0604020202020204" pitchFamily="34" charset="0"/>
                <a:cs typeface="Arial" panose="020B0604020202020204" pitchFamily="34" charset="0"/>
              </a:rPr>
              <a:t>OSD1</a:t>
            </a:r>
            <a:r>
              <a:rPr lang="en-US" sz="2000" b="0" i="0" u="none" strike="noStrike" dirty="0">
                <a:solidFill>
                  <a:srgbClr val="222222"/>
                </a:solidFill>
                <a:effectLst/>
                <a:latin typeface="Arial" panose="020B0604020202020204" pitchFamily="34" charset="0"/>
                <a:cs typeface="Arial" panose="020B0604020202020204" pitchFamily="34" charset="0"/>
              </a:rPr>
              <a:t>, </a:t>
            </a:r>
            <a:r>
              <a:rPr lang="en-US" sz="2000" b="0" i="1" u="none" strike="noStrike" dirty="0">
                <a:solidFill>
                  <a:srgbClr val="222222"/>
                </a:solidFill>
                <a:effectLst/>
                <a:latin typeface="Arial" panose="020B0604020202020204" pitchFamily="34" charset="0"/>
                <a:cs typeface="Arial" panose="020B0604020202020204" pitchFamily="34" charset="0"/>
              </a:rPr>
              <a:t>PAIR1</a:t>
            </a:r>
            <a:r>
              <a:rPr lang="en-US" sz="2000" b="0" i="0" u="none" strike="noStrike" dirty="0">
                <a:solidFill>
                  <a:srgbClr val="222222"/>
                </a:solidFill>
                <a:effectLst/>
                <a:latin typeface="Arial" panose="020B0604020202020204" pitchFamily="34" charset="0"/>
                <a:cs typeface="Arial" panose="020B0604020202020204" pitchFamily="34" charset="0"/>
              </a:rPr>
              <a:t>, </a:t>
            </a:r>
            <a:r>
              <a:rPr lang="en-US" sz="2000" b="0" i="1" u="none" strike="noStrike" dirty="0">
                <a:solidFill>
                  <a:srgbClr val="222222"/>
                </a:solidFill>
                <a:effectLst/>
                <a:latin typeface="Arial" panose="020B0604020202020204" pitchFamily="34" charset="0"/>
                <a:cs typeface="Arial" panose="020B0604020202020204" pitchFamily="34" charset="0"/>
              </a:rPr>
              <a:t>REC8</a:t>
            </a:r>
            <a:r>
              <a:rPr lang="en-US" sz="2000" b="0" i="0" u="none" strike="noStrike" dirty="0">
                <a:solidFill>
                  <a:srgbClr val="222222"/>
                </a:solidFill>
                <a:effectLst/>
                <a:latin typeface="Arial" panose="020B0604020202020204" pitchFamily="34" charset="0"/>
                <a:cs typeface="Arial" panose="020B0604020202020204" pitchFamily="34" charset="0"/>
              </a:rPr>
              <a:t> and </a:t>
            </a:r>
            <a:r>
              <a:rPr lang="en-US" sz="2000" b="0" i="1" u="none" strike="noStrike" dirty="0">
                <a:solidFill>
                  <a:srgbClr val="222222"/>
                </a:solidFill>
                <a:effectLst/>
                <a:latin typeface="Arial" panose="020B0604020202020204" pitchFamily="34" charset="0"/>
                <a:cs typeface="Arial" panose="020B0604020202020204" pitchFamily="34" charset="0"/>
              </a:rPr>
              <a:t>MTL</a:t>
            </a:r>
            <a:r>
              <a:rPr lang="en-US" sz="2000" b="0" i="0" u="none" strike="noStrike" dirty="0">
                <a:solidFill>
                  <a:srgbClr val="222222"/>
                </a:solidFill>
                <a:effectLst/>
                <a:latin typeface="Arial" panose="020B0604020202020204" pitchFamily="34" charset="0"/>
                <a:cs typeface="Arial" panose="020B0604020202020204" pitchFamily="34" charset="0"/>
              </a:rPr>
              <a:t>. </a:t>
            </a:r>
          </a:p>
          <a:p>
            <a:r>
              <a:rPr lang="en-US" sz="2000" b="1" i="0" u="none" strike="noStrike" dirty="0">
                <a:solidFill>
                  <a:srgbClr val="222222"/>
                </a:solidFill>
                <a:effectLst/>
                <a:latin typeface="Arial" panose="020B0604020202020204" pitchFamily="34" charset="0"/>
                <a:cs typeface="Arial" panose="020B0604020202020204" pitchFamily="34" charset="0"/>
              </a:rPr>
              <a:t>c</a:t>
            </a:r>
            <a:r>
              <a:rPr lang="en-US" sz="2000" b="0" i="0" u="none" strike="noStrike" dirty="0">
                <a:solidFill>
                  <a:srgbClr val="222222"/>
                </a:solidFill>
                <a:effectLst/>
                <a:latin typeface="Arial" panose="020B0604020202020204" pitchFamily="34" charset="0"/>
                <a:cs typeface="Arial" panose="020B0604020202020204" pitchFamily="34" charset="0"/>
              </a:rPr>
              <a:t>, Comparison of the plant morphology and panicles of CY84 and </a:t>
            </a:r>
            <a:r>
              <a:rPr lang="en-US" sz="2000" b="0" i="1" u="none" strike="noStrike" dirty="0">
                <a:solidFill>
                  <a:srgbClr val="222222"/>
                </a:solidFill>
                <a:effectLst/>
                <a:latin typeface="Arial" panose="020B0604020202020204" pitchFamily="34" charset="0"/>
                <a:cs typeface="Arial" panose="020B0604020202020204" pitchFamily="34" charset="0"/>
              </a:rPr>
              <a:t>Fix</a:t>
            </a:r>
            <a:r>
              <a:rPr lang="en-US" sz="2000" b="0" i="0" u="none" strike="noStrike" dirty="0">
                <a:solidFill>
                  <a:srgbClr val="222222"/>
                </a:solidFill>
                <a:effectLst/>
                <a:latin typeface="Arial" panose="020B0604020202020204" pitchFamily="34" charset="0"/>
                <a:cs typeface="Arial" panose="020B0604020202020204" pitchFamily="34" charset="0"/>
              </a:rPr>
              <a:t> (</a:t>
            </a:r>
            <a:r>
              <a:rPr lang="en-US" sz="2000" b="0" i="1" u="none" strike="noStrike" dirty="0">
                <a:solidFill>
                  <a:srgbClr val="222222"/>
                </a:solidFill>
                <a:effectLst/>
                <a:latin typeface="Arial" panose="020B0604020202020204" pitchFamily="34" charset="0"/>
                <a:cs typeface="Arial" panose="020B0604020202020204" pitchFamily="34" charset="0"/>
              </a:rPr>
              <a:t>osd1 pair1 rec8 </a:t>
            </a:r>
            <a:r>
              <a:rPr lang="en-US" sz="2000" b="0" i="1" u="none" strike="noStrike" dirty="0" err="1">
                <a:solidFill>
                  <a:srgbClr val="222222"/>
                </a:solidFill>
                <a:effectLst/>
                <a:latin typeface="Arial" panose="020B0604020202020204" pitchFamily="34" charset="0"/>
                <a:cs typeface="Arial" panose="020B0604020202020204" pitchFamily="34" charset="0"/>
              </a:rPr>
              <a:t>mtl</a:t>
            </a:r>
            <a:r>
              <a:rPr lang="en-US" sz="2000" b="0" i="0" u="none" strike="noStrike" dirty="0">
                <a:solidFill>
                  <a:srgbClr val="222222"/>
                </a:solidFill>
                <a:effectLst/>
                <a:latin typeface="Arial" panose="020B0604020202020204" pitchFamily="34" charset="0"/>
                <a:cs typeface="Arial" panose="020B0604020202020204" pitchFamily="34" charset="0"/>
              </a:rPr>
              <a:t>) grown in paddy fields. The </a:t>
            </a:r>
            <a:r>
              <a:rPr lang="en-US" sz="2000" b="0" i="1" u="none" strike="noStrike" dirty="0">
                <a:solidFill>
                  <a:srgbClr val="222222"/>
                </a:solidFill>
                <a:effectLst/>
                <a:latin typeface="Arial" panose="020B0604020202020204" pitchFamily="34" charset="0"/>
                <a:cs typeface="Arial" panose="020B0604020202020204" pitchFamily="34" charset="0"/>
              </a:rPr>
              <a:t>Fix</a:t>
            </a:r>
            <a:r>
              <a:rPr lang="en-US" sz="2000" b="0" i="0" u="none" strike="noStrike" dirty="0">
                <a:solidFill>
                  <a:srgbClr val="222222"/>
                </a:solidFill>
                <a:effectLst/>
                <a:latin typeface="Arial" panose="020B0604020202020204" pitchFamily="34" charset="0"/>
                <a:cs typeface="Arial" panose="020B0604020202020204" pitchFamily="34" charset="0"/>
              </a:rPr>
              <a:t> plant exhibited a low seed-setting rate (Table </a:t>
            </a:r>
            <a:r>
              <a:rPr lang="en-US" sz="2000" b="0" i="0" u="none" strike="noStrike" dirty="0">
                <a:solidFill>
                  <a:srgbClr val="006699"/>
                </a:solidFill>
                <a:effectLst/>
                <a:latin typeface="Arial" panose="020B0604020202020204" pitchFamily="34" charset="0"/>
                <a:cs typeface="Arial" panose="020B0604020202020204" pitchFamily="34" charset="0"/>
                <a:hlinkClick r:id="rId2"/>
              </a:rPr>
              <a:t>1</a:t>
            </a:r>
            <a:r>
              <a:rPr lang="en-US" sz="2000" b="0" i="0" u="none" strike="noStrike" dirty="0">
                <a:solidFill>
                  <a:srgbClr val="222222"/>
                </a:solidFill>
                <a:effectLst/>
                <a:latin typeface="Arial" panose="020B0604020202020204" pitchFamily="34" charset="0"/>
                <a:cs typeface="Arial" panose="020B0604020202020204" pitchFamily="34" charset="0"/>
              </a:rPr>
              <a:t>). An aborted seed is indicated with a white arrow and a normally developed seed with a red arrow. Scale bars, 5 cm. </a:t>
            </a:r>
          </a:p>
          <a:p>
            <a:r>
              <a:rPr lang="en-US" sz="2000" b="1" i="0" u="none" strike="noStrike" dirty="0">
                <a:solidFill>
                  <a:srgbClr val="222222"/>
                </a:solidFill>
                <a:effectLst/>
                <a:latin typeface="Arial" panose="020B0604020202020204" pitchFamily="34" charset="0"/>
                <a:cs typeface="Arial" panose="020B0604020202020204" pitchFamily="34" charset="0"/>
              </a:rPr>
              <a:t>d</a:t>
            </a:r>
            <a:r>
              <a:rPr lang="en-US" sz="2000" b="0" i="0" u="none" strike="noStrike" dirty="0">
                <a:solidFill>
                  <a:srgbClr val="222222"/>
                </a:solidFill>
                <a:effectLst/>
                <a:latin typeface="Arial" panose="020B0604020202020204" pitchFamily="34" charset="0"/>
                <a:cs typeface="Arial" panose="020B0604020202020204" pitchFamily="34" charset="0"/>
              </a:rPr>
              <a:t>, Ploidy analysis of the progeny of </a:t>
            </a:r>
            <a:r>
              <a:rPr lang="en-US" sz="2000" b="0" i="1" u="none" strike="noStrike" dirty="0">
                <a:solidFill>
                  <a:srgbClr val="222222"/>
                </a:solidFill>
                <a:effectLst/>
                <a:latin typeface="Arial" panose="020B0604020202020204" pitchFamily="34" charset="0"/>
                <a:cs typeface="Arial" panose="020B0604020202020204" pitchFamily="34" charset="0"/>
              </a:rPr>
              <a:t>Fix</a:t>
            </a:r>
            <a:r>
              <a:rPr lang="en-US" sz="2000" b="0" i="0" u="none" strike="noStrike" dirty="0">
                <a:solidFill>
                  <a:srgbClr val="222222"/>
                </a:solidFill>
                <a:effectLst/>
                <a:latin typeface="Arial" panose="020B0604020202020204" pitchFamily="34" charset="0"/>
                <a:cs typeface="Arial" panose="020B0604020202020204" pitchFamily="34" charset="0"/>
              </a:rPr>
              <a:t> by flow cytometry, including tetraploid (left) and diploid (right) examples; PI, propidium iodide. </a:t>
            </a:r>
          </a:p>
          <a:p>
            <a:r>
              <a:rPr lang="en-US" sz="2000" b="1" i="0" u="none" strike="noStrike" dirty="0">
                <a:solidFill>
                  <a:srgbClr val="222222"/>
                </a:solidFill>
                <a:effectLst/>
                <a:latin typeface="Arial" panose="020B0604020202020204" pitchFamily="34" charset="0"/>
                <a:cs typeface="Arial" panose="020B0604020202020204" pitchFamily="34" charset="0"/>
              </a:rPr>
              <a:t>e</a:t>
            </a:r>
            <a:r>
              <a:rPr lang="en-US" sz="2000" b="0" i="0" u="none" strike="noStrike" dirty="0">
                <a:solidFill>
                  <a:srgbClr val="222222"/>
                </a:solidFill>
                <a:effectLst/>
                <a:latin typeface="Arial" panose="020B0604020202020204" pitchFamily="34" charset="0"/>
                <a:cs typeface="Arial" panose="020B0604020202020204" pitchFamily="34" charset="0"/>
              </a:rPr>
              <a:t>, Whole-genome sequencing of the diploid and tetraploid progeny of </a:t>
            </a:r>
            <a:r>
              <a:rPr lang="en-US" sz="2000" b="0" i="1" u="none" strike="noStrike" dirty="0">
                <a:solidFill>
                  <a:srgbClr val="222222"/>
                </a:solidFill>
                <a:effectLst/>
                <a:latin typeface="Arial" panose="020B0604020202020204" pitchFamily="34" charset="0"/>
                <a:cs typeface="Arial" panose="020B0604020202020204" pitchFamily="34" charset="0"/>
              </a:rPr>
              <a:t>Fix</a:t>
            </a:r>
            <a:r>
              <a:rPr lang="en-US" sz="2000" b="0" i="0" u="none" strike="noStrike" dirty="0">
                <a:solidFill>
                  <a:srgbClr val="222222"/>
                </a:solidFill>
                <a:effectLst/>
                <a:latin typeface="Arial" panose="020B0604020202020204" pitchFamily="34" charset="0"/>
                <a:cs typeface="Arial" panose="020B0604020202020204" pitchFamily="34" charset="0"/>
              </a:rPr>
              <a:t> and the diploid progeny of clonal </a:t>
            </a:r>
            <a:r>
              <a:rPr lang="en-US" sz="2000" b="0" i="1" u="none" strike="noStrike" dirty="0">
                <a:solidFill>
                  <a:srgbClr val="222222"/>
                </a:solidFill>
                <a:effectLst/>
                <a:latin typeface="Arial" panose="020B0604020202020204" pitchFamily="34" charset="0"/>
                <a:cs typeface="Arial" panose="020B0604020202020204" pitchFamily="34" charset="0"/>
              </a:rPr>
              <a:t>Fix</a:t>
            </a:r>
            <a:r>
              <a:rPr lang="en-US" sz="2000" b="0" i="0" u="none" strike="noStrike" dirty="0">
                <a:solidFill>
                  <a:srgbClr val="222222"/>
                </a:solidFill>
                <a:effectLst/>
                <a:latin typeface="Arial" panose="020B0604020202020204" pitchFamily="34" charset="0"/>
                <a:cs typeface="Arial" panose="020B0604020202020204" pitchFamily="34" charset="0"/>
              </a:rPr>
              <a:t>. The SNPs of the C84 allele are in red, the SNPs of the 16 A allele are in blue, and the coexistence of both alleles is in yellow. Twelve blocks represent 12 chromosomes. The diploid and tetraploid progeny of </a:t>
            </a:r>
            <a:r>
              <a:rPr lang="en-US" sz="2000" b="0" i="1" u="none" strike="noStrike" dirty="0">
                <a:solidFill>
                  <a:srgbClr val="222222"/>
                </a:solidFill>
                <a:effectLst/>
                <a:latin typeface="Arial" panose="020B0604020202020204" pitchFamily="34" charset="0"/>
                <a:cs typeface="Arial" panose="020B0604020202020204" pitchFamily="34" charset="0"/>
              </a:rPr>
              <a:t>Fix</a:t>
            </a:r>
            <a:r>
              <a:rPr lang="en-US" sz="2000" b="0" i="0" u="none" strike="noStrike" dirty="0">
                <a:solidFill>
                  <a:srgbClr val="222222"/>
                </a:solidFill>
                <a:effectLst/>
                <a:latin typeface="Arial" panose="020B0604020202020204" pitchFamily="34" charset="0"/>
                <a:cs typeface="Arial" panose="020B0604020202020204" pitchFamily="34" charset="0"/>
              </a:rPr>
              <a:t> and the diploid progeny of clonal </a:t>
            </a:r>
            <a:r>
              <a:rPr lang="en-US" sz="2000" b="0" i="1" u="none" strike="noStrike" dirty="0">
                <a:solidFill>
                  <a:srgbClr val="222222"/>
                </a:solidFill>
                <a:effectLst/>
                <a:latin typeface="Arial" panose="020B0604020202020204" pitchFamily="34" charset="0"/>
                <a:cs typeface="Arial" panose="020B0604020202020204" pitchFamily="34" charset="0"/>
              </a:rPr>
              <a:t>Fix</a:t>
            </a:r>
            <a:r>
              <a:rPr lang="en-US" sz="2000" b="0" i="0" u="none" strike="noStrike" dirty="0">
                <a:solidFill>
                  <a:srgbClr val="222222"/>
                </a:solidFill>
                <a:effectLst/>
                <a:latin typeface="Arial" panose="020B0604020202020204" pitchFamily="34" charset="0"/>
                <a:cs typeface="Arial" panose="020B0604020202020204" pitchFamily="34" charset="0"/>
              </a:rPr>
              <a:t> are heterozygous and identical to CY84. </a:t>
            </a:r>
          </a:p>
          <a:p>
            <a:r>
              <a:rPr lang="en-US" sz="2000" b="1" i="0" u="none" strike="noStrike" dirty="0">
                <a:solidFill>
                  <a:srgbClr val="222222"/>
                </a:solidFill>
                <a:effectLst/>
                <a:latin typeface="Arial" panose="020B0604020202020204" pitchFamily="34" charset="0"/>
                <a:cs typeface="Arial" panose="020B0604020202020204" pitchFamily="34" charset="0"/>
              </a:rPr>
              <a:t>f</a:t>
            </a:r>
            <a:r>
              <a:rPr lang="en-US" sz="2000" b="0" i="0" u="none" strike="noStrike" dirty="0">
                <a:solidFill>
                  <a:srgbClr val="222222"/>
                </a:solidFill>
                <a:effectLst/>
                <a:latin typeface="Arial" panose="020B0604020202020204" pitchFamily="34" charset="0"/>
                <a:cs typeface="Arial" panose="020B0604020202020204" pitchFamily="34" charset="0"/>
              </a:rPr>
              <a:t>, Comparison of the plant morphology and panicles of wild-type CY84 and the diploid progeny of </a:t>
            </a:r>
            <a:r>
              <a:rPr lang="en-US" sz="2000" b="0" i="1" u="none" strike="noStrike" dirty="0">
                <a:solidFill>
                  <a:srgbClr val="222222"/>
                </a:solidFill>
                <a:effectLst/>
                <a:latin typeface="Arial" panose="020B0604020202020204" pitchFamily="34" charset="0"/>
                <a:cs typeface="Arial" panose="020B0604020202020204" pitchFamily="34" charset="0"/>
              </a:rPr>
              <a:t>Fix</a:t>
            </a:r>
            <a:r>
              <a:rPr lang="en-US" sz="2000" b="0" i="0" u="none" strike="noStrike" dirty="0">
                <a:solidFill>
                  <a:srgbClr val="222222"/>
                </a:solidFill>
                <a:effectLst/>
                <a:latin typeface="Arial" panose="020B0604020202020204" pitchFamily="34" charset="0"/>
                <a:cs typeface="Arial" panose="020B0604020202020204" pitchFamily="34" charset="0"/>
              </a:rPr>
              <a:t> (clonal </a:t>
            </a:r>
            <a:r>
              <a:rPr lang="en-US" sz="2000" b="0" i="1" u="none" strike="noStrike" dirty="0">
                <a:solidFill>
                  <a:srgbClr val="222222"/>
                </a:solidFill>
                <a:effectLst/>
                <a:latin typeface="Arial" panose="020B0604020202020204" pitchFamily="34" charset="0"/>
                <a:cs typeface="Arial" panose="020B0604020202020204" pitchFamily="34" charset="0"/>
              </a:rPr>
              <a:t>Fix</a:t>
            </a:r>
            <a:r>
              <a:rPr lang="en-US" sz="2000" b="0" i="0" u="none" strike="noStrike" dirty="0">
                <a:solidFill>
                  <a:srgbClr val="222222"/>
                </a:solidFill>
                <a:effectLst/>
                <a:latin typeface="Arial" panose="020B0604020202020204" pitchFamily="34" charset="0"/>
                <a:cs typeface="Arial" panose="020B0604020202020204" pitchFamily="34" charset="0"/>
              </a:rPr>
              <a:t>) grown in paddy fields. The clonal </a:t>
            </a:r>
            <a:r>
              <a:rPr lang="en-US" sz="2000" b="0" i="1" u="none" strike="noStrike" dirty="0">
                <a:solidFill>
                  <a:srgbClr val="222222"/>
                </a:solidFill>
                <a:effectLst/>
                <a:latin typeface="Arial" panose="020B0604020202020204" pitchFamily="34" charset="0"/>
                <a:cs typeface="Arial" panose="020B0604020202020204" pitchFamily="34" charset="0"/>
              </a:rPr>
              <a:t>Fix</a:t>
            </a:r>
            <a:r>
              <a:rPr lang="en-US" sz="2000" b="0" i="0" u="none" strike="noStrike" dirty="0">
                <a:solidFill>
                  <a:srgbClr val="222222"/>
                </a:solidFill>
                <a:effectLst/>
                <a:latin typeface="Arial" panose="020B0604020202020204" pitchFamily="34" charset="0"/>
                <a:cs typeface="Arial" panose="020B0604020202020204" pitchFamily="34" charset="0"/>
              </a:rPr>
              <a:t> displayed a low seed-setting rate that was similar to that of parent </a:t>
            </a:r>
            <a:r>
              <a:rPr lang="en-US" sz="2000" b="0" i="1" u="none" strike="noStrike" dirty="0">
                <a:solidFill>
                  <a:srgbClr val="222222"/>
                </a:solidFill>
                <a:effectLst/>
                <a:latin typeface="Arial" panose="020B0604020202020204" pitchFamily="34" charset="0"/>
                <a:cs typeface="Arial" panose="020B0604020202020204" pitchFamily="34" charset="0"/>
              </a:rPr>
              <a:t>Fix</a:t>
            </a:r>
            <a:r>
              <a:rPr lang="en-US" sz="2000" b="0" i="0" u="none" strike="noStrike" dirty="0">
                <a:solidFill>
                  <a:srgbClr val="222222"/>
                </a:solidFill>
                <a:effectLst/>
                <a:latin typeface="Arial" panose="020B0604020202020204" pitchFamily="34" charset="0"/>
                <a:cs typeface="Arial" panose="020B0604020202020204" pitchFamily="34" charset="0"/>
              </a:rPr>
              <a:t> plant. An aborted seed is indicated with a white arrow and a normally developed seed with a red arrow. Scale bars, 5 cm.</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80965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F706F2-D6AA-A04F-BC45-E60999D60D00}"/>
              </a:ext>
            </a:extLst>
          </p:cNvPr>
          <p:cNvSpPr/>
          <p:nvPr/>
        </p:nvSpPr>
        <p:spPr>
          <a:xfrm>
            <a:off x="0" y="443915"/>
            <a:ext cx="12192000" cy="553998"/>
          </a:xfrm>
          <a:prstGeom prst="rect">
            <a:avLst/>
          </a:prstGeom>
        </p:spPr>
        <p:txBody>
          <a:bodyPr wrap="square">
            <a:spAutoFit/>
          </a:bodyPr>
          <a:lstStyle/>
          <a:p>
            <a:pPr algn="ctr"/>
            <a:r>
              <a:rPr lang="en-US" sz="3000" b="1" dirty="0">
                <a:latin typeface="Arial" panose="020B0604020202020204" pitchFamily="34" charset="0"/>
                <a:cs typeface="Arial" panose="020B0604020202020204" pitchFamily="34" charset="0"/>
              </a:rPr>
              <a:t>Fixation of Heterozygosity in Rice Through Editing Four Genes.</a:t>
            </a:r>
          </a:p>
        </p:txBody>
      </p:sp>
      <p:sp>
        <p:nvSpPr>
          <p:cNvPr id="3" name="TextBox 2">
            <a:extLst>
              <a:ext uri="{FF2B5EF4-FFF2-40B4-BE49-F238E27FC236}">
                <a16:creationId xmlns:a16="http://schemas.microsoft.com/office/drawing/2014/main" id="{B4154776-C370-D545-9A35-E87923A527B7}"/>
              </a:ext>
            </a:extLst>
          </p:cNvPr>
          <p:cNvSpPr txBox="1"/>
          <p:nvPr/>
        </p:nvSpPr>
        <p:spPr>
          <a:xfrm>
            <a:off x="270934" y="997913"/>
            <a:ext cx="11751734" cy="5509200"/>
          </a:xfrm>
          <a:prstGeom prst="rect">
            <a:avLst/>
          </a:prstGeom>
          <a:noFill/>
        </p:spPr>
        <p:txBody>
          <a:bodyPr wrap="square" rtlCol="0">
            <a:spAutoFit/>
          </a:bodyPr>
          <a:lstStyle/>
          <a:p>
            <a:pPr marL="457200" indent="-457200">
              <a:spcAft>
                <a:spcPts val="600"/>
              </a:spcAft>
              <a:buFont typeface="+mj-lt"/>
              <a:buAutoNum type="arabicPeriod"/>
            </a:pPr>
            <a:r>
              <a:rPr lang="en-US" sz="2400" dirty="0">
                <a:latin typeface="Arial" panose="020B0604020202020204" pitchFamily="34" charset="0"/>
                <a:cs typeface="Arial" panose="020B0604020202020204" pitchFamily="34" charset="0"/>
              </a:rPr>
              <a:t>Two biological steps were modified to fix heterozygosity in rice.</a:t>
            </a:r>
          </a:p>
          <a:p>
            <a:pPr marL="457200" indent="-457200">
              <a:spcAft>
                <a:spcPts val="600"/>
              </a:spcAft>
              <a:buFont typeface="+mj-lt"/>
              <a:buAutoNum type="arabicPeriod"/>
            </a:pPr>
            <a:r>
              <a:rPr lang="en-US" sz="2400" dirty="0">
                <a:latin typeface="Arial" panose="020B0604020202020204" pitchFamily="34" charset="0"/>
                <a:cs typeface="Arial" panose="020B0604020202020204" pitchFamily="34" charset="0"/>
              </a:rPr>
              <a:t>In step 1, three genes edited to generate a mutant known as “</a:t>
            </a:r>
            <a:r>
              <a:rPr lang="en-US" sz="2400" i="1" dirty="0">
                <a:latin typeface="Arial" panose="020B0604020202020204" pitchFamily="34" charset="0"/>
                <a:cs typeface="Arial" panose="020B0604020202020204" pitchFamily="34" charset="0"/>
              </a:rPr>
              <a:t>Mitosis instead of Meiosis (</a:t>
            </a:r>
            <a:r>
              <a:rPr lang="en-US" sz="2400" i="1" dirty="0" err="1">
                <a:latin typeface="Arial" panose="020B0604020202020204" pitchFamily="34" charset="0"/>
                <a:cs typeface="Arial" panose="020B0604020202020204" pitchFamily="34" charset="0"/>
              </a:rPr>
              <a:t>MiME</a:t>
            </a:r>
            <a:r>
              <a:rPr lang="en-US" sz="2400" i="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t>
            </a:r>
          </a:p>
          <a:p>
            <a:pPr marL="457200" indent="-457200">
              <a:spcAft>
                <a:spcPts val="600"/>
              </a:spcAft>
              <a:buFont typeface="+mj-lt"/>
              <a:buAutoNum type="arabicPeriod"/>
            </a:pPr>
            <a:r>
              <a:rPr lang="en-US" sz="2400" dirty="0">
                <a:latin typeface="Arial" panose="020B0604020202020204" pitchFamily="34" charset="0"/>
                <a:cs typeface="Arial" panose="020B0604020202020204" pitchFamily="34" charset="0"/>
              </a:rPr>
              <a:t>In the Step 2, a single mutation to avoid fertilization is generated.</a:t>
            </a:r>
          </a:p>
          <a:p>
            <a:pPr marL="457200" indent="-457200">
              <a:spcAft>
                <a:spcPts val="600"/>
              </a:spcAft>
              <a:buFont typeface="+mj-lt"/>
              <a:buAutoNum type="arabicPeriod"/>
            </a:pPr>
            <a:r>
              <a:rPr lang="en-US" sz="2400" dirty="0">
                <a:latin typeface="Arial" panose="020B0604020202020204" pitchFamily="34" charset="0"/>
                <a:cs typeface="Arial" panose="020B0604020202020204" pitchFamily="34" charset="0"/>
              </a:rPr>
              <a:t>Gene editing for all four genes resulted in seeds that carry the genotype of the F</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a:t>
            </a:r>
          </a:p>
          <a:p>
            <a:pPr marL="457200" indent="-457200">
              <a:spcAft>
                <a:spcPts val="600"/>
              </a:spcAft>
              <a:buFont typeface="+mj-lt"/>
              <a:buAutoNum type="arabicPeriod"/>
            </a:pPr>
            <a:r>
              <a:rPr lang="en-US" sz="2400" dirty="0">
                <a:latin typeface="Arial" panose="020B0604020202020204" pitchFamily="34" charset="0"/>
                <a:cs typeface="Arial" panose="020B0604020202020204" pitchFamily="34" charset="0"/>
              </a:rPr>
              <a:t>You end up two copies of the haploid F</a:t>
            </a:r>
            <a:r>
              <a:rPr lang="en-US" sz="2400" baseline="-25000" dirty="0">
                <a:latin typeface="Arial" panose="020B0604020202020204" pitchFamily="34" charset="0"/>
                <a:cs typeface="Arial" panose="020B0604020202020204" pitchFamily="34" charset="0"/>
              </a:rPr>
              <a:t>1 </a:t>
            </a:r>
            <a:r>
              <a:rPr lang="en-US" sz="2400" dirty="0">
                <a:latin typeface="Arial" panose="020B0604020202020204" pitchFamily="34" charset="0"/>
                <a:cs typeface="Arial" panose="020B0604020202020204" pitchFamily="34" charset="0"/>
              </a:rPr>
              <a:t>genome; without going through meiosis (crossing over, etc.). </a:t>
            </a:r>
          </a:p>
          <a:p>
            <a:pPr marL="457200" indent="-457200">
              <a:spcAft>
                <a:spcPts val="600"/>
              </a:spcAft>
              <a:buFont typeface="+mj-lt"/>
              <a:buAutoNum type="arabicPeriod"/>
            </a:pPr>
            <a:r>
              <a:rPr lang="en-US" sz="2400" dirty="0">
                <a:latin typeface="Arial" panose="020B0604020202020204" pitchFamily="34" charset="0"/>
                <a:cs typeface="Arial" panose="020B0604020202020204" pitchFamily="34" charset="0"/>
              </a:rPr>
              <a:t>The gametes are as a result diploids.</a:t>
            </a:r>
          </a:p>
          <a:p>
            <a:pPr marL="457200" indent="-457200">
              <a:spcAft>
                <a:spcPts val="600"/>
              </a:spcAft>
              <a:buFont typeface="+mj-lt"/>
              <a:buAutoNum type="arabicPeriod"/>
            </a:pPr>
            <a:r>
              <a:rPr lang="en-US" sz="2400" dirty="0">
                <a:latin typeface="Arial" panose="020B0604020202020204" pitchFamily="34" charset="0"/>
                <a:cs typeface="Arial" panose="020B0604020202020204" pitchFamily="34" charset="0"/>
              </a:rPr>
              <a:t>Mutation in the fertilization gene suppressed the fusion of male gamete with the novel diploid ovum.</a:t>
            </a:r>
          </a:p>
          <a:p>
            <a:pPr marL="457200" indent="-457200">
              <a:spcAft>
                <a:spcPts val="600"/>
              </a:spcAft>
              <a:buFont typeface="+mj-lt"/>
              <a:buAutoNum type="arabicPeriod"/>
            </a:pPr>
            <a:r>
              <a:rPr lang="en-US" sz="2400" dirty="0">
                <a:latin typeface="Arial" panose="020B0604020202020204" pitchFamily="34" charset="0"/>
                <a:cs typeface="Arial" panose="020B0604020202020204" pitchFamily="34" charset="0"/>
              </a:rPr>
              <a:t>The diploid ovum generates the embryo and then the seeds as in apospory.</a:t>
            </a:r>
          </a:p>
          <a:p>
            <a:pPr marL="457200" indent="-457200">
              <a:spcAft>
                <a:spcPts val="600"/>
              </a:spcAft>
              <a:buFont typeface="+mj-lt"/>
              <a:buAutoNum type="arabicPeriod"/>
            </a:pPr>
            <a:r>
              <a:rPr lang="en-US" sz="2400" dirty="0">
                <a:latin typeface="Arial" panose="020B0604020202020204" pitchFamily="34" charset="0"/>
                <a:cs typeface="Arial" panose="020B0604020202020204" pitchFamily="34" charset="0"/>
              </a:rPr>
              <a:t>Poor seed setting of these novel F</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s will require some more work to improve fertility. Okay to use in fodder crops grown for foliage only.</a:t>
            </a:r>
          </a:p>
        </p:txBody>
      </p:sp>
    </p:spTree>
    <p:extLst>
      <p:ext uri="{BB962C8B-B14F-4D97-AF65-F5344CB8AC3E}">
        <p14:creationId xmlns:p14="http://schemas.microsoft.com/office/powerpoint/2010/main" val="82541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5D6C7B-4649-9C48-8F7E-2113357AB1C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117996" y="255088"/>
            <a:ext cx="8253911" cy="6426200"/>
          </a:xfrm>
          <a:prstGeom prst="rect">
            <a:avLst/>
          </a:prstGeom>
        </p:spPr>
      </p:pic>
    </p:spTree>
    <p:extLst>
      <p:ext uri="{BB962C8B-B14F-4D97-AF65-F5344CB8AC3E}">
        <p14:creationId xmlns:p14="http://schemas.microsoft.com/office/powerpoint/2010/main" val="159081880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960154-5569-4D49-A31F-2887B6D5A38A}"/>
              </a:ext>
            </a:extLst>
          </p:cNvPr>
          <p:cNvSpPr txBox="1"/>
          <p:nvPr/>
        </p:nvSpPr>
        <p:spPr>
          <a:xfrm>
            <a:off x="2822712" y="1842053"/>
            <a:ext cx="5579166" cy="584775"/>
          </a:xfrm>
          <a:prstGeom prst="rect">
            <a:avLst/>
          </a:prstGeom>
          <a:noFill/>
        </p:spPr>
        <p:txBody>
          <a:bodyPr wrap="square" rtlCol="0">
            <a:spAutoFit/>
          </a:bodyPr>
          <a:lstStyle/>
          <a:p>
            <a:r>
              <a:rPr lang="en-US" sz="3200" b="1" i="1" dirty="0">
                <a:latin typeface="Arial" panose="020B0604020202020204" pitchFamily="34" charset="0"/>
                <a:cs typeface="Arial" panose="020B0604020202020204" pitchFamily="34" charset="0"/>
              </a:rPr>
              <a:t>Questions if any?</a:t>
            </a:r>
          </a:p>
        </p:txBody>
      </p:sp>
      <p:sp>
        <p:nvSpPr>
          <p:cNvPr id="3" name="TextBox 2">
            <a:extLst>
              <a:ext uri="{FF2B5EF4-FFF2-40B4-BE49-F238E27FC236}">
                <a16:creationId xmlns:a16="http://schemas.microsoft.com/office/drawing/2014/main" id="{094F8671-2785-654E-9340-F4304D4725AA}"/>
              </a:ext>
            </a:extLst>
          </p:cNvPr>
          <p:cNvSpPr txBox="1"/>
          <p:nvPr/>
        </p:nvSpPr>
        <p:spPr>
          <a:xfrm>
            <a:off x="5029199" y="3942523"/>
            <a:ext cx="5579166" cy="830997"/>
          </a:xfrm>
          <a:prstGeom prst="rect">
            <a:avLst/>
          </a:prstGeom>
          <a:noFill/>
        </p:spPr>
        <p:txBody>
          <a:bodyPr wrap="square" rtlCol="0">
            <a:spAutoFit/>
          </a:bodyPr>
          <a:lstStyle/>
          <a:p>
            <a:pPr algn="ctr"/>
            <a:r>
              <a:rPr lang="en-US" sz="4800" b="1" i="1"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16957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1C7443-6050-1B48-9723-165F091E6776}"/>
              </a:ext>
            </a:extLst>
          </p:cNvPr>
          <p:cNvPicPr>
            <a:picLocks noChangeAspect="1"/>
          </p:cNvPicPr>
          <p:nvPr/>
        </p:nvPicPr>
        <p:blipFill>
          <a:blip r:embed="rId2">
            <a:extLst>
              <a:ext uri="{BEBA8EAE-BF5A-486C-A8C5-ECC9F3942E4B}">
                <a14:imgProps xmlns:a14="http://schemas.microsoft.com/office/drawing/2010/main">
                  <a14:imgLayer>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466850" y="247650"/>
            <a:ext cx="9258300" cy="6362700"/>
          </a:xfrm>
          <a:prstGeom prst="rect">
            <a:avLst/>
          </a:prstGeom>
        </p:spPr>
      </p:pic>
    </p:spTree>
    <p:extLst>
      <p:ext uri="{BB962C8B-B14F-4D97-AF65-F5344CB8AC3E}">
        <p14:creationId xmlns:p14="http://schemas.microsoft.com/office/powerpoint/2010/main" val="2972687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0F36D7-24E2-D146-8352-B748A64A6EB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03119" y="466883"/>
            <a:ext cx="6871063" cy="6073488"/>
          </a:xfrm>
          <a:prstGeom prst="rect">
            <a:avLst/>
          </a:prstGeom>
          <a:ln>
            <a:solidFill>
              <a:schemeClr val="accent1"/>
            </a:solidFill>
          </a:ln>
        </p:spPr>
      </p:pic>
    </p:spTree>
    <p:extLst>
      <p:ext uri="{BB962C8B-B14F-4D97-AF65-F5344CB8AC3E}">
        <p14:creationId xmlns:p14="http://schemas.microsoft.com/office/powerpoint/2010/main" val="2801036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753741-52AA-C643-9C33-B112C3CEBF9C}"/>
              </a:ext>
            </a:extLst>
          </p:cNvPr>
          <p:cNvSpPr txBox="1"/>
          <p:nvPr/>
        </p:nvSpPr>
        <p:spPr>
          <a:xfrm>
            <a:off x="1750424" y="1672046"/>
            <a:ext cx="9300753" cy="5183150"/>
          </a:xfrm>
          <a:prstGeom prst="rect">
            <a:avLst/>
          </a:prstGeom>
          <a:noFill/>
        </p:spPr>
        <p:txBody>
          <a:bodyPr wrap="square" rtlCol="0">
            <a:spAutoFit/>
          </a:bodyPr>
          <a:lstStyle/>
          <a:p>
            <a:pPr>
              <a:lnSpc>
                <a:spcPct val="150000"/>
              </a:lnSpc>
            </a:pPr>
            <a:r>
              <a:rPr lang="en-US" sz="2800" dirty="0">
                <a:latin typeface="Arial" panose="020B0604020202020204" pitchFamily="34" charset="0"/>
                <a:cs typeface="Arial" panose="020B0604020202020204" pitchFamily="34" charset="0"/>
              </a:rPr>
              <a:t>RFLP: Restriction Fragment Length Polymorphism </a:t>
            </a:r>
          </a:p>
          <a:p>
            <a:pPr>
              <a:lnSpc>
                <a:spcPct val="150000"/>
              </a:lnSpc>
            </a:pPr>
            <a:r>
              <a:rPr lang="en-US" sz="2800" dirty="0">
                <a:latin typeface="Arial" panose="020B0604020202020204" pitchFamily="34" charset="0"/>
                <a:cs typeface="Arial" panose="020B0604020202020204" pitchFamily="34" charset="0"/>
              </a:rPr>
              <a:t>RAPD: Random Amplified Polymorphic DNA</a:t>
            </a:r>
          </a:p>
          <a:p>
            <a:pPr>
              <a:lnSpc>
                <a:spcPct val="150000"/>
              </a:lnSpc>
            </a:pPr>
            <a:r>
              <a:rPr lang="en-US" sz="2800" dirty="0">
                <a:latin typeface="Arial" panose="020B0604020202020204" pitchFamily="34" charset="0"/>
                <a:cs typeface="Arial" panose="020B0604020202020204" pitchFamily="34" charset="0"/>
              </a:rPr>
              <a:t>SSR: Simple Sequence Repeat</a:t>
            </a:r>
          </a:p>
          <a:p>
            <a:pPr>
              <a:lnSpc>
                <a:spcPct val="150000"/>
              </a:lnSpc>
            </a:pPr>
            <a:r>
              <a:rPr lang="en-US" sz="2800" dirty="0">
                <a:latin typeface="Arial" panose="020B0604020202020204" pitchFamily="34" charset="0"/>
                <a:cs typeface="Arial" panose="020B0604020202020204" pitchFamily="34" charset="0"/>
              </a:rPr>
              <a:t>AFLP: Amplified Fragment Length Polymorphism</a:t>
            </a:r>
          </a:p>
          <a:p>
            <a:pPr>
              <a:lnSpc>
                <a:spcPct val="150000"/>
              </a:lnSpc>
            </a:pPr>
            <a:r>
              <a:rPr lang="en-US" sz="2800" dirty="0">
                <a:latin typeface="Arial" panose="020B0604020202020204" pitchFamily="34" charset="0"/>
                <a:cs typeface="Arial" panose="020B0604020202020204" pitchFamily="34" charset="0"/>
              </a:rPr>
              <a:t>SNP: Single Nucleotide Polymorphism</a:t>
            </a:r>
          </a:p>
          <a:p>
            <a:pPr>
              <a:lnSpc>
                <a:spcPct val="150000"/>
              </a:lnSpc>
            </a:pPr>
            <a:r>
              <a:rPr lang="en-US" sz="2800" i="1" dirty="0">
                <a:latin typeface="Arial" panose="020B0604020202020204" pitchFamily="34" charset="0"/>
                <a:cs typeface="Arial" panose="020B0604020202020204" pitchFamily="34" charset="0"/>
              </a:rPr>
              <a:t>GBS: Genotype by Sequencing</a:t>
            </a:r>
          </a:p>
          <a:p>
            <a:pPr>
              <a:lnSpc>
                <a:spcPct val="150000"/>
              </a:lnSpc>
            </a:pPr>
            <a:r>
              <a:rPr lang="en-US" sz="2800" i="1" dirty="0">
                <a:latin typeface="Arial" panose="020B0604020202020204" pitchFamily="34" charset="0"/>
                <a:cs typeface="Arial" panose="020B0604020202020204" pitchFamily="34" charset="0"/>
              </a:rPr>
              <a:t>CAPS: Cleaved Amplified Polymorphic Sequences</a:t>
            </a:r>
          </a:p>
          <a:p>
            <a:pPr>
              <a:lnSpc>
                <a:spcPct val="150000"/>
              </a:lnSpc>
            </a:pPr>
            <a:r>
              <a:rPr lang="en-US" sz="2800" i="1" dirty="0">
                <a:latin typeface="Arial" panose="020B0604020202020204" pitchFamily="34" charset="0"/>
                <a:cs typeface="Arial" panose="020B0604020202020204" pitchFamily="34" charset="0"/>
              </a:rPr>
              <a:t>SBP: Sequenced-based Polymorphic marker</a:t>
            </a:r>
          </a:p>
        </p:txBody>
      </p:sp>
      <p:sp>
        <p:nvSpPr>
          <p:cNvPr id="3" name="TextBox 2">
            <a:extLst>
              <a:ext uri="{FF2B5EF4-FFF2-40B4-BE49-F238E27FC236}">
                <a16:creationId xmlns:a16="http://schemas.microsoft.com/office/drawing/2014/main" id="{A2BD3959-0195-B74D-AC65-684391BA8A50}"/>
              </a:ext>
            </a:extLst>
          </p:cNvPr>
          <p:cNvSpPr txBox="1"/>
          <p:nvPr/>
        </p:nvSpPr>
        <p:spPr>
          <a:xfrm>
            <a:off x="104502" y="378823"/>
            <a:ext cx="11991703"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Some of the popular markers </a:t>
            </a:r>
          </a:p>
        </p:txBody>
      </p:sp>
    </p:spTree>
    <p:extLst>
      <p:ext uri="{BB962C8B-B14F-4D97-AF65-F5344CB8AC3E}">
        <p14:creationId xmlns:p14="http://schemas.microsoft.com/office/powerpoint/2010/main" val="2210169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0A1630-DCED-3D4B-8E97-714B57EEC08B}"/>
              </a:ext>
            </a:extLst>
          </p:cNvPr>
          <p:cNvSpPr/>
          <p:nvPr/>
        </p:nvSpPr>
        <p:spPr>
          <a:xfrm>
            <a:off x="0" y="2377804"/>
            <a:ext cx="12192000" cy="739754"/>
          </a:xfrm>
          <a:prstGeom prst="rect">
            <a:avLst/>
          </a:prstGeom>
        </p:spPr>
        <p:txBody>
          <a:bodyPr wrap="square">
            <a:spAutoFit/>
          </a:bodyPr>
          <a:lstStyle/>
          <a:p>
            <a:pPr algn="ctr">
              <a:lnSpc>
                <a:spcPct val="150000"/>
              </a:lnSpc>
            </a:pPr>
            <a:r>
              <a:rPr lang="en-US" sz="3200" b="1" dirty="0">
                <a:latin typeface="Arial" panose="020B0604020202020204" pitchFamily="34" charset="0"/>
                <a:cs typeface="Arial" panose="020B0604020202020204" pitchFamily="34" charset="0"/>
              </a:rPr>
              <a:t>Restriction Fragment Length Polymorphism (RFLP) </a:t>
            </a:r>
          </a:p>
        </p:txBody>
      </p:sp>
    </p:spTree>
    <p:extLst>
      <p:ext uri="{BB962C8B-B14F-4D97-AF65-F5344CB8AC3E}">
        <p14:creationId xmlns:p14="http://schemas.microsoft.com/office/powerpoint/2010/main" val="4285597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AC4791-E6FF-6D4B-B6A4-E0FDD399E0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3683" y="868882"/>
            <a:ext cx="8029122" cy="5827879"/>
          </a:xfrm>
          <a:prstGeom prst="rect">
            <a:avLst/>
          </a:prstGeom>
          <a:ln w="9525">
            <a:solidFill>
              <a:schemeClr val="tx1"/>
            </a:solidFill>
          </a:ln>
        </p:spPr>
      </p:pic>
      <p:sp>
        <p:nvSpPr>
          <p:cNvPr id="2" name="TextBox 1">
            <a:extLst>
              <a:ext uri="{FF2B5EF4-FFF2-40B4-BE49-F238E27FC236}">
                <a16:creationId xmlns:a16="http://schemas.microsoft.com/office/drawing/2014/main" id="{B4092A53-8C6F-7041-B7E5-E42765E1AC6B}"/>
              </a:ext>
            </a:extLst>
          </p:cNvPr>
          <p:cNvSpPr txBox="1"/>
          <p:nvPr/>
        </p:nvSpPr>
        <p:spPr>
          <a:xfrm>
            <a:off x="1694329" y="94129"/>
            <a:ext cx="8740589"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Sources of RFLPs</a:t>
            </a:r>
          </a:p>
        </p:txBody>
      </p:sp>
    </p:spTree>
    <p:extLst>
      <p:ext uri="{BB962C8B-B14F-4D97-AF65-F5344CB8AC3E}">
        <p14:creationId xmlns:p14="http://schemas.microsoft.com/office/powerpoint/2010/main" val="2668161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735854-54A5-D947-B5A0-6644BD1D0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1549" y="1210235"/>
            <a:ext cx="4592930" cy="5647765"/>
          </a:xfrm>
          <a:prstGeom prst="rect">
            <a:avLst/>
          </a:prstGeom>
        </p:spPr>
      </p:pic>
      <p:sp>
        <p:nvSpPr>
          <p:cNvPr id="3" name="TextBox 2">
            <a:extLst>
              <a:ext uri="{FF2B5EF4-FFF2-40B4-BE49-F238E27FC236}">
                <a16:creationId xmlns:a16="http://schemas.microsoft.com/office/drawing/2014/main" id="{1E28A577-A316-4546-A26D-4A3DB918AE75}"/>
              </a:ext>
            </a:extLst>
          </p:cNvPr>
          <p:cNvSpPr txBox="1"/>
          <p:nvPr/>
        </p:nvSpPr>
        <p:spPr>
          <a:xfrm>
            <a:off x="779929" y="322729"/>
            <a:ext cx="10542495"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RFLPs among three Arabidopsis ecotypes</a:t>
            </a:r>
          </a:p>
        </p:txBody>
      </p:sp>
    </p:spTree>
    <p:extLst>
      <p:ext uri="{BB962C8B-B14F-4D97-AF65-F5344CB8AC3E}">
        <p14:creationId xmlns:p14="http://schemas.microsoft.com/office/powerpoint/2010/main" val="3377675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3B0EFD-7AC6-204E-BA29-B54708EA78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9010" y="1109495"/>
            <a:ext cx="6006353" cy="5748505"/>
          </a:xfrm>
          <a:prstGeom prst="rect">
            <a:avLst/>
          </a:prstGeom>
        </p:spPr>
      </p:pic>
      <p:sp>
        <p:nvSpPr>
          <p:cNvPr id="3" name="TextBox 2">
            <a:extLst>
              <a:ext uri="{FF2B5EF4-FFF2-40B4-BE49-F238E27FC236}">
                <a16:creationId xmlns:a16="http://schemas.microsoft.com/office/drawing/2014/main" id="{4CC5195F-16DE-364B-83F8-12D4AF67C23B}"/>
              </a:ext>
            </a:extLst>
          </p:cNvPr>
          <p:cNvSpPr txBox="1"/>
          <p:nvPr/>
        </p:nvSpPr>
        <p:spPr>
          <a:xfrm>
            <a:off x="443753" y="147918"/>
            <a:ext cx="11362765"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Segregation of two RFLP markers in F</a:t>
            </a:r>
            <a:r>
              <a:rPr lang="en-US" sz="3200" b="1" baseline="-25000"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913875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4CD3D2-7DE4-1D45-8664-B0F8A6BEB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5158" y="1210234"/>
            <a:ext cx="6270215" cy="5499847"/>
          </a:xfrm>
          <a:prstGeom prst="rect">
            <a:avLst/>
          </a:prstGeom>
        </p:spPr>
      </p:pic>
      <p:sp>
        <p:nvSpPr>
          <p:cNvPr id="3" name="TextBox 2">
            <a:extLst>
              <a:ext uri="{FF2B5EF4-FFF2-40B4-BE49-F238E27FC236}">
                <a16:creationId xmlns:a16="http://schemas.microsoft.com/office/drawing/2014/main" id="{DC49BECD-7C95-424C-93E3-C74FED68B99D}"/>
              </a:ext>
            </a:extLst>
          </p:cNvPr>
          <p:cNvSpPr txBox="1"/>
          <p:nvPr/>
        </p:nvSpPr>
        <p:spPr>
          <a:xfrm>
            <a:off x="779929" y="322729"/>
            <a:ext cx="10542495"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RFLP linkage map in Arabidopsis ecotypes</a:t>
            </a:r>
          </a:p>
        </p:txBody>
      </p:sp>
    </p:spTree>
    <p:extLst>
      <p:ext uri="{BB962C8B-B14F-4D97-AF65-F5344CB8AC3E}">
        <p14:creationId xmlns:p14="http://schemas.microsoft.com/office/powerpoint/2010/main" val="1002470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C3105D-222B-1C43-AA1F-78D674FBD7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9843" y="2483114"/>
            <a:ext cx="3922229" cy="3508612"/>
          </a:xfrm>
          <a:prstGeom prst="rect">
            <a:avLst/>
          </a:prstGeom>
        </p:spPr>
      </p:pic>
      <p:sp>
        <p:nvSpPr>
          <p:cNvPr id="4" name="Rectangle 3">
            <a:extLst>
              <a:ext uri="{FF2B5EF4-FFF2-40B4-BE49-F238E27FC236}">
                <a16:creationId xmlns:a16="http://schemas.microsoft.com/office/drawing/2014/main" id="{154F252A-1DA1-984E-98C7-70DEF69AB2A3}"/>
              </a:ext>
            </a:extLst>
          </p:cNvPr>
          <p:cNvSpPr/>
          <p:nvPr/>
        </p:nvSpPr>
        <p:spPr>
          <a:xfrm>
            <a:off x="3549615" y="1836783"/>
            <a:ext cx="4514377" cy="584775"/>
          </a:xfrm>
          <a:prstGeom prst="rect">
            <a:avLst/>
          </a:prstGeom>
        </p:spPr>
        <p:txBody>
          <a:bodyPr wrap="none">
            <a:spAutoFit/>
          </a:bodyPr>
          <a:lstStyle/>
          <a:p>
            <a:r>
              <a:rPr lang="en-US" sz="3200" dirty="0">
                <a:solidFill>
                  <a:srgbClr val="217CF0"/>
                </a:solidFill>
                <a:latin typeface="Arial" panose="020B0604020202020204" pitchFamily="34" charset="0"/>
                <a:cs typeface="Arial" panose="020B0604020202020204" pitchFamily="34" charset="0"/>
              </a:rPr>
              <a:t>http://</a:t>
            </a:r>
            <a:r>
              <a:rPr lang="en-US" sz="3200" dirty="0" err="1">
                <a:solidFill>
                  <a:srgbClr val="217CF0"/>
                </a:solidFill>
                <a:latin typeface="Arial" panose="020B0604020202020204" pitchFamily="34" charset="0"/>
                <a:cs typeface="Arial" panose="020B0604020202020204" pitchFamily="34" charset="0"/>
              </a:rPr>
              <a:t>aau.ac.in</a:t>
            </a:r>
            <a:r>
              <a:rPr lang="en-US" sz="3200" dirty="0">
                <a:solidFill>
                  <a:srgbClr val="217CF0"/>
                </a:solidFill>
                <a:latin typeface="Arial" panose="020B0604020202020204" pitchFamily="34" charset="0"/>
                <a:cs typeface="Arial" panose="020B0604020202020204" pitchFamily="34" charset="0"/>
              </a:rPr>
              <a:t>/NAHEP/</a:t>
            </a:r>
          </a:p>
        </p:txBody>
      </p:sp>
      <p:sp>
        <p:nvSpPr>
          <p:cNvPr id="5" name="TextBox 4">
            <a:extLst>
              <a:ext uri="{FF2B5EF4-FFF2-40B4-BE49-F238E27FC236}">
                <a16:creationId xmlns:a16="http://schemas.microsoft.com/office/drawing/2014/main" id="{447EAF9A-B229-F447-86C8-39D1B4BE75CA}"/>
              </a:ext>
            </a:extLst>
          </p:cNvPr>
          <p:cNvSpPr txBox="1"/>
          <p:nvPr/>
        </p:nvSpPr>
        <p:spPr>
          <a:xfrm>
            <a:off x="1" y="1190452"/>
            <a:ext cx="12191999"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Website for the presentations and some of the resources used</a:t>
            </a:r>
          </a:p>
        </p:txBody>
      </p:sp>
    </p:spTree>
    <p:extLst>
      <p:ext uri="{BB962C8B-B14F-4D97-AF65-F5344CB8AC3E}">
        <p14:creationId xmlns:p14="http://schemas.microsoft.com/office/powerpoint/2010/main" val="2032615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AC5EB7-3447-7747-95E7-7487B9C3CE67}"/>
              </a:ext>
            </a:extLst>
          </p:cNvPr>
          <p:cNvSpPr/>
          <p:nvPr/>
        </p:nvSpPr>
        <p:spPr>
          <a:xfrm>
            <a:off x="1" y="2612936"/>
            <a:ext cx="12192000" cy="820609"/>
          </a:xfrm>
          <a:prstGeom prst="rect">
            <a:avLst/>
          </a:prstGeom>
        </p:spPr>
        <p:txBody>
          <a:bodyPr wrap="square">
            <a:spAutoFit/>
          </a:bodyPr>
          <a:lstStyle/>
          <a:p>
            <a:pPr algn="ctr">
              <a:lnSpc>
                <a:spcPct val="150000"/>
              </a:lnSpc>
            </a:pPr>
            <a:r>
              <a:rPr lang="en-US" sz="3600" b="1" dirty="0">
                <a:latin typeface="Arial" panose="020B0604020202020204" pitchFamily="34" charset="0"/>
                <a:cs typeface="Arial" panose="020B0604020202020204" pitchFamily="34" charset="0"/>
              </a:rPr>
              <a:t>Random Amplified Polymorphic DNA (RAPD)</a:t>
            </a:r>
          </a:p>
        </p:txBody>
      </p:sp>
    </p:spTree>
    <p:extLst>
      <p:ext uri="{BB962C8B-B14F-4D97-AF65-F5344CB8AC3E}">
        <p14:creationId xmlns:p14="http://schemas.microsoft.com/office/powerpoint/2010/main" val="237292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24C8DE-C226-3F49-9E2D-40E26EEAFD0E}"/>
              </a:ext>
            </a:extLst>
          </p:cNvPr>
          <p:cNvPicPr>
            <a:picLocks noChangeAspect="1"/>
          </p:cNvPicPr>
          <p:nvPr/>
        </p:nvPicPr>
        <p:blipFill>
          <a:blip r:embed="rId2"/>
          <a:stretch>
            <a:fillRect/>
          </a:stretch>
        </p:blipFill>
        <p:spPr>
          <a:xfrm>
            <a:off x="127701" y="0"/>
            <a:ext cx="11936598" cy="6858000"/>
          </a:xfrm>
          <a:prstGeom prst="rect">
            <a:avLst/>
          </a:prstGeom>
        </p:spPr>
      </p:pic>
      <p:pic>
        <p:nvPicPr>
          <p:cNvPr id="5" name="Picture 4">
            <a:extLst>
              <a:ext uri="{FF2B5EF4-FFF2-40B4-BE49-F238E27FC236}">
                <a16:creationId xmlns:a16="http://schemas.microsoft.com/office/drawing/2014/main" id="{0CDD1976-3884-194A-90DF-AEA1F6F98B15}"/>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p:blipFill>
        <p:spPr>
          <a:xfrm>
            <a:off x="2158610" y="2166471"/>
            <a:ext cx="7338087" cy="4534775"/>
          </a:xfrm>
          <a:prstGeom prst="rect">
            <a:avLst/>
          </a:prstGeom>
          <a:ln>
            <a:solidFill>
              <a:schemeClr val="accent1"/>
            </a:solidFill>
          </a:ln>
        </p:spPr>
      </p:pic>
      <p:sp>
        <p:nvSpPr>
          <p:cNvPr id="6" name="Rectangle 5">
            <a:extLst>
              <a:ext uri="{FF2B5EF4-FFF2-40B4-BE49-F238E27FC236}">
                <a16:creationId xmlns:a16="http://schemas.microsoft.com/office/drawing/2014/main" id="{BD5F8CC5-CE1A-FB4D-A6CF-68D259AD892D}"/>
              </a:ext>
            </a:extLst>
          </p:cNvPr>
          <p:cNvSpPr/>
          <p:nvPr/>
        </p:nvSpPr>
        <p:spPr>
          <a:xfrm>
            <a:off x="127701" y="277955"/>
            <a:ext cx="11936598" cy="769441"/>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Random </a:t>
            </a:r>
            <a:r>
              <a:rPr lang="en-US" sz="4400" b="1" dirty="0">
                <a:latin typeface="Arial" panose="020B0604020202020204" pitchFamily="34" charset="0"/>
                <a:cs typeface="Arial" panose="020B0604020202020204" pitchFamily="34" charset="0"/>
              </a:rPr>
              <a:t>Amplified</a:t>
            </a:r>
            <a:r>
              <a:rPr lang="en-US" sz="3600" b="1" dirty="0">
                <a:latin typeface="Arial" panose="020B0604020202020204" pitchFamily="34" charset="0"/>
                <a:cs typeface="Arial" panose="020B0604020202020204" pitchFamily="34" charset="0"/>
              </a:rPr>
              <a:t> Polymorphic DNA (RAPD)</a:t>
            </a:r>
            <a:endParaRPr lang="en-US" sz="3600" b="1" dirty="0"/>
          </a:p>
        </p:txBody>
      </p:sp>
      <p:sp>
        <p:nvSpPr>
          <p:cNvPr id="7" name="TextBox 6">
            <a:extLst>
              <a:ext uri="{FF2B5EF4-FFF2-40B4-BE49-F238E27FC236}">
                <a16:creationId xmlns:a16="http://schemas.microsoft.com/office/drawing/2014/main" id="{76C9C653-7FB8-4945-9DC2-6573199ED570}"/>
              </a:ext>
            </a:extLst>
          </p:cNvPr>
          <p:cNvSpPr txBox="1"/>
          <p:nvPr/>
        </p:nvSpPr>
        <p:spPr>
          <a:xfrm>
            <a:off x="833096" y="1129880"/>
            <a:ext cx="11231203" cy="954107"/>
          </a:xfrm>
          <a:prstGeom prst="rect">
            <a:avLst/>
          </a:prstGeom>
          <a:noFill/>
        </p:spPr>
        <p:txBody>
          <a:bodyPr wrap="square" rtlCol="0">
            <a:spAutoFit/>
          </a:bodyPr>
          <a:lstStyle/>
          <a:p>
            <a:pPr marL="457200" indent="-457200">
              <a:buFont typeface="Wingdings" pitchFamily="2" charset="2"/>
              <a:buChar char="v"/>
            </a:pPr>
            <a:r>
              <a:rPr lang="en-US" sz="2800" b="1" dirty="0">
                <a:solidFill>
                  <a:srgbClr val="FF0000"/>
                </a:solidFill>
                <a:latin typeface="Arial" panose="020B0604020202020204" pitchFamily="34" charset="0"/>
                <a:cs typeface="Arial" panose="020B0604020202020204" pitchFamily="34" charset="0"/>
              </a:rPr>
              <a:t>A single 10 nucleotide oligo anneal in opposite orientation and amplifies DNA.</a:t>
            </a:r>
          </a:p>
        </p:txBody>
      </p:sp>
    </p:spTree>
    <p:extLst>
      <p:ext uri="{BB962C8B-B14F-4D97-AF65-F5344CB8AC3E}">
        <p14:creationId xmlns:p14="http://schemas.microsoft.com/office/powerpoint/2010/main" val="3779910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0F36D7-24E2-D146-8352-B748A64A6EB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03119" y="466883"/>
            <a:ext cx="6871063" cy="6073488"/>
          </a:xfrm>
          <a:prstGeom prst="rect">
            <a:avLst/>
          </a:prstGeom>
          <a:ln>
            <a:solidFill>
              <a:schemeClr val="accent1"/>
            </a:solidFill>
          </a:ln>
        </p:spPr>
      </p:pic>
    </p:spTree>
    <p:extLst>
      <p:ext uri="{BB962C8B-B14F-4D97-AF65-F5344CB8AC3E}">
        <p14:creationId xmlns:p14="http://schemas.microsoft.com/office/powerpoint/2010/main" val="1582238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598629-5A0C-2C4D-B9C3-A6F49C26638C}"/>
              </a:ext>
            </a:extLst>
          </p:cNvPr>
          <p:cNvSpPr/>
          <p:nvPr/>
        </p:nvSpPr>
        <p:spPr>
          <a:xfrm>
            <a:off x="69668" y="2665187"/>
            <a:ext cx="12096206" cy="820609"/>
          </a:xfrm>
          <a:prstGeom prst="rect">
            <a:avLst/>
          </a:prstGeom>
        </p:spPr>
        <p:txBody>
          <a:bodyPr wrap="square">
            <a:spAutoFit/>
          </a:bodyPr>
          <a:lstStyle/>
          <a:p>
            <a:pPr algn="ctr">
              <a:lnSpc>
                <a:spcPct val="150000"/>
              </a:lnSpc>
            </a:pPr>
            <a:r>
              <a:rPr lang="en-US" sz="3600" b="1" dirty="0">
                <a:latin typeface="Arial" panose="020B0604020202020204" pitchFamily="34" charset="0"/>
                <a:cs typeface="Arial" panose="020B0604020202020204" pitchFamily="34" charset="0"/>
              </a:rPr>
              <a:t>Simple Sequence Repeat (SSR)</a:t>
            </a:r>
          </a:p>
        </p:txBody>
      </p:sp>
    </p:spTree>
    <p:extLst>
      <p:ext uri="{BB962C8B-B14F-4D97-AF65-F5344CB8AC3E}">
        <p14:creationId xmlns:p14="http://schemas.microsoft.com/office/powerpoint/2010/main" val="3457934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84342B-DB38-0344-A3FE-0BE97ACB5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833" y="1372363"/>
            <a:ext cx="8964333" cy="5485637"/>
          </a:xfrm>
          <a:prstGeom prst="rect">
            <a:avLst/>
          </a:prstGeom>
        </p:spPr>
      </p:pic>
      <p:sp>
        <p:nvSpPr>
          <p:cNvPr id="3" name="TextBox 2">
            <a:extLst>
              <a:ext uri="{FF2B5EF4-FFF2-40B4-BE49-F238E27FC236}">
                <a16:creationId xmlns:a16="http://schemas.microsoft.com/office/drawing/2014/main" id="{C19DB5A5-2EBF-1148-AEEE-5D9ED716337A}"/>
              </a:ext>
            </a:extLst>
          </p:cNvPr>
          <p:cNvSpPr txBox="1"/>
          <p:nvPr/>
        </p:nvSpPr>
        <p:spPr>
          <a:xfrm>
            <a:off x="0" y="282388"/>
            <a:ext cx="12192000" cy="107721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Two SSR alleles differing in repeat numbers produce PCR products that can be separated on an agarose gel. </a:t>
            </a:r>
          </a:p>
        </p:txBody>
      </p:sp>
    </p:spTree>
    <p:extLst>
      <p:ext uri="{BB962C8B-B14F-4D97-AF65-F5344CB8AC3E}">
        <p14:creationId xmlns:p14="http://schemas.microsoft.com/office/powerpoint/2010/main" val="2192897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E693B55-F3C4-6A43-A39A-FBA332A65B41}"/>
              </a:ext>
            </a:extLst>
          </p:cNvPr>
          <p:cNvGrpSpPr/>
          <p:nvPr/>
        </p:nvGrpSpPr>
        <p:grpSpPr>
          <a:xfrm>
            <a:off x="3035300" y="961159"/>
            <a:ext cx="6121400" cy="5600700"/>
            <a:chOff x="3035300" y="628650"/>
            <a:chExt cx="6121400" cy="5600700"/>
          </a:xfrm>
        </p:grpSpPr>
        <p:pic>
          <p:nvPicPr>
            <p:cNvPr id="2" name="Picture 1">
              <a:extLst>
                <a:ext uri="{FF2B5EF4-FFF2-40B4-BE49-F238E27FC236}">
                  <a16:creationId xmlns:a16="http://schemas.microsoft.com/office/drawing/2014/main" id="{308EFF46-1778-5C48-A84A-75E7E1302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5300" y="628650"/>
              <a:ext cx="6121400" cy="5600700"/>
            </a:xfrm>
            <a:prstGeom prst="rect">
              <a:avLst/>
            </a:prstGeom>
          </p:spPr>
        </p:pic>
        <p:sp>
          <p:nvSpPr>
            <p:cNvPr id="4" name="Oval 3">
              <a:extLst>
                <a:ext uri="{FF2B5EF4-FFF2-40B4-BE49-F238E27FC236}">
                  <a16:creationId xmlns:a16="http://schemas.microsoft.com/office/drawing/2014/main" id="{86DB0D9C-D941-584E-85CB-B8DE1DC8F459}"/>
                </a:ext>
              </a:extLst>
            </p:cNvPr>
            <p:cNvSpPr/>
            <p:nvPr/>
          </p:nvSpPr>
          <p:spPr>
            <a:xfrm>
              <a:off x="4961965" y="4034116"/>
              <a:ext cx="578224" cy="65890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360663F-C49B-524A-ABC1-949365D429F7}"/>
                </a:ext>
              </a:extLst>
            </p:cNvPr>
            <p:cNvSpPr/>
            <p:nvPr/>
          </p:nvSpPr>
          <p:spPr>
            <a:xfrm>
              <a:off x="6848289" y="3980326"/>
              <a:ext cx="578224" cy="65890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8F106C17-0E51-8247-A442-CEE78C019774}"/>
              </a:ext>
            </a:extLst>
          </p:cNvPr>
          <p:cNvSpPr txBox="1"/>
          <p:nvPr/>
        </p:nvSpPr>
        <p:spPr>
          <a:xfrm>
            <a:off x="0" y="199504"/>
            <a:ext cx="12192000"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SSR markers are usually co-dominant.</a:t>
            </a:r>
          </a:p>
        </p:txBody>
      </p:sp>
    </p:spTree>
    <p:extLst>
      <p:ext uri="{BB962C8B-B14F-4D97-AF65-F5344CB8AC3E}">
        <p14:creationId xmlns:p14="http://schemas.microsoft.com/office/powerpoint/2010/main" val="1323444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96362B-41F8-864E-9A7E-B7774119DE9C}"/>
              </a:ext>
            </a:extLst>
          </p:cNvPr>
          <p:cNvPicPr>
            <a:picLocks noChangeAspect="1"/>
          </p:cNvPicPr>
          <p:nvPr/>
        </p:nvPicPr>
        <p:blipFill>
          <a:blip r:embed="rId2">
            <a:extLst>
              <a:ext uri="{BEBA8EAE-BF5A-486C-A8C5-ECC9F3942E4B}">
                <a14:imgProps xmlns:a14="http://schemas.microsoft.com/office/drawing/2010/main">
                  <a14:imgLayer>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030940" y="1537072"/>
            <a:ext cx="10134600" cy="4940300"/>
          </a:xfrm>
          <a:prstGeom prst="rect">
            <a:avLst/>
          </a:prstGeom>
        </p:spPr>
      </p:pic>
      <p:sp>
        <p:nvSpPr>
          <p:cNvPr id="3" name="TextBox 2">
            <a:extLst>
              <a:ext uri="{FF2B5EF4-FFF2-40B4-BE49-F238E27FC236}">
                <a16:creationId xmlns:a16="http://schemas.microsoft.com/office/drawing/2014/main" id="{BB9C012D-AC44-CB45-B529-EB86C7007259}"/>
              </a:ext>
            </a:extLst>
          </p:cNvPr>
          <p:cNvSpPr txBox="1"/>
          <p:nvPr/>
        </p:nvSpPr>
        <p:spPr>
          <a:xfrm>
            <a:off x="147916" y="244702"/>
            <a:ext cx="11900647" cy="107721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Lane 10 and 25 carry the allele linked to the</a:t>
            </a:r>
            <a:r>
              <a:rPr lang="en-US" sz="3200" b="1" i="1"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soybean aphid resistance </a:t>
            </a:r>
            <a:r>
              <a:rPr lang="en-US" sz="3200" b="1" i="1" dirty="0">
                <a:latin typeface="Arial" panose="020B0604020202020204" pitchFamily="34" charset="0"/>
                <a:cs typeface="Arial" panose="020B0604020202020204" pitchFamily="34" charset="0"/>
              </a:rPr>
              <a:t>Rag1 </a:t>
            </a:r>
            <a:r>
              <a:rPr lang="en-US" sz="3200" b="1" dirty="0">
                <a:latin typeface="Arial" panose="020B0604020202020204" pitchFamily="34" charset="0"/>
                <a:cs typeface="Arial" panose="020B0604020202020204" pitchFamily="34" charset="0"/>
              </a:rPr>
              <a:t>gene in homozygous condition.</a:t>
            </a:r>
          </a:p>
        </p:txBody>
      </p:sp>
      <p:grpSp>
        <p:nvGrpSpPr>
          <p:cNvPr id="6" name="Group 5">
            <a:extLst>
              <a:ext uri="{FF2B5EF4-FFF2-40B4-BE49-F238E27FC236}">
                <a16:creationId xmlns:a16="http://schemas.microsoft.com/office/drawing/2014/main" id="{9CBB3ADE-2389-3B48-864F-5273E1A47485}"/>
              </a:ext>
            </a:extLst>
          </p:cNvPr>
          <p:cNvGrpSpPr/>
          <p:nvPr/>
        </p:nvGrpSpPr>
        <p:grpSpPr>
          <a:xfrm>
            <a:off x="3711388" y="3052480"/>
            <a:ext cx="4630272" cy="658906"/>
            <a:chOff x="3711388" y="3052480"/>
            <a:chExt cx="4630272" cy="658906"/>
          </a:xfrm>
        </p:grpSpPr>
        <p:sp>
          <p:nvSpPr>
            <p:cNvPr id="4" name="Oval 3">
              <a:extLst>
                <a:ext uri="{FF2B5EF4-FFF2-40B4-BE49-F238E27FC236}">
                  <a16:creationId xmlns:a16="http://schemas.microsoft.com/office/drawing/2014/main" id="{4719AEDF-D7BC-E542-93DD-F459403836C8}"/>
                </a:ext>
              </a:extLst>
            </p:cNvPr>
            <p:cNvSpPr/>
            <p:nvPr/>
          </p:nvSpPr>
          <p:spPr>
            <a:xfrm>
              <a:off x="3711388" y="3052480"/>
              <a:ext cx="578224" cy="65890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074FD97-D9FC-494D-AC79-EE819B9537F3}"/>
                </a:ext>
              </a:extLst>
            </p:cNvPr>
            <p:cNvSpPr/>
            <p:nvPr/>
          </p:nvSpPr>
          <p:spPr>
            <a:xfrm>
              <a:off x="7763436" y="3052480"/>
              <a:ext cx="578224" cy="65890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5715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CAF46B-3544-FB47-ACFE-6867CF18A53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82432" y="977635"/>
            <a:ext cx="8636000" cy="3723861"/>
          </a:xfrm>
          <a:prstGeom prst="rect">
            <a:avLst/>
          </a:prstGeom>
        </p:spPr>
      </p:pic>
      <p:sp>
        <p:nvSpPr>
          <p:cNvPr id="3" name="Rectangle 2">
            <a:extLst>
              <a:ext uri="{FF2B5EF4-FFF2-40B4-BE49-F238E27FC236}">
                <a16:creationId xmlns:a16="http://schemas.microsoft.com/office/drawing/2014/main" id="{912933DE-3D93-1846-9B4C-0F0E356C4F08}"/>
              </a:ext>
            </a:extLst>
          </p:cNvPr>
          <p:cNvSpPr/>
          <p:nvPr/>
        </p:nvSpPr>
        <p:spPr>
          <a:xfrm>
            <a:off x="1748087" y="4701496"/>
            <a:ext cx="9032208" cy="923330"/>
          </a:xfrm>
          <a:prstGeom prst="rect">
            <a:avLst/>
          </a:prstGeom>
        </p:spPr>
        <p:txBody>
          <a:bodyPr wrap="square">
            <a:spAutoFit/>
          </a:bodyPr>
          <a:lstStyle/>
          <a:p>
            <a:r>
              <a:rPr lang="en-US" dirty="0">
                <a:solidFill>
                  <a:srgbClr val="FF0000"/>
                </a:solidFill>
                <a:latin typeface="Times" pitchFamily="2" charset="0"/>
              </a:rPr>
              <a:t>P1: CGG</a:t>
            </a:r>
            <a:r>
              <a:rPr lang="en-US" dirty="0"/>
              <a:t>CGGCGGCGG</a:t>
            </a:r>
            <a:r>
              <a:rPr lang="en-US" dirty="0">
                <a:latin typeface="Times" pitchFamily="2" charset="0"/>
              </a:rPr>
              <a:t>CGG</a:t>
            </a:r>
            <a:r>
              <a:rPr lang="en-US" dirty="0"/>
              <a:t>CGGCGG</a:t>
            </a:r>
            <a:r>
              <a:rPr lang="en-US" dirty="0">
                <a:solidFill>
                  <a:srgbClr val="FF0000"/>
                </a:solidFill>
              </a:rPr>
              <a:t>CGG</a:t>
            </a:r>
            <a:r>
              <a:rPr lang="en-US" dirty="0">
                <a:solidFill>
                  <a:srgbClr val="FF0000"/>
                </a:solidFill>
                <a:latin typeface="Times" pitchFamily="2" charset="0"/>
              </a:rPr>
              <a:t>CGG</a:t>
            </a:r>
            <a:r>
              <a:rPr lang="en-US" dirty="0">
                <a:solidFill>
                  <a:srgbClr val="FF0000"/>
                </a:solidFill>
              </a:rPr>
              <a:t>CGGCGGCGG</a:t>
            </a:r>
            <a:endParaRPr lang="en-US" dirty="0"/>
          </a:p>
          <a:p>
            <a:endParaRPr lang="en-US" dirty="0"/>
          </a:p>
          <a:p>
            <a:r>
              <a:rPr lang="en-US" dirty="0">
                <a:latin typeface="Times" pitchFamily="2" charset="0"/>
              </a:rPr>
              <a:t>P2: CGG</a:t>
            </a:r>
            <a:r>
              <a:rPr lang="en-US" dirty="0"/>
              <a:t>CGGCGGCGG</a:t>
            </a:r>
            <a:r>
              <a:rPr lang="en-US" dirty="0">
                <a:latin typeface="Times" pitchFamily="2" charset="0"/>
              </a:rPr>
              <a:t>CGG</a:t>
            </a:r>
            <a:r>
              <a:rPr lang="en-US" dirty="0"/>
              <a:t>CGGCGG 				(15 </a:t>
            </a:r>
            <a:r>
              <a:rPr lang="en-US" dirty="0" err="1"/>
              <a:t>nt</a:t>
            </a:r>
            <a:r>
              <a:rPr lang="en-US" dirty="0"/>
              <a:t> shorter)</a:t>
            </a:r>
            <a:endParaRPr lang="en-US" dirty="0">
              <a:effectLst/>
              <a:latin typeface="Times" pitchFamily="2" charset="0"/>
            </a:endParaRPr>
          </a:p>
        </p:txBody>
      </p:sp>
      <p:sp>
        <p:nvSpPr>
          <p:cNvPr id="4" name="TextBox 3">
            <a:extLst>
              <a:ext uri="{FF2B5EF4-FFF2-40B4-BE49-F238E27FC236}">
                <a16:creationId xmlns:a16="http://schemas.microsoft.com/office/drawing/2014/main" id="{C2EEA1F7-AB3D-D848-86F5-ECA9B1197017}"/>
              </a:ext>
            </a:extLst>
          </p:cNvPr>
          <p:cNvSpPr txBox="1"/>
          <p:nvPr/>
        </p:nvSpPr>
        <p:spPr>
          <a:xfrm>
            <a:off x="212035" y="331304"/>
            <a:ext cx="11741426"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SSR: Type and their frequencies in rice</a:t>
            </a:r>
          </a:p>
        </p:txBody>
      </p:sp>
      <p:sp>
        <p:nvSpPr>
          <p:cNvPr id="5" name="TextBox 4">
            <a:extLst>
              <a:ext uri="{FF2B5EF4-FFF2-40B4-BE49-F238E27FC236}">
                <a16:creationId xmlns:a16="http://schemas.microsoft.com/office/drawing/2014/main" id="{BEFED59A-AE91-9246-9DE7-6109CB411C6B}"/>
              </a:ext>
            </a:extLst>
          </p:cNvPr>
          <p:cNvSpPr txBox="1"/>
          <p:nvPr/>
        </p:nvSpPr>
        <p:spPr>
          <a:xfrm>
            <a:off x="9518432" y="6252882"/>
            <a:ext cx="2435029"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Miah et al. 2013</a:t>
            </a:r>
          </a:p>
        </p:txBody>
      </p:sp>
    </p:spTree>
    <p:extLst>
      <p:ext uri="{BB962C8B-B14F-4D97-AF65-F5344CB8AC3E}">
        <p14:creationId xmlns:p14="http://schemas.microsoft.com/office/powerpoint/2010/main" val="4135006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90868B-1507-364E-BC84-E7A644F687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533" y="2596424"/>
            <a:ext cx="11666787" cy="1975576"/>
          </a:xfrm>
          <a:prstGeom prst="rect">
            <a:avLst/>
          </a:prstGeom>
        </p:spPr>
      </p:pic>
      <p:sp>
        <p:nvSpPr>
          <p:cNvPr id="3" name="TextBox 2">
            <a:extLst>
              <a:ext uri="{FF2B5EF4-FFF2-40B4-BE49-F238E27FC236}">
                <a16:creationId xmlns:a16="http://schemas.microsoft.com/office/drawing/2014/main" id="{D41D4295-B624-1E4A-A5CB-A597A89D836B}"/>
              </a:ext>
            </a:extLst>
          </p:cNvPr>
          <p:cNvSpPr txBox="1"/>
          <p:nvPr/>
        </p:nvSpPr>
        <p:spPr>
          <a:xfrm>
            <a:off x="9518432" y="6252882"/>
            <a:ext cx="2435029"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Miah et al. 2013</a:t>
            </a:r>
          </a:p>
        </p:txBody>
      </p:sp>
    </p:spTree>
    <p:extLst>
      <p:ext uri="{BB962C8B-B14F-4D97-AF65-F5344CB8AC3E}">
        <p14:creationId xmlns:p14="http://schemas.microsoft.com/office/powerpoint/2010/main" val="3812677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17B1A6-F5C9-A54D-8281-19B8339ABF66}"/>
              </a:ext>
            </a:extLst>
          </p:cNvPr>
          <p:cNvSpPr/>
          <p:nvPr/>
        </p:nvSpPr>
        <p:spPr>
          <a:xfrm>
            <a:off x="0" y="2560684"/>
            <a:ext cx="12192000" cy="739754"/>
          </a:xfrm>
          <a:prstGeom prst="rect">
            <a:avLst/>
          </a:prstGeom>
        </p:spPr>
        <p:txBody>
          <a:bodyPr wrap="square">
            <a:spAutoFit/>
          </a:bodyPr>
          <a:lstStyle/>
          <a:p>
            <a:pPr algn="ctr">
              <a:lnSpc>
                <a:spcPct val="150000"/>
              </a:lnSpc>
            </a:pPr>
            <a:r>
              <a:rPr lang="en-US" sz="3200" b="1" dirty="0">
                <a:latin typeface="Arial" panose="020B0604020202020204" pitchFamily="34" charset="0"/>
                <a:cs typeface="Arial" panose="020B0604020202020204" pitchFamily="34" charset="0"/>
              </a:rPr>
              <a:t>AFLP: Amplified Fragment Length Polymorphism</a:t>
            </a:r>
          </a:p>
        </p:txBody>
      </p:sp>
    </p:spTree>
    <p:extLst>
      <p:ext uri="{BB962C8B-B14F-4D97-AF65-F5344CB8AC3E}">
        <p14:creationId xmlns:p14="http://schemas.microsoft.com/office/powerpoint/2010/main" val="1486048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1A4266-2060-ED42-AB75-DA0E31F32731}"/>
              </a:ext>
            </a:extLst>
          </p:cNvPr>
          <p:cNvSpPr/>
          <p:nvPr/>
        </p:nvSpPr>
        <p:spPr>
          <a:xfrm>
            <a:off x="194514" y="808948"/>
            <a:ext cx="11622157" cy="1169551"/>
          </a:xfrm>
          <a:prstGeom prst="rect">
            <a:avLst/>
          </a:prstGeom>
        </p:spPr>
        <p:txBody>
          <a:bodyPr wrap="square">
            <a:spAutoFit/>
          </a:bodyPr>
          <a:lstStyle/>
          <a:p>
            <a:pPr algn="ctr">
              <a:spcAft>
                <a:spcPts val="1200"/>
              </a:spcAft>
            </a:pPr>
            <a:r>
              <a:rPr lang="en-US" sz="3000" b="1" dirty="0">
                <a:latin typeface="Arial" panose="020B0604020202020204" pitchFamily="34" charset="0"/>
                <a:ea typeface="Calibri" panose="020F0502020204030204" pitchFamily="34" charset="0"/>
                <a:cs typeface="Arial" panose="020B0604020202020204" pitchFamily="34" charset="0"/>
              </a:rPr>
              <a:t>Lecture 3: Recent Advances in Plant Breeding (February 19)</a:t>
            </a:r>
          </a:p>
          <a:p>
            <a:pPr algn="ctr">
              <a:spcAft>
                <a:spcPts val="1200"/>
              </a:spcAft>
            </a:pPr>
            <a:endParaRPr lang="en-US" sz="3000" b="1"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8B0B1D58-29CF-124B-9E23-D549EE406FCB}"/>
              </a:ext>
            </a:extLst>
          </p:cNvPr>
          <p:cNvSpPr txBox="1"/>
          <p:nvPr/>
        </p:nvSpPr>
        <p:spPr>
          <a:xfrm>
            <a:off x="1802297" y="2040054"/>
            <a:ext cx="10389703" cy="4616648"/>
          </a:xfrm>
          <a:prstGeom prst="rect">
            <a:avLst/>
          </a:prstGeom>
          <a:noFill/>
        </p:spPr>
        <p:txBody>
          <a:bodyPr wrap="square" rtlCol="0">
            <a:spAutoFit/>
          </a:bodyPr>
          <a:lstStyle/>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Molecular Markers &amp; Marker Assisted Selection</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Speed Breeding</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Doubled-haploid</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TILLING Genome</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CRISPR Cas9</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Fixing Heterosis in Rice</a:t>
            </a:r>
          </a:p>
          <a:p>
            <a:pPr>
              <a:spcBef>
                <a:spcPts val="600"/>
              </a:spcBef>
              <a:spcAft>
                <a:spcPts val="600"/>
              </a:spcAft>
            </a:pPr>
            <a:endParaRPr lang="en-US" sz="2800" dirty="0">
              <a:latin typeface="Arial" panose="020B0604020202020204" pitchFamily="34" charset="0"/>
              <a:cs typeface="Arial" panose="020B0604020202020204" pitchFamily="34" charset="0"/>
            </a:endParaRPr>
          </a:p>
          <a:p>
            <a:pPr>
              <a:spcBef>
                <a:spcPts val="600"/>
              </a:spcBef>
              <a:spcAft>
                <a:spcPts val="600"/>
              </a:spcAft>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6700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A6E2372-BCAA-B542-8B91-EEA36880B1B0}"/>
              </a:ext>
            </a:extLst>
          </p:cNvPr>
          <p:cNvGrpSpPr/>
          <p:nvPr/>
        </p:nvGrpSpPr>
        <p:grpSpPr>
          <a:xfrm>
            <a:off x="6165667" y="417189"/>
            <a:ext cx="5812973" cy="6440811"/>
            <a:chOff x="6035039" y="671293"/>
            <a:chExt cx="5721532" cy="6440811"/>
          </a:xfrm>
        </p:grpSpPr>
        <p:pic>
          <p:nvPicPr>
            <p:cNvPr id="3" name="Picture 2">
              <a:extLst>
                <a:ext uri="{FF2B5EF4-FFF2-40B4-BE49-F238E27FC236}">
                  <a16:creationId xmlns:a16="http://schemas.microsoft.com/office/drawing/2014/main" id="{C8968BB4-6120-A942-A786-8DB56D97A0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5039" y="671293"/>
              <a:ext cx="5721532" cy="6440811"/>
            </a:xfrm>
            <a:prstGeom prst="rect">
              <a:avLst/>
            </a:prstGeom>
          </p:spPr>
        </p:pic>
        <p:sp>
          <p:nvSpPr>
            <p:cNvPr id="4" name="TextBox 3">
              <a:extLst>
                <a:ext uri="{FF2B5EF4-FFF2-40B4-BE49-F238E27FC236}">
                  <a16:creationId xmlns:a16="http://schemas.microsoft.com/office/drawing/2014/main" id="{969ADD37-8AEE-684A-A727-0BDAD2DFE14B}"/>
                </a:ext>
              </a:extLst>
            </p:cNvPr>
            <p:cNvSpPr txBox="1"/>
            <p:nvPr/>
          </p:nvSpPr>
          <p:spPr>
            <a:xfrm>
              <a:off x="8075166" y="820071"/>
              <a:ext cx="992777" cy="369332"/>
            </a:xfrm>
            <a:prstGeom prst="rect">
              <a:avLst/>
            </a:prstGeom>
            <a:noFill/>
          </p:spPr>
          <p:txBody>
            <a:bodyPr wrap="square" rtlCol="0">
              <a:spAutoFit/>
            </a:bodyPr>
            <a:lstStyle/>
            <a:p>
              <a:pPr algn="ctr"/>
              <a:r>
                <a:rPr lang="en-US" b="1" i="1" dirty="0" err="1">
                  <a:latin typeface="Arial" panose="020B0604020202020204" pitchFamily="34" charset="0"/>
                  <a:cs typeface="Arial" panose="020B0604020202020204" pitchFamily="34" charset="0"/>
                </a:rPr>
                <a:t>Eco</a:t>
              </a:r>
              <a:r>
                <a:rPr lang="en-US" b="1" dirty="0" err="1">
                  <a:latin typeface="Arial" panose="020B0604020202020204" pitchFamily="34" charset="0"/>
                  <a:cs typeface="Arial" panose="020B0604020202020204" pitchFamily="34" charset="0"/>
                </a:rPr>
                <a:t>RI</a:t>
              </a:r>
              <a:endParaRPr lang="en-US"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16ACCC3-44FA-3149-A9E6-EADDF998A881}"/>
                </a:ext>
              </a:extLst>
            </p:cNvPr>
            <p:cNvSpPr txBox="1"/>
            <p:nvPr/>
          </p:nvSpPr>
          <p:spPr>
            <a:xfrm>
              <a:off x="10021530" y="820071"/>
              <a:ext cx="992777" cy="369332"/>
            </a:xfrm>
            <a:prstGeom prst="rect">
              <a:avLst/>
            </a:prstGeom>
            <a:noFill/>
          </p:spPr>
          <p:txBody>
            <a:bodyPr wrap="square" rtlCol="0">
              <a:spAutoFit/>
            </a:bodyPr>
            <a:lstStyle/>
            <a:p>
              <a:pPr algn="ctr"/>
              <a:r>
                <a:rPr lang="en-US" b="1" i="1" dirty="0" err="1">
                  <a:latin typeface="Arial" panose="020B0604020202020204" pitchFamily="34" charset="0"/>
                  <a:cs typeface="Arial" panose="020B0604020202020204" pitchFamily="34" charset="0"/>
                </a:rPr>
                <a:t>Mse</a:t>
              </a:r>
              <a:r>
                <a:rPr lang="en-US" b="1" dirty="0" err="1">
                  <a:latin typeface="Arial" panose="020B0604020202020204" pitchFamily="34" charset="0"/>
                  <a:cs typeface="Arial" panose="020B0604020202020204" pitchFamily="34" charset="0"/>
                </a:rPr>
                <a:t>I</a:t>
              </a:r>
              <a:endParaRPr lang="en-US" b="1" dirty="0">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69C307FB-5BC2-CB4E-8559-32F50F40E6B6}"/>
              </a:ext>
            </a:extLst>
          </p:cNvPr>
          <p:cNvGrpSpPr/>
          <p:nvPr/>
        </p:nvGrpSpPr>
        <p:grpSpPr>
          <a:xfrm>
            <a:off x="222069" y="828047"/>
            <a:ext cx="5812969" cy="3691702"/>
            <a:chOff x="222069" y="828047"/>
            <a:chExt cx="5812969" cy="3691702"/>
          </a:xfrm>
        </p:grpSpPr>
        <p:pic>
          <p:nvPicPr>
            <p:cNvPr id="2" name="Picture 1">
              <a:extLst>
                <a:ext uri="{FF2B5EF4-FFF2-40B4-BE49-F238E27FC236}">
                  <a16:creationId xmlns:a16="http://schemas.microsoft.com/office/drawing/2014/main" id="{6E938FF8-D86C-7149-85F0-F16AA17CC26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22069" y="828047"/>
              <a:ext cx="5812969" cy="3691702"/>
            </a:xfrm>
            <a:prstGeom prst="rect">
              <a:avLst/>
            </a:prstGeom>
          </p:spPr>
        </p:pic>
        <p:sp>
          <p:nvSpPr>
            <p:cNvPr id="8" name="TextBox 7">
              <a:extLst>
                <a:ext uri="{FF2B5EF4-FFF2-40B4-BE49-F238E27FC236}">
                  <a16:creationId xmlns:a16="http://schemas.microsoft.com/office/drawing/2014/main" id="{30543E5F-C0A5-7545-BF38-E3AEC98EC4AE}"/>
                </a:ext>
              </a:extLst>
            </p:cNvPr>
            <p:cNvSpPr txBox="1"/>
            <p:nvPr/>
          </p:nvSpPr>
          <p:spPr>
            <a:xfrm>
              <a:off x="1771180" y="1097962"/>
              <a:ext cx="992777" cy="369332"/>
            </a:xfrm>
            <a:prstGeom prst="rect">
              <a:avLst/>
            </a:prstGeom>
            <a:noFill/>
          </p:spPr>
          <p:txBody>
            <a:bodyPr wrap="square" rtlCol="0">
              <a:spAutoFit/>
            </a:bodyPr>
            <a:lstStyle/>
            <a:p>
              <a:r>
                <a:rPr lang="en-US" b="1" i="1" dirty="0" err="1">
                  <a:latin typeface="Arial" panose="020B0604020202020204" pitchFamily="34" charset="0"/>
                  <a:cs typeface="Arial" panose="020B0604020202020204" pitchFamily="34" charset="0"/>
                </a:rPr>
                <a:t>Eco</a:t>
              </a:r>
              <a:r>
                <a:rPr lang="en-US" b="1" dirty="0" err="1">
                  <a:latin typeface="Arial" panose="020B0604020202020204" pitchFamily="34" charset="0"/>
                  <a:cs typeface="Arial" panose="020B0604020202020204" pitchFamily="34" charset="0"/>
                </a:rPr>
                <a:t>RI</a:t>
              </a:r>
              <a:endParaRPr lang="en-US"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414FA28-9324-6E42-9400-B6F3B42176FF}"/>
                </a:ext>
              </a:extLst>
            </p:cNvPr>
            <p:cNvSpPr txBox="1"/>
            <p:nvPr/>
          </p:nvSpPr>
          <p:spPr>
            <a:xfrm>
              <a:off x="3808985" y="1097962"/>
              <a:ext cx="992777" cy="369332"/>
            </a:xfrm>
            <a:prstGeom prst="rect">
              <a:avLst/>
            </a:prstGeom>
            <a:noFill/>
          </p:spPr>
          <p:txBody>
            <a:bodyPr wrap="square" rtlCol="0">
              <a:spAutoFit/>
            </a:bodyPr>
            <a:lstStyle/>
            <a:p>
              <a:r>
                <a:rPr lang="en-US" b="1" i="1" dirty="0" err="1">
                  <a:latin typeface="Arial" panose="020B0604020202020204" pitchFamily="34" charset="0"/>
                  <a:cs typeface="Arial" panose="020B0604020202020204" pitchFamily="34" charset="0"/>
                </a:rPr>
                <a:t>Mse</a:t>
              </a:r>
              <a:r>
                <a:rPr lang="en-US" b="1" dirty="0" err="1">
                  <a:latin typeface="Arial" panose="020B0604020202020204" pitchFamily="34" charset="0"/>
                  <a:cs typeface="Arial" panose="020B0604020202020204" pitchFamily="34" charset="0"/>
                </a:rPr>
                <a:t>I</a:t>
              </a:r>
              <a:endParaRPr lang="en-US" b="1" dirty="0">
                <a:latin typeface="Arial" panose="020B060402020202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F3E77C32-E255-AC4C-B203-76F406B3420C}"/>
              </a:ext>
            </a:extLst>
          </p:cNvPr>
          <p:cNvSpPr txBox="1"/>
          <p:nvPr/>
        </p:nvSpPr>
        <p:spPr>
          <a:xfrm>
            <a:off x="0" y="242047"/>
            <a:ext cx="1219200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AFLP Technology</a:t>
            </a:r>
          </a:p>
        </p:txBody>
      </p:sp>
    </p:spTree>
    <p:extLst>
      <p:ext uri="{BB962C8B-B14F-4D97-AF65-F5344CB8AC3E}">
        <p14:creationId xmlns:p14="http://schemas.microsoft.com/office/powerpoint/2010/main" val="3433560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5AE725-98FF-FF48-940D-AD885B50B6F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47886" y="1410788"/>
            <a:ext cx="5164591" cy="5447211"/>
          </a:xfrm>
          <a:prstGeom prst="rect">
            <a:avLst/>
          </a:prstGeom>
        </p:spPr>
      </p:pic>
      <p:sp>
        <p:nvSpPr>
          <p:cNvPr id="3" name="TextBox 2">
            <a:extLst>
              <a:ext uri="{FF2B5EF4-FFF2-40B4-BE49-F238E27FC236}">
                <a16:creationId xmlns:a16="http://schemas.microsoft.com/office/drawing/2014/main" id="{1D4EAAC3-A33A-674B-BE07-B0502732D9A6}"/>
              </a:ext>
            </a:extLst>
          </p:cNvPr>
          <p:cNvSpPr txBox="1"/>
          <p:nvPr/>
        </p:nvSpPr>
        <p:spPr>
          <a:xfrm>
            <a:off x="0" y="91440"/>
            <a:ext cx="12192000" cy="107721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An AFLP Gel: Radio active label is used to detect the PCR amplified fragments.</a:t>
            </a:r>
          </a:p>
        </p:txBody>
      </p:sp>
    </p:spTree>
    <p:extLst>
      <p:ext uri="{BB962C8B-B14F-4D97-AF65-F5344CB8AC3E}">
        <p14:creationId xmlns:p14="http://schemas.microsoft.com/office/powerpoint/2010/main" val="199480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E31B54-56CA-7949-A7AA-D58D3D7CAECB}"/>
              </a:ext>
            </a:extLst>
          </p:cNvPr>
          <p:cNvSpPr/>
          <p:nvPr/>
        </p:nvSpPr>
        <p:spPr>
          <a:xfrm>
            <a:off x="1" y="2434410"/>
            <a:ext cx="12191999" cy="820609"/>
          </a:xfrm>
          <a:prstGeom prst="rect">
            <a:avLst/>
          </a:prstGeom>
        </p:spPr>
        <p:txBody>
          <a:bodyPr wrap="square">
            <a:spAutoFit/>
          </a:bodyPr>
          <a:lstStyle/>
          <a:p>
            <a:pPr algn="ctr">
              <a:lnSpc>
                <a:spcPct val="150000"/>
              </a:lnSpc>
            </a:pPr>
            <a:r>
              <a:rPr lang="en-US" sz="3600" b="1" dirty="0">
                <a:latin typeface="Arial" panose="020B0604020202020204" pitchFamily="34" charset="0"/>
                <a:cs typeface="Arial" panose="020B0604020202020204" pitchFamily="34" charset="0"/>
              </a:rPr>
              <a:t>Single Nucleotide Polymorphism (SNP)</a:t>
            </a:r>
          </a:p>
        </p:txBody>
      </p:sp>
    </p:spTree>
    <p:extLst>
      <p:ext uri="{BB962C8B-B14F-4D97-AF65-F5344CB8AC3E}">
        <p14:creationId xmlns:p14="http://schemas.microsoft.com/office/powerpoint/2010/main" val="2059420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8F3DB7A-2CD0-6D4D-9E48-BB166BC1B07F}"/>
              </a:ext>
            </a:extLst>
          </p:cNvPr>
          <p:cNvGrpSpPr/>
          <p:nvPr/>
        </p:nvGrpSpPr>
        <p:grpSpPr>
          <a:xfrm>
            <a:off x="3055022" y="1379916"/>
            <a:ext cx="8270476" cy="4229100"/>
            <a:chOff x="3055022" y="1379916"/>
            <a:chExt cx="8270476" cy="4229100"/>
          </a:xfrm>
        </p:grpSpPr>
        <p:pic>
          <p:nvPicPr>
            <p:cNvPr id="2" name="Picture 1">
              <a:extLst>
                <a:ext uri="{FF2B5EF4-FFF2-40B4-BE49-F238E27FC236}">
                  <a16:creationId xmlns:a16="http://schemas.microsoft.com/office/drawing/2014/main" id="{DA726600-CBE1-4A42-90F7-E4C59695C4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5022" y="1379916"/>
              <a:ext cx="5911176" cy="4229100"/>
            </a:xfrm>
            <a:prstGeom prst="rect">
              <a:avLst/>
            </a:prstGeom>
            <a:ln>
              <a:solidFill>
                <a:schemeClr val="accent1"/>
              </a:solidFill>
            </a:ln>
          </p:spPr>
        </p:pic>
        <p:sp>
          <p:nvSpPr>
            <p:cNvPr id="3" name="TextBox 2">
              <a:extLst>
                <a:ext uri="{FF2B5EF4-FFF2-40B4-BE49-F238E27FC236}">
                  <a16:creationId xmlns:a16="http://schemas.microsoft.com/office/drawing/2014/main" id="{6A64DFD8-DB42-CF42-AF23-B158EBF66DA3}"/>
                </a:ext>
              </a:extLst>
            </p:cNvPr>
            <p:cNvSpPr txBox="1"/>
            <p:nvPr/>
          </p:nvSpPr>
          <p:spPr>
            <a:xfrm>
              <a:off x="8966198" y="2282145"/>
              <a:ext cx="2359299"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Heterozygote </a:t>
              </a:r>
            </a:p>
          </p:txBody>
        </p:sp>
        <p:sp>
          <p:nvSpPr>
            <p:cNvPr id="4" name="TextBox 3">
              <a:extLst>
                <a:ext uri="{FF2B5EF4-FFF2-40B4-BE49-F238E27FC236}">
                  <a16:creationId xmlns:a16="http://schemas.microsoft.com/office/drawing/2014/main" id="{0D49EEA7-417E-3840-B543-992C1A767AA7}"/>
                </a:ext>
              </a:extLst>
            </p:cNvPr>
            <p:cNvSpPr txBox="1"/>
            <p:nvPr/>
          </p:nvSpPr>
          <p:spPr>
            <a:xfrm>
              <a:off x="8966199" y="4653642"/>
              <a:ext cx="2359299"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Homozygote </a:t>
              </a:r>
            </a:p>
          </p:txBody>
        </p:sp>
        <p:sp>
          <p:nvSpPr>
            <p:cNvPr id="6" name="TextBox 5">
              <a:extLst>
                <a:ext uri="{FF2B5EF4-FFF2-40B4-BE49-F238E27FC236}">
                  <a16:creationId xmlns:a16="http://schemas.microsoft.com/office/drawing/2014/main" id="{16D7BC8F-F5B4-5F42-8DAC-3F07F49049AC}"/>
                </a:ext>
              </a:extLst>
            </p:cNvPr>
            <p:cNvSpPr txBox="1"/>
            <p:nvPr/>
          </p:nvSpPr>
          <p:spPr>
            <a:xfrm>
              <a:off x="8966198" y="3494466"/>
              <a:ext cx="2359299"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Homozygote </a:t>
              </a:r>
            </a:p>
          </p:txBody>
        </p:sp>
      </p:grpSp>
      <p:sp>
        <p:nvSpPr>
          <p:cNvPr id="5" name="TextBox 4">
            <a:extLst>
              <a:ext uri="{FF2B5EF4-FFF2-40B4-BE49-F238E27FC236}">
                <a16:creationId xmlns:a16="http://schemas.microsoft.com/office/drawing/2014/main" id="{E1BAE8CC-2405-D64D-B6CA-7647C61ABB7B}"/>
              </a:ext>
            </a:extLst>
          </p:cNvPr>
          <p:cNvSpPr txBox="1"/>
          <p:nvPr/>
        </p:nvSpPr>
        <p:spPr>
          <a:xfrm>
            <a:off x="764771" y="365760"/>
            <a:ext cx="11022676"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An example of SSR marker</a:t>
            </a:r>
          </a:p>
        </p:txBody>
      </p:sp>
    </p:spTree>
    <p:extLst>
      <p:ext uri="{BB962C8B-B14F-4D97-AF65-F5344CB8AC3E}">
        <p14:creationId xmlns:p14="http://schemas.microsoft.com/office/powerpoint/2010/main" val="3948511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815870-4E91-1844-A365-6362C8EBF70C}"/>
              </a:ext>
            </a:extLst>
          </p:cNvPr>
          <p:cNvSpPr/>
          <p:nvPr/>
        </p:nvSpPr>
        <p:spPr>
          <a:xfrm>
            <a:off x="0" y="344380"/>
            <a:ext cx="12096206" cy="646331"/>
          </a:xfrm>
          <a:prstGeom prst="rect">
            <a:avLst/>
          </a:prstGeom>
        </p:spPr>
        <p:txBody>
          <a:bodyPr wrap="square">
            <a:spAutoFit/>
          </a:bodyPr>
          <a:lstStyle/>
          <a:p>
            <a:pPr algn="ctr"/>
            <a:r>
              <a:rPr lang="en-US" sz="3600" b="1" i="0" u="none" strike="noStrike" dirty="0">
                <a:solidFill>
                  <a:srgbClr val="222222"/>
                </a:solidFill>
                <a:effectLst/>
                <a:latin typeface="Arial" panose="020B0604020202020204" pitchFamily="34" charset="0"/>
              </a:rPr>
              <a:t>Types of single-nucleotide polymorphism (SNPs)</a:t>
            </a:r>
            <a:endParaRPr lang="en-US" sz="3600" b="1" dirty="0"/>
          </a:p>
        </p:txBody>
      </p:sp>
      <p:pic>
        <p:nvPicPr>
          <p:cNvPr id="3" name="Picture 2">
            <a:extLst>
              <a:ext uri="{FF2B5EF4-FFF2-40B4-BE49-F238E27FC236}">
                <a16:creationId xmlns:a16="http://schemas.microsoft.com/office/drawing/2014/main" id="{ACE3296A-144F-BF40-B877-633CD00C675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71599" y="1206822"/>
            <a:ext cx="10125373" cy="5651178"/>
          </a:xfrm>
          <a:prstGeom prst="rect">
            <a:avLst/>
          </a:prstGeom>
        </p:spPr>
      </p:pic>
    </p:spTree>
    <p:extLst>
      <p:ext uri="{BB962C8B-B14F-4D97-AF65-F5344CB8AC3E}">
        <p14:creationId xmlns:p14="http://schemas.microsoft.com/office/powerpoint/2010/main" val="931008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E1DB6D-DE3D-9146-A030-712320835320}"/>
              </a:ext>
            </a:extLst>
          </p:cNvPr>
          <p:cNvSpPr txBox="1"/>
          <p:nvPr/>
        </p:nvSpPr>
        <p:spPr>
          <a:xfrm>
            <a:off x="0" y="2246241"/>
            <a:ext cx="12191999"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Genotype by Sequencing</a:t>
            </a:r>
          </a:p>
        </p:txBody>
      </p:sp>
    </p:spTree>
    <p:extLst>
      <p:ext uri="{BB962C8B-B14F-4D97-AF65-F5344CB8AC3E}">
        <p14:creationId xmlns:p14="http://schemas.microsoft.com/office/powerpoint/2010/main" val="1812997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64A6F5-F58B-E247-9128-0F812DF11E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294" y="0"/>
            <a:ext cx="9747411" cy="6858000"/>
          </a:xfrm>
          <a:prstGeom prst="rect">
            <a:avLst/>
          </a:prstGeom>
        </p:spPr>
      </p:pic>
    </p:spTree>
    <p:extLst>
      <p:ext uri="{BB962C8B-B14F-4D97-AF65-F5344CB8AC3E}">
        <p14:creationId xmlns:p14="http://schemas.microsoft.com/office/powerpoint/2010/main" val="2567296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094D38-C5E3-1C47-975E-7FBD8B280C6A}"/>
              </a:ext>
            </a:extLst>
          </p:cNvPr>
          <p:cNvSpPr/>
          <p:nvPr/>
        </p:nvSpPr>
        <p:spPr>
          <a:xfrm>
            <a:off x="627018" y="2730470"/>
            <a:ext cx="11333916" cy="901593"/>
          </a:xfrm>
          <a:prstGeom prst="rect">
            <a:avLst/>
          </a:prstGeom>
        </p:spPr>
        <p:txBody>
          <a:bodyPr wrap="square">
            <a:spAutoFit/>
          </a:bodyPr>
          <a:lstStyle/>
          <a:p>
            <a:pPr>
              <a:lnSpc>
                <a:spcPct val="150000"/>
              </a:lnSpc>
            </a:pPr>
            <a:r>
              <a:rPr lang="en-US" sz="4000" b="1" i="1" dirty="0">
                <a:latin typeface="Arial" panose="020B0604020202020204" pitchFamily="34" charset="0"/>
                <a:cs typeface="Arial" panose="020B0604020202020204" pitchFamily="34" charset="0"/>
              </a:rPr>
              <a:t>SBP: Sequenced-based Polymorphic marker</a:t>
            </a:r>
          </a:p>
        </p:txBody>
      </p:sp>
    </p:spTree>
    <p:extLst>
      <p:ext uri="{BB962C8B-B14F-4D97-AF65-F5344CB8AC3E}">
        <p14:creationId xmlns:p14="http://schemas.microsoft.com/office/powerpoint/2010/main" val="2739132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D1566E-D1CA-3340-9FB3-8D4F7B455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200150"/>
            <a:ext cx="8686800" cy="4457700"/>
          </a:xfrm>
          <a:prstGeom prst="rect">
            <a:avLst/>
          </a:prstGeom>
        </p:spPr>
      </p:pic>
      <p:sp>
        <p:nvSpPr>
          <p:cNvPr id="3" name="TextBox 2">
            <a:extLst>
              <a:ext uri="{FF2B5EF4-FFF2-40B4-BE49-F238E27FC236}">
                <a16:creationId xmlns:a16="http://schemas.microsoft.com/office/drawing/2014/main" id="{45A92FD8-DEBF-3F45-BBF9-54839D40533F}"/>
              </a:ext>
            </a:extLst>
          </p:cNvPr>
          <p:cNvSpPr txBox="1"/>
          <p:nvPr/>
        </p:nvSpPr>
        <p:spPr>
          <a:xfrm>
            <a:off x="260465" y="249382"/>
            <a:ext cx="11671069"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Comparison of sequences from two Arabidopsis ecotypes. </a:t>
            </a:r>
          </a:p>
        </p:txBody>
      </p:sp>
    </p:spTree>
    <p:extLst>
      <p:ext uri="{BB962C8B-B14F-4D97-AF65-F5344CB8AC3E}">
        <p14:creationId xmlns:p14="http://schemas.microsoft.com/office/powerpoint/2010/main" val="2584273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FD864B-CE44-E649-A4DF-98C4AB15AC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3154" y="600891"/>
            <a:ext cx="6664443" cy="6257109"/>
          </a:xfrm>
          <a:prstGeom prst="rect">
            <a:avLst/>
          </a:prstGeom>
        </p:spPr>
      </p:pic>
      <p:sp>
        <p:nvSpPr>
          <p:cNvPr id="3" name="TextBox 2">
            <a:extLst>
              <a:ext uri="{FF2B5EF4-FFF2-40B4-BE49-F238E27FC236}">
                <a16:creationId xmlns:a16="http://schemas.microsoft.com/office/drawing/2014/main" id="{9212892B-7BE5-4D45-A5BC-E838C06B9620}"/>
              </a:ext>
            </a:extLst>
          </p:cNvPr>
          <p:cNvSpPr txBox="1"/>
          <p:nvPr/>
        </p:nvSpPr>
        <p:spPr>
          <a:xfrm>
            <a:off x="0" y="233931"/>
            <a:ext cx="1219200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SBP Markers that are polymorphic between Columbia -0 and </a:t>
            </a:r>
            <a:r>
              <a:rPr lang="en-US" sz="2400" b="1" dirty="0" err="1">
                <a:latin typeface="Arial" panose="020B0604020202020204" pitchFamily="34" charset="0"/>
                <a:cs typeface="Arial" panose="020B0604020202020204" pitchFamily="34" charset="0"/>
              </a:rPr>
              <a:t>Neiderzenz</a:t>
            </a:r>
            <a:r>
              <a:rPr lang="en-US" sz="2400" b="1" dirty="0">
                <a:latin typeface="Arial" panose="020B0604020202020204" pitchFamily="34" charset="0"/>
                <a:cs typeface="Arial" panose="020B0604020202020204" pitchFamily="34" charset="0"/>
              </a:rPr>
              <a:t> ecotypes. </a:t>
            </a:r>
          </a:p>
        </p:txBody>
      </p:sp>
    </p:spTree>
    <p:extLst>
      <p:ext uri="{BB962C8B-B14F-4D97-AF65-F5344CB8AC3E}">
        <p14:creationId xmlns:p14="http://schemas.microsoft.com/office/powerpoint/2010/main" val="1577506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11B1C7-EC7D-5247-A5D6-17A9D154B1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98" y="19594"/>
            <a:ext cx="12029403" cy="6838406"/>
          </a:xfrm>
          <a:prstGeom prst="rect">
            <a:avLst/>
          </a:prstGeom>
        </p:spPr>
      </p:pic>
      <p:grpSp>
        <p:nvGrpSpPr>
          <p:cNvPr id="6" name="Group 5">
            <a:extLst>
              <a:ext uri="{FF2B5EF4-FFF2-40B4-BE49-F238E27FC236}">
                <a16:creationId xmlns:a16="http://schemas.microsoft.com/office/drawing/2014/main" id="{A7EB027A-3E44-D04D-A479-AD7362A47983}"/>
              </a:ext>
            </a:extLst>
          </p:cNvPr>
          <p:cNvGrpSpPr/>
          <p:nvPr/>
        </p:nvGrpSpPr>
        <p:grpSpPr>
          <a:xfrm>
            <a:off x="2459409" y="1436914"/>
            <a:ext cx="3145989" cy="1248022"/>
            <a:chOff x="6426925" y="19594"/>
            <a:chExt cx="3145989" cy="1248022"/>
          </a:xfrm>
        </p:grpSpPr>
        <p:sp>
          <p:nvSpPr>
            <p:cNvPr id="3" name="TextBox 2">
              <a:extLst>
                <a:ext uri="{FF2B5EF4-FFF2-40B4-BE49-F238E27FC236}">
                  <a16:creationId xmlns:a16="http://schemas.microsoft.com/office/drawing/2014/main" id="{4DD6A811-64A5-664F-A8C5-31A7FD222D6A}"/>
                </a:ext>
              </a:extLst>
            </p:cNvPr>
            <p:cNvSpPr txBox="1"/>
            <p:nvPr/>
          </p:nvSpPr>
          <p:spPr>
            <a:xfrm>
              <a:off x="6426925" y="182880"/>
              <a:ext cx="3145989" cy="954107"/>
            </a:xfrm>
            <a:prstGeom prst="rect">
              <a:avLst/>
            </a:prstGeom>
            <a:solidFill>
              <a:schemeClr val="bg2">
                <a:lumMod val="75000"/>
              </a:schemeClr>
            </a:solidFill>
          </p:spPr>
          <p:txBody>
            <a:bodyPr wrap="none" rtlCol="0">
              <a:spAutoFit/>
            </a:bodyPr>
            <a:lstStyle/>
            <a:p>
              <a:r>
                <a:rPr lang="en-US" sz="2800" b="1" i="1" dirty="0" err="1">
                  <a:latin typeface="Arial" panose="020B0604020202020204" pitchFamily="34" charset="0"/>
                  <a:cs typeface="Arial" panose="020B0604020202020204" pitchFamily="34" charset="0"/>
                </a:rPr>
                <a:t>Eco</a:t>
              </a:r>
              <a:r>
                <a:rPr lang="en-US" sz="2800" b="1" dirty="0" err="1">
                  <a:latin typeface="Arial" panose="020B0604020202020204" pitchFamily="34" charset="0"/>
                  <a:cs typeface="Arial" panose="020B0604020202020204" pitchFamily="34" charset="0"/>
                </a:rPr>
                <a:t>RI</a:t>
              </a:r>
              <a:r>
                <a:rPr lang="en-US" sz="2800" b="1" dirty="0">
                  <a:latin typeface="Arial" panose="020B0604020202020204" pitchFamily="34" charset="0"/>
                  <a:cs typeface="Arial" panose="020B0604020202020204" pitchFamily="34" charset="0"/>
                </a:rPr>
                <a:t> : GAATTC</a:t>
              </a:r>
            </a:p>
            <a:p>
              <a:r>
                <a:rPr lang="en-US" sz="2800" b="1" dirty="0">
                  <a:latin typeface="Arial" panose="020B0604020202020204" pitchFamily="34" charset="0"/>
                  <a:cs typeface="Arial" panose="020B0604020202020204" pitchFamily="34" charset="0"/>
                </a:rPr>
                <a:t>               CTTAAG</a:t>
              </a:r>
            </a:p>
          </p:txBody>
        </p:sp>
        <p:sp>
          <p:nvSpPr>
            <p:cNvPr id="4" name="Down Arrow 3">
              <a:extLst>
                <a:ext uri="{FF2B5EF4-FFF2-40B4-BE49-F238E27FC236}">
                  <a16:creationId xmlns:a16="http://schemas.microsoft.com/office/drawing/2014/main" id="{CECA3D8E-4244-D84C-A6DD-6978707C6DC7}"/>
                </a:ext>
              </a:extLst>
            </p:cNvPr>
            <p:cNvSpPr/>
            <p:nvPr/>
          </p:nvSpPr>
          <p:spPr>
            <a:xfrm>
              <a:off x="8085908" y="19594"/>
              <a:ext cx="97971" cy="300446"/>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a:extLst>
                <a:ext uri="{FF2B5EF4-FFF2-40B4-BE49-F238E27FC236}">
                  <a16:creationId xmlns:a16="http://schemas.microsoft.com/office/drawing/2014/main" id="{03DEE581-076D-6D4E-91E5-03791D7CD29F}"/>
                </a:ext>
              </a:extLst>
            </p:cNvPr>
            <p:cNvSpPr/>
            <p:nvPr/>
          </p:nvSpPr>
          <p:spPr>
            <a:xfrm rot="10800000">
              <a:off x="9152709" y="967170"/>
              <a:ext cx="97971" cy="300446"/>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084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5EB00F-2B12-6949-9C66-2867F074AD8F}"/>
              </a:ext>
            </a:extLst>
          </p:cNvPr>
          <p:cNvSpPr/>
          <p:nvPr/>
        </p:nvSpPr>
        <p:spPr>
          <a:xfrm>
            <a:off x="0" y="2366466"/>
            <a:ext cx="12192000" cy="820609"/>
          </a:xfrm>
          <a:prstGeom prst="rect">
            <a:avLst/>
          </a:prstGeom>
        </p:spPr>
        <p:txBody>
          <a:bodyPr wrap="square">
            <a:spAutoFit/>
          </a:bodyPr>
          <a:lstStyle/>
          <a:p>
            <a:pPr algn="ctr">
              <a:lnSpc>
                <a:spcPct val="150000"/>
              </a:lnSpc>
            </a:pPr>
            <a:r>
              <a:rPr lang="en-US" sz="3600" b="1" dirty="0">
                <a:latin typeface="Arial" panose="020B0604020202020204" pitchFamily="34" charset="0"/>
                <a:ea typeface="Calibri" panose="020F0502020204030204" pitchFamily="34" charset="0"/>
                <a:cs typeface="Arial" panose="020B0604020202020204" pitchFamily="34" charset="0"/>
              </a:rPr>
              <a:t>Rapid Identification of Linked Molecular Markers</a:t>
            </a:r>
          </a:p>
        </p:txBody>
      </p:sp>
    </p:spTree>
    <p:extLst>
      <p:ext uri="{BB962C8B-B14F-4D97-AF65-F5344CB8AC3E}">
        <p14:creationId xmlns:p14="http://schemas.microsoft.com/office/powerpoint/2010/main" val="3322809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0E6F52-9436-5A4B-9548-0D770137C71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806700" y="809896"/>
            <a:ext cx="6578600" cy="5952853"/>
          </a:xfrm>
          <a:prstGeom prst="rect">
            <a:avLst/>
          </a:prstGeom>
        </p:spPr>
      </p:pic>
      <p:sp>
        <p:nvSpPr>
          <p:cNvPr id="3" name="TextBox 2">
            <a:extLst>
              <a:ext uri="{FF2B5EF4-FFF2-40B4-BE49-F238E27FC236}">
                <a16:creationId xmlns:a16="http://schemas.microsoft.com/office/drawing/2014/main" id="{26D2832F-3C8C-7848-8DF2-B7A02076AF0E}"/>
              </a:ext>
            </a:extLst>
          </p:cNvPr>
          <p:cNvSpPr txBox="1"/>
          <p:nvPr/>
        </p:nvSpPr>
        <p:spPr>
          <a:xfrm>
            <a:off x="0" y="225121"/>
            <a:ext cx="12192000"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Bulked </a:t>
            </a:r>
            <a:r>
              <a:rPr lang="en-US" sz="3200" b="1" dirty="0" err="1">
                <a:latin typeface="Arial" panose="020B0604020202020204" pitchFamily="34" charset="0"/>
                <a:cs typeface="Arial" panose="020B0604020202020204" pitchFamily="34" charset="0"/>
              </a:rPr>
              <a:t>segregant</a:t>
            </a:r>
            <a:r>
              <a:rPr lang="en-US" sz="3200" b="1" dirty="0">
                <a:latin typeface="Arial" panose="020B0604020202020204" pitchFamily="34" charset="0"/>
                <a:cs typeface="Arial" panose="020B0604020202020204" pitchFamily="34" charset="0"/>
              </a:rPr>
              <a:t> Analysis</a:t>
            </a:r>
          </a:p>
        </p:txBody>
      </p:sp>
      <p:sp>
        <p:nvSpPr>
          <p:cNvPr id="4" name="TextBox 3">
            <a:extLst>
              <a:ext uri="{FF2B5EF4-FFF2-40B4-BE49-F238E27FC236}">
                <a16:creationId xmlns:a16="http://schemas.microsoft.com/office/drawing/2014/main" id="{B150889D-9193-B741-9F76-142F282B8221}"/>
              </a:ext>
            </a:extLst>
          </p:cNvPr>
          <p:cNvSpPr txBox="1"/>
          <p:nvPr/>
        </p:nvSpPr>
        <p:spPr>
          <a:xfrm>
            <a:off x="9258300" y="6393417"/>
            <a:ext cx="2933700" cy="369332"/>
          </a:xfrm>
          <a:prstGeom prst="rect">
            <a:avLst/>
          </a:prstGeom>
          <a:noFill/>
        </p:spPr>
        <p:txBody>
          <a:bodyPr wrap="square" rtlCol="0">
            <a:spAutoFit/>
          </a:bodyPr>
          <a:lstStyle/>
          <a:p>
            <a:r>
              <a:rPr lang="en-US" dirty="0" err="1"/>
              <a:t>Michilemore</a:t>
            </a:r>
            <a:r>
              <a:rPr lang="en-US" dirty="0"/>
              <a:t> et al. 1991</a:t>
            </a:r>
          </a:p>
        </p:txBody>
      </p:sp>
    </p:spTree>
    <p:extLst>
      <p:ext uri="{BB962C8B-B14F-4D97-AF65-F5344CB8AC3E}">
        <p14:creationId xmlns:p14="http://schemas.microsoft.com/office/powerpoint/2010/main" val="1759549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0F36D7-24E2-D146-8352-B748A64A6E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0" y="419100"/>
            <a:ext cx="6604000" cy="6019800"/>
          </a:xfrm>
          <a:prstGeom prst="rect">
            <a:avLst/>
          </a:prstGeom>
          <a:ln>
            <a:solidFill>
              <a:schemeClr val="accent1"/>
            </a:solidFill>
          </a:ln>
        </p:spPr>
      </p:pic>
    </p:spTree>
    <p:extLst>
      <p:ext uri="{BB962C8B-B14F-4D97-AF65-F5344CB8AC3E}">
        <p14:creationId xmlns:p14="http://schemas.microsoft.com/office/powerpoint/2010/main" val="28243588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261196-6055-4B4D-B439-4BCB00E64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850" y="1282700"/>
            <a:ext cx="6972300" cy="4292600"/>
          </a:xfrm>
          <a:prstGeom prst="rect">
            <a:avLst/>
          </a:prstGeom>
        </p:spPr>
      </p:pic>
    </p:spTree>
    <p:extLst>
      <p:ext uri="{BB962C8B-B14F-4D97-AF65-F5344CB8AC3E}">
        <p14:creationId xmlns:p14="http://schemas.microsoft.com/office/powerpoint/2010/main" val="12439008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9BB0EC-ECC4-E74E-A3CB-ABAB7A7A01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90712" y="1163938"/>
            <a:ext cx="7683273" cy="5240722"/>
          </a:xfrm>
          <a:prstGeom prst="rect">
            <a:avLst/>
          </a:prstGeom>
        </p:spPr>
      </p:pic>
      <p:sp>
        <p:nvSpPr>
          <p:cNvPr id="3" name="TextBox 2">
            <a:extLst>
              <a:ext uri="{FF2B5EF4-FFF2-40B4-BE49-F238E27FC236}">
                <a16:creationId xmlns:a16="http://schemas.microsoft.com/office/drawing/2014/main" id="{1AD43290-BEE7-2247-9EC9-D388AF96497C}"/>
              </a:ext>
            </a:extLst>
          </p:cNvPr>
          <p:cNvSpPr txBox="1"/>
          <p:nvPr/>
        </p:nvSpPr>
        <p:spPr>
          <a:xfrm>
            <a:off x="249382" y="249382"/>
            <a:ext cx="11737571"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SHORE mapping to identify genetic loci (BSA)</a:t>
            </a:r>
          </a:p>
        </p:txBody>
      </p:sp>
    </p:spTree>
    <p:extLst>
      <p:ext uri="{BB962C8B-B14F-4D97-AF65-F5344CB8AC3E}">
        <p14:creationId xmlns:p14="http://schemas.microsoft.com/office/powerpoint/2010/main" val="2575124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5EB00F-2B12-6949-9C66-2867F074AD8F}"/>
              </a:ext>
            </a:extLst>
          </p:cNvPr>
          <p:cNvSpPr/>
          <p:nvPr/>
        </p:nvSpPr>
        <p:spPr>
          <a:xfrm>
            <a:off x="0" y="2366466"/>
            <a:ext cx="12192000" cy="833818"/>
          </a:xfrm>
          <a:prstGeom prst="rect">
            <a:avLst/>
          </a:prstGeom>
        </p:spPr>
        <p:txBody>
          <a:bodyPr wrap="square">
            <a:spAutoFit/>
          </a:bodyPr>
          <a:lstStyle/>
          <a:p>
            <a:pPr algn="ctr">
              <a:lnSpc>
                <a:spcPct val="150000"/>
              </a:lnSpc>
            </a:pPr>
            <a:r>
              <a:rPr lang="en-US" sz="3600" b="1" dirty="0">
                <a:latin typeface="Arial" panose="020B0604020202020204" pitchFamily="34" charset="0"/>
                <a:cs typeface="Arial" panose="020B0604020202020204" pitchFamily="34" charset="0"/>
              </a:rPr>
              <a:t>Molecular marker assisted selection</a:t>
            </a:r>
            <a:endParaRPr lang="en-US" sz="3600" b="1" dirty="0"/>
          </a:p>
        </p:txBody>
      </p:sp>
    </p:spTree>
    <p:extLst>
      <p:ext uri="{BB962C8B-B14F-4D97-AF65-F5344CB8AC3E}">
        <p14:creationId xmlns:p14="http://schemas.microsoft.com/office/powerpoint/2010/main" val="23280874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4366F6-4C2B-6746-B62C-EA80D841F6D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099339" y="879087"/>
            <a:ext cx="3606800" cy="5574474"/>
          </a:xfrm>
          <a:prstGeom prst="rect">
            <a:avLst/>
          </a:prstGeom>
        </p:spPr>
      </p:pic>
      <p:sp>
        <p:nvSpPr>
          <p:cNvPr id="3" name="TextBox 2">
            <a:extLst>
              <a:ext uri="{FF2B5EF4-FFF2-40B4-BE49-F238E27FC236}">
                <a16:creationId xmlns:a16="http://schemas.microsoft.com/office/drawing/2014/main" id="{890FB56C-2CFF-4E4E-98FF-4F487B05D244}"/>
              </a:ext>
            </a:extLst>
          </p:cNvPr>
          <p:cNvSpPr txBox="1"/>
          <p:nvPr/>
        </p:nvSpPr>
        <p:spPr>
          <a:xfrm>
            <a:off x="0" y="232756"/>
            <a:ext cx="12192000"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Molecular marker linked tightly to the fruit size trait.</a:t>
            </a:r>
          </a:p>
        </p:txBody>
      </p:sp>
    </p:spTree>
    <p:extLst>
      <p:ext uri="{BB962C8B-B14F-4D97-AF65-F5344CB8AC3E}">
        <p14:creationId xmlns:p14="http://schemas.microsoft.com/office/powerpoint/2010/main" val="40110341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4BEB3D-BB05-F742-B062-664884255F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350" y="304800"/>
            <a:ext cx="8369300" cy="6248400"/>
          </a:xfrm>
          <a:prstGeom prst="rect">
            <a:avLst/>
          </a:prstGeom>
        </p:spPr>
      </p:pic>
    </p:spTree>
    <p:extLst>
      <p:ext uri="{BB962C8B-B14F-4D97-AF65-F5344CB8AC3E}">
        <p14:creationId xmlns:p14="http://schemas.microsoft.com/office/powerpoint/2010/main" val="39189377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05B2F7-C4B5-5348-BF6E-4D67901D7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270" y="1555280"/>
            <a:ext cx="6506029" cy="5302720"/>
          </a:xfrm>
          <a:prstGeom prst="rect">
            <a:avLst/>
          </a:prstGeom>
        </p:spPr>
      </p:pic>
      <p:sp>
        <p:nvSpPr>
          <p:cNvPr id="4" name="TextBox 3">
            <a:extLst>
              <a:ext uri="{FF2B5EF4-FFF2-40B4-BE49-F238E27FC236}">
                <a16:creationId xmlns:a16="http://schemas.microsoft.com/office/drawing/2014/main" id="{602A39B5-EF82-FC41-A8C4-7CD7DA0EA44C}"/>
              </a:ext>
            </a:extLst>
          </p:cNvPr>
          <p:cNvSpPr txBox="1"/>
          <p:nvPr/>
        </p:nvSpPr>
        <p:spPr>
          <a:xfrm>
            <a:off x="260069" y="615142"/>
            <a:ext cx="11674929"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Marker-assisted backcrossing</a:t>
            </a:r>
          </a:p>
        </p:txBody>
      </p:sp>
    </p:spTree>
    <p:extLst>
      <p:ext uri="{BB962C8B-B14F-4D97-AF65-F5344CB8AC3E}">
        <p14:creationId xmlns:p14="http://schemas.microsoft.com/office/powerpoint/2010/main" val="9568513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137D3B-AFF9-4A42-BECE-6C6684358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50" y="800100"/>
            <a:ext cx="10401300" cy="5257800"/>
          </a:xfrm>
          <a:prstGeom prst="rect">
            <a:avLst/>
          </a:prstGeom>
        </p:spPr>
      </p:pic>
    </p:spTree>
    <p:extLst>
      <p:ext uri="{BB962C8B-B14F-4D97-AF65-F5344CB8AC3E}">
        <p14:creationId xmlns:p14="http://schemas.microsoft.com/office/powerpoint/2010/main" val="1366527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8D1BCC-4EB1-2E4A-8D0F-482A2327E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212" y="0"/>
            <a:ext cx="9349576" cy="6858000"/>
          </a:xfrm>
          <a:prstGeom prst="rect">
            <a:avLst/>
          </a:prstGeom>
        </p:spPr>
      </p:pic>
    </p:spTree>
    <p:extLst>
      <p:ext uri="{BB962C8B-B14F-4D97-AF65-F5344CB8AC3E}">
        <p14:creationId xmlns:p14="http://schemas.microsoft.com/office/powerpoint/2010/main" val="41216442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15AA82-47FD-864E-860B-5CB1A02DBCD6}"/>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p:blipFill>
        <p:spPr>
          <a:xfrm>
            <a:off x="1962248" y="1039213"/>
            <a:ext cx="8267503" cy="5702671"/>
          </a:xfrm>
          <a:prstGeom prst="rect">
            <a:avLst/>
          </a:prstGeom>
          <a:ln>
            <a:solidFill>
              <a:schemeClr val="accent1"/>
            </a:solidFill>
          </a:ln>
        </p:spPr>
      </p:pic>
      <p:sp>
        <p:nvSpPr>
          <p:cNvPr id="2" name="TextBox 1">
            <a:extLst>
              <a:ext uri="{FF2B5EF4-FFF2-40B4-BE49-F238E27FC236}">
                <a16:creationId xmlns:a16="http://schemas.microsoft.com/office/drawing/2014/main" id="{E4F41A0E-2544-4144-9BF9-65F9391901EB}"/>
              </a:ext>
            </a:extLst>
          </p:cNvPr>
          <p:cNvSpPr txBox="1"/>
          <p:nvPr/>
        </p:nvSpPr>
        <p:spPr>
          <a:xfrm>
            <a:off x="435429" y="246743"/>
            <a:ext cx="11321142"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Foreground and Background Selection</a:t>
            </a:r>
          </a:p>
        </p:txBody>
      </p:sp>
    </p:spTree>
    <p:extLst>
      <p:ext uri="{BB962C8B-B14F-4D97-AF65-F5344CB8AC3E}">
        <p14:creationId xmlns:p14="http://schemas.microsoft.com/office/powerpoint/2010/main" val="16794669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44FB812-0BE7-AA47-B536-F4CAB75DE3F5}"/>
              </a:ext>
            </a:extLst>
          </p:cNvPr>
          <p:cNvGrpSpPr/>
          <p:nvPr/>
        </p:nvGrpSpPr>
        <p:grpSpPr>
          <a:xfrm>
            <a:off x="2293256" y="776514"/>
            <a:ext cx="8882743" cy="6081486"/>
            <a:chOff x="2598058" y="1021441"/>
            <a:chExt cx="7416800" cy="4842330"/>
          </a:xfrm>
        </p:grpSpPr>
        <p:pic>
          <p:nvPicPr>
            <p:cNvPr id="2" name="Picture 1">
              <a:extLst>
                <a:ext uri="{FF2B5EF4-FFF2-40B4-BE49-F238E27FC236}">
                  <a16:creationId xmlns:a16="http://schemas.microsoft.com/office/drawing/2014/main" id="{F61AD5EB-90C8-214F-9F19-8EF06900998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506"/>
            <a:stretch/>
          </p:blipFill>
          <p:spPr>
            <a:xfrm>
              <a:off x="2598058" y="1021441"/>
              <a:ext cx="7416800" cy="4769757"/>
            </a:xfrm>
            <a:prstGeom prst="rect">
              <a:avLst/>
            </a:prstGeom>
            <a:ln>
              <a:noFill/>
            </a:ln>
          </p:spPr>
        </p:pic>
        <p:pic>
          <p:nvPicPr>
            <p:cNvPr id="3" name="Picture 2">
              <a:extLst>
                <a:ext uri="{FF2B5EF4-FFF2-40B4-BE49-F238E27FC236}">
                  <a16:creationId xmlns:a16="http://schemas.microsoft.com/office/drawing/2014/main" id="{BAD01F5D-998A-6542-9DCA-E6924BF2A27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98058" y="5370285"/>
              <a:ext cx="7416800" cy="493486"/>
            </a:xfrm>
            <a:prstGeom prst="rect">
              <a:avLst/>
            </a:prstGeom>
            <a:ln>
              <a:noFill/>
            </a:ln>
          </p:spPr>
        </p:pic>
      </p:grpSp>
      <p:sp>
        <p:nvSpPr>
          <p:cNvPr id="5" name="TextBox 4">
            <a:extLst>
              <a:ext uri="{FF2B5EF4-FFF2-40B4-BE49-F238E27FC236}">
                <a16:creationId xmlns:a16="http://schemas.microsoft.com/office/drawing/2014/main" id="{E4BE3451-F8AA-394C-B401-CF9A122B8AD2}"/>
              </a:ext>
            </a:extLst>
          </p:cNvPr>
          <p:cNvSpPr txBox="1"/>
          <p:nvPr/>
        </p:nvSpPr>
        <p:spPr>
          <a:xfrm>
            <a:off x="275772" y="196725"/>
            <a:ext cx="11698514"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Recover the Double Recombinant to Eliminate any Linkage Drag</a:t>
            </a:r>
          </a:p>
        </p:txBody>
      </p:sp>
    </p:spTree>
    <p:extLst>
      <p:ext uri="{BB962C8B-B14F-4D97-AF65-F5344CB8AC3E}">
        <p14:creationId xmlns:p14="http://schemas.microsoft.com/office/powerpoint/2010/main" val="11002763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6626D9-877F-5C4B-B7F1-6AA4E6EAD22E}"/>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t="-1"/>
          <a:stretch/>
        </p:blipFill>
        <p:spPr>
          <a:xfrm>
            <a:off x="2293257" y="257612"/>
            <a:ext cx="7358743" cy="6412404"/>
          </a:xfrm>
          <a:prstGeom prst="rect">
            <a:avLst/>
          </a:prstGeom>
          <a:ln>
            <a:solidFill>
              <a:schemeClr val="accent1"/>
            </a:solidFill>
          </a:ln>
        </p:spPr>
      </p:pic>
    </p:spTree>
    <p:extLst>
      <p:ext uri="{BB962C8B-B14F-4D97-AF65-F5344CB8AC3E}">
        <p14:creationId xmlns:p14="http://schemas.microsoft.com/office/powerpoint/2010/main" val="40140122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DEA4D6-A556-7E4D-BAFE-ADC7BCF86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5682" y="1079518"/>
            <a:ext cx="4910031" cy="5749520"/>
          </a:xfrm>
          <a:prstGeom prst="rect">
            <a:avLst/>
          </a:prstGeom>
          <a:ln>
            <a:solidFill>
              <a:schemeClr val="accent1"/>
            </a:solidFill>
          </a:ln>
        </p:spPr>
      </p:pic>
      <p:sp>
        <p:nvSpPr>
          <p:cNvPr id="3" name="Rectangle 2">
            <a:extLst>
              <a:ext uri="{FF2B5EF4-FFF2-40B4-BE49-F238E27FC236}">
                <a16:creationId xmlns:a16="http://schemas.microsoft.com/office/drawing/2014/main" id="{40855D17-E6C0-1040-92A9-A3265052E352}"/>
              </a:ext>
            </a:extLst>
          </p:cNvPr>
          <p:cNvSpPr/>
          <p:nvPr/>
        </p:nvSpPr>
        <p:spPr>
          <a:xfrm>
            <a:off x="0" y="125411"/>
            <a:ext cx="12192000" cy="954107"/>
          </a:xfrm>
          <a:prstGeom prst="rect">
            <a:avLst/>
          </a:prstGeom>
        </p:spPr>
        <p:txBody>
          <a:bodyPr wrap="square">
            <a:spAutoFit/>
          </a:bodyPr>
          <a:lstStyle/>
          <a:p>
            <a:pPr algn="ctr"/>
            <a:r>
              <a:rPr lang="en-US" sz="2800" b="1" i="0" u="none" strike="noStrike" dirty="0">
                <a:solidFill>
                  <a:srgbClr val="666666"/>
                </a:solidFill>
                <a:effectLst/>
                <a:latin typeface="Arial" panose="020B0604020202020204" pitchFamily="34" charset="0"/>
                <a:cs typeface="Arial" panose="020B0604020202020204" pitchFamily="34" charset="0"/>
              </a:rPr>
              <a:t>Comparison of cultivar ‘Zak’ derivatives carrying stripe rust resistance gene </a:t>
            </a:r>
            <a:r>
              <a:rPr lang="en-US" sz="2800" b="1" i="1" u="none" strike="noStrike" dirty="0">
                <a:solidFill>
                  <a:srgbClr val="666666"/>
                </a:solidFill>
                <a:effectLst/>
                <a:latin typeface="Arial" panose="020B0604020202020204" pitchFamily="34" charset="0"/>
                <a:cs typeface="Arial" panose="020B0604020202020204" pitchFamily="34" charset="0"/>
              </a:rPr>
              <a:t>Yr15</a:t>
            </a:r>
            <a:r>
              <a:rPr lang="en-US" sz="2800" b="1" i="0" u="none" strike="noStrike" dirty="0">
                <a:solidFill>
                  <a:srgbClr val="666666"/>
                </a:solidFill>
                <a:effectLst/>
                <a:latin typeface="Arial" panose="020B0604020202020204" pitchFamily="34" charset="0"/>
                <a:cs typeface="Arial" panose="020B0604020202020204" pitchFamily="34" charset="0"/>
              </a:rPr>
              <a:t>developed with (WA8059) and without (WA8046) MABS.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1685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303B30-C8E1-2A4E-99BD-06940DE949CF}"/>
              </a:ext>
            </a:extLst>
          </p:cNvPr>
          <p:cNvPicPr>
            <a:picLocks noChangeAspect="1"/>
          </p:cNvPicPr>
          <p:nvPr/>
        </p:nvPicPr>
        <p:blipFill>
          <a:blip r:embed="rId2">
            <a:extLst>
              <a:ext uri="{BEBA8EAE-BF5A-486C-A8C5-ECC9F3942E4B}">
                <a14:imgProps xmlns:a14="http://schemas.microsoft.com/office/drawing/2010/main">
                  <a14:imgLayer>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224917" y="0"/>
            <a:ext cx="5742165" cy="6858000"/>
          </a:xfrm>
          <a:prstGeom prst="rect">
            <a:avLst/>
          </a:prstGeom>
        </p:spPr>
      </p:pic>
    </p:spTree>
    <p:extLst>
      <p:ext uri="{BB962C8B-B14F-4D97-AF65-F5344CB8AC3E}">
        <p14:creationId xmlns:p14="http://schemas.microsoft.com/office/powerpoint/2010/main" val="14307487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D16E3F-36DF-B745-B10A-EA31BE1E0C92}"/>
              </a:ext>
            </a:extLst>
          </p:cNvPr>
          <p:cNvSpPr/>
          <p:nvPr/>
        </p:nvSpPr>
        <p:spPr>
          <a:xfrm>
            <a:off x="687137" y="1483590"/>
            <a:ext cx="11020926" cy="5324535"/>
          </a:xfrm>
          <a:prstGeom prst="rect">
            <a:avLst/>
          </a:prstGeom>
        </p:spPr>
        <p:txBody>
          <a:bodyPr wrap="square">
            <a:spAutoFit/>
          </a:bodyPr>
          <a:lstStyle/>
          <a:p>
            <a:pPr marL="457200" indent="-457200">
              <a:spcAft>
                <a:spcPts val="2400"/>
              </a:spcAft>
              <a:buFont typeface="Wingdings" pitchFamily="2" charset="2"/>
              <a:buChar char="v"/>
            </a:pPr>
            <a:r>
              <a:rPr lang="en-US" sz="2800" dirty="0">
                <a:latin typeface="Arial" panose="020B0604020202020204" pitchFamily="34" charset="0"/>
                <a:cs typeface="Arial" panose="020B0604020202020204" pitchFamily="34" charset="0"/>
              </a:rPr>
              <a:t>In this study Randhawa et al. 2009 identified a </a:t>
            </a:r>
            <a:r>
              <a:rPr lang="en-US" sz="2800" b="1" dirty="0">
                <a:solidFill>
                  <a:srgbClr val="FF0000"/>
                </a:solidFill>
                <a:latin typeface="Arial" panose="020B0604020202020204" pitchFamily="34" charset="0"/>
                <a:cs typeface="Arial" panose="020B0604020202020204" pitchFamily="34" charset="0"/>
              </a:rPr>
              <a:t>BC</a:t>
            </a:r>
            <a:r>
              <a:rPr lang="en-US" sz="2800" b="1" baseline="-25000" dirty="0">
                <a:solidFill>
                  <a:srgbClr val="FF0000"/>
                </a:solidFill>
                <a:effectLst/>
                <a:latin typeface="Arial" panose="020B0604020202020204" pitchFamily="34" charset="0"/>
                <a:cs typeface="Arial" panose="020B0604020202020204" pitchFamily="34" charset="0"/>
              </a:rPr>
              <a:t>2</a:t>
            </a:r>
            <a:r>
              <a:rPr lang="en-US" sz="2800" b="1" dirty="0">
                <a:solidFill>
                  <a:srgbClr val="FF0000"/>
                </a:solidFill>
                <a:latin typeface="Arial" panose="020B0604020202020204" pitchFamily="34" charset="0"/>
                <a:cs typeface="Arial" panose="020B0604020202020204" pitchFamily="34" charset="0"/>
              </a:rPr>
              <a:t>F</a:t>
            </a:r>
            <a:r>
              <a:rPr lang="en-US" sz="2800" b="1" baseline="-25000" dirty="0">
                <a:solidFill>
                  <a:srgbClr val="FF0000"/>
                </a:solidFill>
                <a:effectLst/>
                <a:latin typeface="Arial" panose="020B0604020202020204" pitchFamily="34" charset="0"/>
                <a:cs typeface="Arial" panose="020B0604020202020204" pitchFamily="34" charset="0"/>
              </a:rPr>
              <a:t>2:3</a:t>
            </a:r>
            <a:r>
              <a:rPr lang="en-US" sz="2800" dirty="0">
                <a:effectLst/>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plant with </a:t>
            </a:r>
            <a:r>
              <a:rPr lang="en-US" sz="2800" b="1" dirty="0">
                <a:solidFill>
                  <a:srgbClr val="FF0000"/>
                </a:solidFill>
                <a:latin typeface="Arial" panose="020B0604020202020204" pitchFamily="34" charset="0"/>
                <a:cs typeface="Arial" panose="020B0604020202020204" pitchFamily="34" charset="0"/>
              </a:rPr>
              <a:t>97% </a:t>
            </a:r>
            <a:r>
              <a:rPr lang="en-US" sz="2800" dirty="0">
                <a:latin typeface="Arial" panose="020B0604020202020204" pitchFamily="34" charset="0"/>
                <a:cs typeface="Arial" panose="020B0604020202020204" pitchFamily="34" charset="0"/>
              </a:rPr>
              <a:t>of the recurrent parent genome through marker-</a:t>
            </a:r>
            <a:r>
              <a:rPr lang="en-US" sz="2800" dirty="0" err="1">
                <a:latin typeface="Arial" panose="020B0604020202020204" pitchFamily="34" charset="0"/>
                <a:cs typeface="Arial" panose="020B0604020202020204" pitchFamily="34" charset="0"/>
              </a:rPr>
              <a:t>assisetd</a:t>
            </a:r>
            <a:r>
              <a:rPr lang="en-US" sz="2800" dirty="0">
                <a:latin typeface="Arial" panose="020B0604020202020204" pitchFamily="34" charset="0"/>
                <a:cs typeface="Arial" panose="020B0604020202020204" pitchFamily="34" charset="0"/>
              </a:rPr>
              <a:t> background selection (MABS). </a:t>
            </a:r>
          </a:p>
          <a:p>
            <a:pPr marL="457200" indent="-457200">
              <a:spcAft>
                <a:spcPts val="2400"/>
              </a:spcAft>
              <a:buFont typeface="Wingdings" pitchFamily="2" charset="2"/>
              <a:buChar char="v"/>
            </a:pPr>
            <a:r>
              <a:rPr lang="en-US" sz="2800" dirty="0">
                <a:latin typeface="Arial" panose="020B0604020202020204" pitchFamily="34" charset="0"/>
                <a:cs typeface="Arial" panose="020B0604020202020204" pitchFamily="34" charset="0"/>
              </a:rPr>
              <a:t>In contrast, only </a:t>
            </a:r>
            <a:r>
              <a:rPr lang="en-US" sz="2800" b="1" dirty="0">
                <a:solidFill>
                  <a:srgbClr val="FF0000"/>
                </a:solidFill>
                <a:latin typeface="Arial" panose="020B0604020202020204" pitchFamily="34" charset="0"/>
                <a:cs typeface="Arial" panose="020B0604020202020204" pitchFamily="34" charset="0"/>
              </a:rPr>
              <a:t>82%</a:t>
            </a:r>
            <a:r>
              <a:rPr lang="en-US" sz="2800" dirty="0">
                <a:solidFill>
                  <a:srgbClr val="FF000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of the recurrent parent genome was recovered in phenotypically selected </a:t>
            </a:r>
            <a:r>
              <a:rPr lang="en-US" sz="2800" b="1" dirty="0">
                <a:solidFill>
                  <a:srgbClr val="FF0000"/>
                </a:solidFill>
                <a:latin typeface="Arial" panose="020B0604020202020204" pitchFamily="34" charset="0"/>
                <a:cs typeface="Arial" panose="020B0604020202020204" pitchFamily="34" charset="0"/>
              </a:rPr>
              <a:t>BC</a:t>
            </a:r>
            <a:r>
              <a:rPr lang="en-US" sz="2800" b="1" baseline="-25000" dirty="0">
                <a:solidFill>
                  <a:srgbClr val="FF0000"/>
                </a:solidFill>
                <a:effectLst/>
                <a:latin typeface="Arial" panose="020B0604020202020204" pitchFamily="34" charset="0"/>
                <a:cs typeface="Arial" panose="020B0604020202020204" pitchFamily="34" charset="0"/>
              </a:rPr>
              <a:t>4</a:t>
            </a:r>
            <a:r>
              <a:rPr lang="en-US" sz="2800" b="1" dirty="0">
                <a:solidFill>
                  <a:srgbClr val="FF0000"/>
                </a:solidFill>
                <a:latin typeface="Arial" panose="020B0604020202020204" pitchFamily="34" charset="0"/>
                <a:cs typeface="Arial" panose="020B0604020202020204" pitchFamily="34" charset="0"/>
              </a:rPr>
              <a:t>F</a:t>
            </a:r>
            <a:r>
              <a:rPr lang="en-US" sz="2800" b="1" baseline="-25000" dirty="0">
                <a:solidFill>
                  <a:srgbClr val="FF0000"/>
                </a:solidFill>
                <a:effectLst/>
                <a:latin typeface="Arial" panose="020B0604020202020204" pitchFamily="34" charset="0"/>
                <a:cs typeface="Arial" panose="020B0604020202020204" pitchFamily="34" charset="0"/>
              </a:rPr>
              <a:t>7</a:t>
            </a:r>
            <a:r>
              <a:rPr lang="en-US" sz="2800" dirty="0">
                <a:effectLst/>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plants developed without MABS. </a:t>
            </a:r>
          </a:p>
          <a:p>
            <a:pPr marL="457200" indent="-457200">
              <a:spcAft>
                <a:spcPts val="2400"/>
              </a:spcAft>
              <a:buFont typeface="Wingdings" pitchFamily="2" charset="2"/>
              <a:buChar char="v"/>
            </a:pPr>
            <a:r>
              <a:rPr lang="en-US" sz="2800" dirty="0">
                <a:latin typeface="Arial" panose="020B0604020202020204" pitchFamily="34" charset="0"/>
                <a:cs typeface="Arial" panose="020B0604020202020204" pitchFamily="34" charset="0"/>
              </a:rPr>
              <a:t>Marker-assisted selection can also be applied to expedite pedigree or single seed descent method of breeding, if most desirable trait loci linked markers are known.</a:t>
            </a:r>
          </a:p>
          <a:p>
            <a:pPr marL="457200" indent="-457200">
              <a:spcAft>
                <a:spcPts val="2400"/>
              </a:spcAft>
              <a:buFont typeface="Wingdings" pitchFamily="2" charset="2"/>
              <a:buChar char="v"/>
            </a:pPr>
            <a:endParaRPr lang="en-US"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7E4DB4B-B06E-4147-BFB8-2DA770A9D312}"/>
              </a:ext>
            </a:extLst>
          </p:cNvPr>
          <p:cNvSpPr txBox="1"/>
          <p:nvPr/>
        </p:nvSpPr>
        <p:spPr>
          <a:xfrm>
            <a:off x="1553029" y="319314"/>
            <a:ext cx="9289142"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Marker-assisted Selection</a:t>
            </a:r>
          </a:p>
        </p:txBody>
      </p:sp>
    </p:spTree>
    <p:extLst>
      <p:ext uri="{BB962C8B-B14F-4D97-AF65-F5344CB8AC3E}">
        <p14:creationId xmlns:p14="http://schemas.microsoft.com/office/powerpoint/2010/main" val="25367587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1A4266-2060-ED42-AB75-DA0E31F32731}"/>
              </a:ext>
            </a:extLst>
          </p:cNvPr>
          <p:cNvSpPr/>
          <p:nvPr/>
        </p:nvSpPr>
        <p:spPr>
          <a:xfrm>
            <a:off x="194514" y="808948"/>
            <a:ext cx="11622157" cy="1169551"/>
          </a:xfrm>
          <a:prstGeom prst="rect">
            <a:avLst/>
          </a:prstGeom>
        </p:spPr>
        <p:txBody>
          <a:bodyPr wrap="square">
            <a:spAutoFit/>
          </a:bodyPr>
          <a:lstStyle/>
          <a:p>
            <a:pPr algn="ctr">
              <a:spcAft>
                <a:spcPts val="1200"/>
              </a:spcAft>
            </a:pPr>
            <a:r>
              <a:rPr lang="en-US" sz="3000" b="1" dirty="0">
                <a:latin typeface="Arial" panose="020B0604020202020204" pitchFamily="34" charset="0"/>
                <a:ea typeface="Calibri" panose="020F0502020204030204" pitchFamily="34" charset="0"/>
                <a:cs typeface="Arial" panose="020B0604020202020204" pitchFamily="34" charset="0"/>
              </a:rPr>
              <a:t>Lecture 3: Recent Advances in Plant Breeding (February 19)</a:t>
            </a:r>
          </a:p>
          <a:p>
            <a:pPr algn="ctr">
              <a:spcAft>
                <a:spcPts val="1200"/>
              </a:spcAft>
            </a:pPr>
            <a:endParaRPr lang="en-US" sz="3000" b="1"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8B0B1D58-29CF-124B-9E23-D549EE406FCB}"/>
              </a:ext>
            </a:extLst>
          </p:cNvPr>
          <p:cNvSpPr txBox="1"/>
          <p:nvPr/>
        </p:nvSpPr>
        <p:spPr>
          <a:xfrm>
            <a:off x="1802297" y="2040054"/>
            <a:ext cx="10389703" cy="4616648"/>
          </a:xfrm>
          <a:prstGeom prst="rect">
            <a:avLst/>
          </a:prstGeom>
          <a:noFill/>
        </p:spPr>
        <p:txBody>
          <a:bodyPr wrap="square" rtlCol="0">
            <a:spAutoFit/>
          </a:bodyPr>
          <a:lstStyle/>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Molecular Markers &amp; Marker Assisted Selection</a:t>
            </a:r>
          </a:p>
          <a:p>
            <a:pPr marL="457200" indent="-457200">
              <a:spcBef>
                <a:spcPts val="600"/>
              </a:spcBef>
              <a:spcAft>
                <a:spcPts val="600"/>
              </a:spcAft>
              <a:buFont typeface="Wingdings" pitchFamily="2" charset="2"/>
              <a:buChar char="v"/>
            </a:pPr>
            <a:r>
              <a:rPr lang="en-US" sz="2800" dirty="0">
                <a:solidFill>
                  <a:srgbClr val="FF0000"/>
                </a:solidFill>
                <a:latin typeface="Arial" panose="020B0604020202020204" pitchFamily="34" charset="0"/>
                <a:cs typeface="Arial" panose="020B0604020202020204" pitchFamily="34" charset="0"/>
              </a:rPr>
              <a:t>Speed Breeding</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Doubled-haploid</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TILLING Genome</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CRISPR Cas9</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Fixing Heterosis in Rice</a:t>
            </a:r>
          </a:p>
          <a:p>
            <a:pPr>
              <a:spcBef>
                <a:spcPts val="600"/>
              </a:spcBef>
              <a:spcAft>
                <a:spcPts val="600"/>
              </a:spcAft>
            </a:pPr>
            <a:endParaRPr lang="en-US" sz="2800" dirty="0">
              <a:latin typeface="Arial" panose="020B0604020202020204" pitchFamily="34" charset="0"/>
              <a:cs typeface="Arial" panose="020B0604020202020204" pitchFamily="34" charset="0"/>
            </a:endParaRPr>
          </a:p>
          <a:p>
            <a:pPr>
              <a:spcBef>
                <a:spcPts val="600"/>
              </a:spcBef>
              <a:spcAft>
                <a:spcPts val="600"/>
              </a:spcAft>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36143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5494D2-4A79-5A4D-B200-1767A9BB72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70182" y="1334933"/>
            <a:ext cx="6544399" cy="5430301"/>
          </a:xfrm>
          <a:prstGeom prst="rect">
            <a:avLst/>
          </a:prstGeom>
          <a:ln>
            <a:solidFill>
              <a:schemeClr val="accent5">
                <a:lumMod val="75000"/>
              </a:schemeClr>
            </a:solidFill>
          </a:ln>
        </p:spPr>
      </p:pic>
      <p:sp>
        <p:nvSpPr>
          <p:cNvPr id="4" name="Rectangle 3">
            <a:extLst>
              <a:ext uri="{FF2B5EF4-FFF2-40B4-BE49-F238E27FC236}">
                <a16:creationId xmlns:a16="http://schemas.microsoft.com/office/drawing/2014/main" id="{91E16EF0-366D-804D-BAE3-D31F5804F43D}"/>
              </a:ext>
            </a:extLst>
          </p:cNvPr>
          <p:cNvSpPr/>
          <p:nvPr/>
        </p:nvSpPr>
        <p:spPr>
          <a:xfrm>
            <a:off x="92765" y="42586"/>
            <a:ext cx="12099235" cy="1200329"/>
          </a:xfrm>
          <a:prstGeom prst="rect">
            <a:avLst/>
          </a:prstGeom>
        </p:spPr>
        <p:txBody>
          <a:bodyPr wrap="square">
            <a:spAutoFit/>
          </a:bodyPr>
          <a:lstStyle/>
          <a:p>
            <a:pPr algn="ctr"/>
            <a:r>
              <a:rPr lang="en-US" sz="3600" b="1" dirty="0">
                <a:latin typeface="Arial" panose="020B0604020202020204" pitchFamily="34" charset="0"/>
                <a:cs typeface="Arial" panose="020B0604020202020204" pitchFamily="34" charset="0"/>
              </a:rPr>
              <a:t>Speed breeding accelerates generation time of major crop plants for research and breeding</a:t>
            </a:r>
            <a:endParaRPr lang="en-US" sz="3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1D02175-BAE1-C84A-A655-F7FA6B9B251B}"/>
              </a:ext>
            </a:extLst>
          </p:cNvPr>
          <p:cNvSpPr txBox="1"/>
          <p:nvPr/>
        </p:nvSpPr>
        <p:spPr>
          <a:xfrm>
            <a:off x="3379304" y="1374689"/>
            <a:ext cx="2398644" cy="338554"/>
          </a:xfrm>
          <a:prstGeom prst="rect">
            <a:avLst/>
          </a:prstGeom>
          <a:solidFill>
            <a:schemeClr val="bg1"/>
          </a:solidFill>
        </p:spPr>
        <p:txBody>
          <a:bodyPr wrap="square" rtlCol="0">
            <a:spAutoFit/>
          </a:bodyPr>
          <a:lstStyle/>
          <a:p>
            <a:pPr algn="ctr"/>
            <a:r>
              <a:rPr lang="en-US" sz="1600" dirty="0"/>
              <a:t>Speed Breeding</a:t>
            </a:r>
          </a:p>
        </p:txBody>
      </p:sp>
      <p:sp>
        <p:nvSpPr>
          <p:cNvPr id="6" name="TextBox 5">
            <a:extLst>
              <a:ext uri="{FF2B5EF4-FFF2-40B4-BE49-F238E27FC236}">
                <a16:creationId xmlns:a16="http://schemas.microsoft.com/office/drawing/2014/main" id="{BA53757F-A380-5647-A4CB-D01838A89520}"/>
              </a:ext>
            </a:extLst>
          </p:cNvPr>
          <p:cNvSpPr txBox="1"/>
          <p:nvPr/>
        </p:nvSpPr>
        <p:spPr>
          <a:xfrm>
            <a:off x="6287070" y="1374689"/>
            <a:ext cx="2398644" cy="338554"/>
          </a:xfrm>
          <a:prstGeom prst="rect">
            <a:avLst/>
          </a:prstGeom>
          <a:solidFill>
            <a:schemeClr val="bg1"/>
          </a:solidFill>
        </p:spPr>
        <p:txBody>
          <a:bodyPr wrap="square" rtlCol="0">
            <a:spAutoFit/>
          </a:bodyPr>
          <a:lstStyle/>
          <a:p>
            <a:pPr algn="ctr"/>
            <a:r>
              <a:rPr lang="en-US" sz="1600" dirty="0"/>
              <a:t>Greenhouse Control</a:t>
            </a:r>
          </a:p>
        </p:txBody>
      </p:sp>
    </p:spTree>
    <p:extLst>
      <p:ext uri="{BB962C8B-B14F-4D97-AF65-F5344CB8AC3E}">
        <p14:creationId xmlns:p14="http://schemas.microsoft.com/office/powerpoint/2010/main" val="9527961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89A543-CD02-9A44-AD12-A1679C77EF8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p:blipFill>
        <p:spPr>
          <a:xfrm>
            <a:off x="3925614" y="0"/>
            <a:ext cx="3869486" cy="6968496"/>
          </a:xfrm>
          <a:prstGeom prst="rect">
            <a:avLst/>
          </a:prstGeom>
          <a:ln>
            <a:solidFill>
              <a:schemeClr val="accent1"/>
            </a:solidFill>
          </a:ln>
        </p:spPr>
      </p:pic>
    </p:spTree>
    <p:extLst>
      <p:ext uri="{BB962C8B-B14F-4D97-AF65-F5344CB8AC3E}">
        <p14:creationId xmlns:p14="http://schemas.microsoft.com/office/powerpoint/2010/main" val="32099790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CDD87A-6120-214F-B8D0-52EF1953138E}"/>
              </a:ext>
            </a:extLst>
          </p:cNvPr>
          <p:cNvSpPr/>
          <p:nvPr/>
        </p:nvSpPr>
        <p:spPr>
          <a:xfrm>
            <a:off x="410816" y="925923"/>
            <a:ext cx="11542646" cy="5632311"/>
          </a:xfrm>
          <a:prstGeom prst="rect">
            <a:avLst/>
          </a:prstGeom>
        </p:spPr>
        <p:txBody>
          <a:bodyPr wrap="square">
            <a:spAutoFit/>
          </a:bodyPr>
          <a:lstStyle/>
          <a:p>
            <a:pPr marL="457200" indent="-457200">
              <a:spcAft>
                <a:spcPts val="900"/>
              </a:spcAft>
              <a:buFont typeface="+mj-lt"/>
              <a:buAutoNum type="arabicPeriod"/>
            </a:pPr>
            <a:r>
              <a:rPr lang="en-US" sz="2200" b="1" dirty="0">
                <a:latin typeface="Arial" panose="020B0604020202020204" pitchFamily="34" charset="0"/>
                <a:cs typeface="Arial" panose="020B0604020202020204" pitchFamily="34" charset="0"/>
              </a:rPr>
              <a:t>Lights Quality: </a:t>
            </a:r>
            <a:r>
              <a:rPr lang="en-US" sz="2200" dirty="0">
                <a:latin typeface="Arial" panose="020B0604020202020204" pitchFamily="34" charset="0"/>
                <a:cs typeface="Arial" panose="020B0604020202020204" pitchFamily="34" charset="0"/>
              </a:rPr>
              <a:t>Light that produces a spectrum covering the PAR region (400–700 nm), with particular focus on the blue, red and far-red ranges, is suitable to use for SB. </a:t>
            </a:r>
          </a:p>
          <a:p>
            <a:pPr marL="457200" indent="-457200">
              <a:spcAft>
                <a:spcPts val="900"/>
              </a:spcAft>
              <a:buFont typeface="+mj-lt"/>
              <a:buAutoNum type="arabicPeriod"/>
            </a:pPr>
            <a:r>
              <a:rPr lang="en-US" sz="2200" b="1" dirty="0">
                <a:latin typeface="Arial" panose="020B0604020202020204" pitchFamily="34" charset="0"/>
                <a:cs typeface="Arial" panose="020B0604020202020204" pitchFamily="34" charset="0"/>
              </a:rPr>
              <a:t>Light Quantity: </a:t>
            </a:r>
            <a:r>
              <a:rPr lang="en-US" sz="2200" dirty="0">
                <a:latin typeface="Arial" panose="020B0604020202020204" pitchFamily="34" charset="0"/>
                <a:cs typeface="Arial" panose="020B0604020202020204" pitchFamily="34" charset="0"/>
              </a:rPr>
              <a:t>Intensity should very high: ~450–500 </a:t>
            </a:r>
            <a:r>
              <a:rPr lang="el-GR" sz="2200" dirty="0">
                <a:latin typeface="Arial" panose="020B0604020202020204" pitchFamily="34" charset="0"/>
                <a:cs typeface="Arial" panose="020B0604020202020204" pitchFamily="34" charset="0"/>
              </a:rPr>
              <a:t>μ</a:t>
            </a:r>
            <a:r>
              <a:rPr lang="en-US" sz="2200" dirty="0" err="1">
                <a:latin typeface="Arial" panose="020B0604020202020204" pitchFamily="34" charset="0"/>
                <a:cs typeface="Arial" panose="020B0604020202020204" pitchFamily="34" charset="0"/>
              </a:rPr>
              <a:t>mol</a:t>
            </a:r>
            <a:r>
              <a:rPr lang="en-US" sz="2200" dirty="0">
                <a:latin typeface="Arial" panose="020B0604020202020204" pitchFamily="34" charset="0"/>
                <a:cs typeface="Arial" panose="020B0604020202020204" pitchFamily="34" charset="0"/>
              </a:rPr>
              <a:t>/m</a:t>
            </a:r>
            <a:r>
              <a:rPr lang="en-US" sz="2200" dirty="0">
                <a:effectLst/>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/s at plant canopy height effective for a range of crop species.</a:t>
            </a:r>
          </a:p>
          <a:p>
            <a:pPr marL="457200" indent="-457200">
              <a:spcAft>
                <a:spcPts val="900"/>
              </a:spcAft>
              <a:buFont typeface="+mj-lt"/>
              <a:buAutoNum type="arabicPeriod"/>
            </a:pPr>
            <a:r>
              <a:rPr lang="en-US" sz="2200" b="1" dirty="0">
                <a:latin typeface="Arial" panose="020B0604020202020204" pitchFamily="34" charset="0"/>
                <a:cs typeface="Arial" panose="020B0604020202020204" pitchFamily="34" charset="0"/>
              </a:rPr>
              <a:t>Photoperiod:</a:t>
            </a:r>
            <a:r>
              <a:rPr lang="en-US" sz="2200" dirty="0">
                <a:latin typeface="Arial" panose="020B0604020202020204" pitchFamily="34" charset="0"/>
                <a:cs typeface="Arial" panose="020B0604020202020204" pitchFamily="34" charset="0"/>
              </a:rPr>
              <a:t> We recommend a photoperiod of 22 h with 2 h of darkness in a 24-h diurnal cycle. The dark period slightly improves plant health. </a:t>
            </a:r>
          </a:p>
          <a:p>
            <a:pPr marL="457200" indent="-457200">
              <a:spcAft>
                <a:spcPts val="900"/>
              </a:spcAft>
              <a:buFont typeface="+mj-lt"/>
              <a:buAutoNum type="arabicPeriod"/>
            </a:pPr>
            <a:r>
              <a:rPr lang="en-US" sz="2200" b="1" dirty="0">
                <a:latin typeface="Arial" panose="020B0604020202020204" pitchFamily="34" charset="0"/>
                <a:cs typeface="Arial" panose="020B0604020202020204" pitchFamily="34" charset="0"/>
              </a:rPr>
              <a:t>Temperature: </a:t>
            </a:r>
            <a:r>
              <a:rPr lang="en-US" sz="2200" dirty="0">
                <a:latin typeface="Arial" panose="020B0604020202020204" pitchFamily="34" charset="0"/>
                <a:cs typeface="Arial" panose="020B0604020202020204" pitchFamily="34" charset="0"/>
              </a:rPr>
              <a:t>The optimal temperature regime (maximum and minimum temperatures) should be applied for each crop. A higher temperature should be maintained during the photoperiod, whereas a fall in temperature during the dark period can aid in stress recovery. A 12-h 22 °C/17 °C temperature cycling regime with 2 h of darkness occurring within 12 h of 17 °C has proven successful. A temperature cycling regime of 22 °C/17 °C for 22 h of light and 2 h of dark, respectively also work fine.</a:t>
            </a:r>
          </a:p>
          <a:p>
            <a:pPr marL="457200" indent="-457200">
              <a:spcAft>
                <a:spcPts val="900"/>
              </a:spcAft>
              <a:buFont typeface="+mj-lt"/>
              <a:buAutoNum type="arabicPeriod"/>
            </a:pPr>
            <a:r>
              <a:rPr lang="en-US" sz="2200" b="1" dirty="0">
                <a:latin typeface="Arial" panose="020B0604020202020204" pitchFamily="34" charset="0"/>
                <a:cs typeface="Arial" panose="020B0604020202020204" pitchFamily="34" charset="0"/>
              </a:rPr>
              <a:t>Humidity: </a:t>
            </a:r>
            <a:r>
              <a:rPr lang="en-US" sz="2200" dirty="0">
                <a:latin typeface="Arial" panose="020B0604020202020204" pitchFamily="34" charset="0"/>
                <a:cs typeface="Arial" panose="020B0604020202020204" pitchFamily="34" charset="0"/>
              </a:rPr>
              <a:t>Most controlled-environment chambers have limited control over humidity, but a reasonable range of 60–70% is ideal. For crops that are more adapted to drier conditions, a lower humidity level may be advisable </a:t>
            </a:r>
            <a:endParaRPr lang="en-US" sz="2200" dirty="0">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E97A8FD-9528-C14C-964C-388B2D3A3EC0}"/>
              </a:ext>
            </a:extLst>
          </p:cNvPr>
          <p:cNvSpPr txBox="1"/>
          <p:nvPr/>
        </p:nvSpPr>
        <p:spPr>
          <a:xfrm>
            <a:off x="410816" y="132522"/>
            <a:ext cx="11542646"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Steps to follow in Speed Breeding</a:t>
            </a:r>
          </a:p>
        </p:txBody>
      </p:sp>
    </p:spTree>
    <p:extLst>
      <p:ext uri="{BB962C8B-B14F-4D97-AF65-F5344CB8AC3E}">
        <p14:creationId xmlns:p14="http://schemas.microsoft.com/office/powerpoint/2010/main" val="74258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BB0DEE-E5E3-E74A-8342-70094FD769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50" y="158750"/>
            <a:ext cx="10756900" cy="6540500"/>
          </a:xfrm>
          <a:prstGeom prst="rect">
            <a:avLst/>
          </a:prstGeom>
        </p:spPr>
      </p:pic>
    </p:spTree>
    <p:extLst>
      <p:ext uri="{BB962C8B-B14F-4D97-AF65-F5344CB8AC3E}">
        <p14:creationId xmlns:p14="http://schemas.microsoft.com/office/powerpoint/2010/main" val="15795733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A0B47C-2FBA-D84B-A8AC-AC84A1A849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43807" y="1586948"/>
            <a:ext cx="7288696" cy="4945582"/>
          </a:xfrm>
          <a:prstGeom prst="rect">
            <a:avLst/>
          </a:prstGeom>
          <a:ln>
            <a:solidFill>
              <a:schemeClr val="accent5">
                <a:lumMod val="75000"/>
              </a:schemeClr>
            </a:solidFill>
          </a:ln>
        </p:spPr>
      </p:pic>
      <p:sp>
        <p:nvSpPr>
          <p:cNvPr id="3" name="Rectangle 2">
            <a:extLst>
              <a:ext uri="{FF2B5EF4-FFF2-40B4-BE49-F238E27FC236}">
                <a16:creationId xmlns:a16="http://schemas.microsoft.com/office/drawing/2014/main" id="{B29C2603-25E0-7F4F-BA7B-688559DBF71B}"/>
              </a:ext>
            </a:extLst>
          </p:cNvPr>
          <p:cNvSpPr/>
          <p:nvPr/>
        </p:nvSpPr>
        <p:spPr>
          <a:xfrm>
            <a:off x="583094" y="218158"/>
            <a:ext cx="11410123" cy="1077218"/>
          </a:xfrm>
          <a:prstGeom prst="rect">
            <a:avLst/>
          </a:prstGeom>
        </p:spPr>
        <p:txBody>
          <a:bodyPr wrap="square">
            <a:spAutoFit/>
          </a:bodyPr>
          <a:lstStyle/>
          <a:p>
            <a:pPr algn="ctr"/>
            <a:r>
              <a:rPr lang="en-US" sz="3200" b="1" i="0" u="none" strike="noStrike" dirty="0">
                <a:solidFill>
                  <a:srgbClr val="222222"/>
                </a:solidFill>
                <a:effectLst/>
                <a:latin typeface="Arial" panose="020B0604020202020204" pitchFamily="34" charset="0"/>
                <a:cs typeface="Arial" panose="020B0604020202020204" pitchFamily="34" charset="0"/>
              </a:rPr>
              <a:t>Harvesting of immature spikes and drying them in an oven/dehydrator saves 12 days (3 vs. 15 days)</a:t>
            </a:r>
            <a:endParaRPr lang="en-US" sz="32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0F6E42-01CE-DB4E-9107-841C3B1705D1}"/>
              </a:ext>
            </a:extLst>
          </p:cNvPr>
          <p:cNvSpPr txBox="1"/>
          <p:nvPr/>
        </p:nvSpPr>
        <p:spPr>
          <a:xfrm>
            <a:off x="5127585" y="3956096"/>
            <a:ext cx="2002420" cy="369332"/>
          </a:xfrm>
          <a:prstGeom prst="rect">
            <a:avLst/>
          </a:prstGeom>
          <a:solidFill>
            <a:schemeClr val="bg1"/>
          </a:solidFill>
        </p:spPr>
        <p:txBody>
          <a:bodyPr wrap="square" rtlCol="0">
            <a:spAutoFit/>
          </a:bodyPr>
          <a:lstStyle/>
          <a:p>
            <a:pPr algn="ctr"/>
            <a:r>
              <a:rPr lang="en-US" b="1" dirty="0"/>
              <a:t>~ 3 Days</a:t>
            </a:r>
          </a:p>
        </p:txBody>
      </p:sp>
      <p:sp>
        <p:nvSpPr>
          <p:cNvPr id="5" name="TextBox 4">
            <a:extLst>
              <a:ext uri="{FF2B5EF4-FFF2-40B4-BE49-F238E27FC236}">
                <a16:creationId xmlns:a16="http://schemas.microsoft.com/office/drawing/2014/main" id="{36AF4244-D965-DF44-AE6E-AFF85117FD5B}"/>
              </a:ext>
            </a:extLst>
          </p:cNvPr>
          <p:cNvSpPr txBox="1"/>
          <p:nvPr/>
        </p:nvSpPr>
        <p:spPr>
          <a:xfrm>
            <a:off x="5286945" y="6163198"/>
            <a:ext cx="2002420" cy="369332"/>
          </a:xfrm>
          <a:prstGeom prst="rect">
            <a:avLst/>
          </a:prstGeom>
          <a:solidFill>
            <a:schemeClr val="bg1"/>
          </a:solidFill>
        </p:spPr>
        <p:txBody>
          <a:bodyPr wrap="square" rtlCol="0">
            <a:spAutoFit/>
          </a:bodyPr>
          <a:lstStyle/>
          <a:p>
            <a:pPr algn="ctr"/>
            <a:r>
              <a:rPr lang="en-US" b="1" dirty="0"/>
              <a:t>~ 15 Days</a:t>
            </a:r>
          </a:p>
        </p:txBody>
      </p:sp>
    </p:spTree>
    <p:extLst>
      <p:ext uri="{BB962C8B-B14F-4D97-AF65-F5344CB8AC3E}">
        <p14:creationId xmlns:p14="http://schemas.microsoft.com/office/powerpoint/2010/main" val="42424768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09606-E8DC-A349-8D36-BAF0F71AAC51}"/>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303567" y="1320583"/>
            <a:ext cx="5323598" cy="5456339"/>
          </a:xfrm>
          <a:prstGeom prst="rect">
            <a:avLst/>
          </a:prstGeom>
        </p:spPr>
      </p:pic>
      <p:sp>
        <p:nvSpPr>
          <p:cNvPr id="3" name="Rectangle 2">
            <a:extLst>
              <a:ext uri="{FF2B5EF4-FFF2-40B4-BE49-F238E27FC236}">
                <a16:creationId xmlns:a16="http://schemas.microsoft.com/office/drawing/2014/main" id="{1A0D725F-02D4-5648-81E3-142EAEDB0AFF}"/>
              </a:ext>
            </a:extLst>
          </p:cNvPr>
          <p:cNvSpPr/>
          <p:nvPr/>
        </p:nvSpPr>
        <p:spPr>
          <a:xfrm>
            <a:off x="384314" y="243365"/>
            <a:ext cx="11449878" cy="1077218"/>
          </a:xfrm>
          <a:prstGeom prst="rect">
            <a:avLst/>
          </a:prstGeom>
        </p:spPr>
        <p:txBody>
          <a:bodyPr wrap="square">
            <a:spAutoFit/>
          </a:bodyPr>
          <a:lstStyle/>
          <a:p>
            <a:pPr algn="ctr"/>
            <a:r>
              <a:rPr lang="en-US" sz="3200" b="1" i="0" u="none" strike="noStrike" dirty="0">
                <a:solidFill>
                  <a:srgbClr val="222222"/>
                </a:solidFill>
                <a:effectLst/>
                <a:latin typeface="Arial" panose="020B0604020202020204" pitchFamily="34" charset="0"/>
                <a:cs typeface="Arial" panose="020B0604020202020204" pitchFamily="34" charset="0"/>
              </a:rPr>
              <a:t>Accelerated plant growth and development under speed breeding (left) compared to control conditions (right).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09382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CF5C9B-DB17-644A-B1BB-C872B64A63FA}"/>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450172" y="1320583"/>
            <a:ext cx="5318162" cy="5421495"/>
          </a:xfrm>
          <a:prstGeom prst="rect">
            <a:avLst/>
          </a:prstGeom>
          <a:ln>
            <a:solidFill>
              <a:srgbClr val="0070C0"/>
            </a:solidFill>
          </a:ln>
        </p:spPr>
      </p:pic>
      <p:sp>
        <p:nvSpPr>
          <p:cNvPr id="3" name="Rectangle 2">
            <a:extLst>
              <a:ext uri="{FF2B5EF4-FFF2-40B4-BE49-F238E27FC236}">
                <a16:creationId xmlns:a16="http://schemas.microsoft.com/office/drawing/2014/main" id="{B34A3AB6-AD6E-B34F-B59E-046551149971}"/>
              </a:ext>
            </a:extLst>
          </p:cNvPr>
          <p:cNvSpPr/>
          <p:nvPr/>
        </p:nvSpPr>
        <p:spPr>
          <a:xfrm>
            <a:off x="384314" y="243365"/>
            <a:ext cx="11449878" cy="1077218"/>
          </a:xfrm>
          <a:prstGeom prst="rect">
            <a:avLst/>
          </a:prstGeom>
        </p:spPr>
        <p:txBody>
          <a:bodyPr wrap="square">
            <a:spAutoFit/>
          </a:bodyPr>
          <a:lstStyle/>
          <a:p>
            <a:pPr algn="ctr"/>
            <a:r>
              <a:rPr lang="en-US" sz="3200" b="1" i="0" u="none" strike="noStrike" dirty="0">
                <a:solidFill>
                  <a:srgbClr val="222222"/>
                </a:solidFill>
                <a:effectLst/>
                <a:latin typeface="Arial" panose="020B0604020202020204" pitchFamily="34" charset="0"/>
                <a:cs typeface="Arial" panose="020B0604020202020204" pitchFamily="34" charset="0"/>
              </a:rPr>
              <a:t>Accelerated plant growth and development under speed breeding (left) compared to control conditions (right).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61763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C7865D-9BB7-CE4D-A475-30A019AAEEF2}"/>
              </a:ext>
            </a:extLst>
          </p:cNvPr>
          <p:cNvSpPr/>
          <p:nvPr/>
        </p:nvSpPr>
        <p:spPr>
          <a:xfrm>
            <a:off x="0" y="0"/>
            <a:ext cx="12192000" cy="1754326"/>
          </a:xfrm>
          <a:prstGeom prst="rect">
            <a:avLst/>
          </a:prstGeom>
        </p:spPr>
        <p:txBody>
          <a:bodyPr wrap="square">
            <a:spAutoFit/>
          </a:bodyPr>
          <a:lstStyle/>
          <a:p>
            <a:pPr algn="ctr"/>
            <a:r>
              <a:rPr lang="en-US" sz="3600" b="1" dirty="0">
                <a:effectLst/>
                <a:latin typeface="Arial" panose="020B0604020202020204" pitchFamily="34" charset="0"/>
                <a:cs typeface="Arial" panose="020B0604020202020204" pitchFamily="34" charset="0"/>
              </a:rPr>
              <a:t>Peas mature in 8 instead of 12 weeks in greenhouse under normal condition. </a:t>
            </a:r>
          </a:p>
          <a:p>
            <a:pPr algn="ctr"/>
            <a:endParaRPr lang="en-US" sz="3600" b="1" dirty="0">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C7F046D-C261-ED46-9E62-213B72D833D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052422" y="1225252"/>
            <a:ext cx="9851367" cy="4848045"/>
          </a:xfrm>
          <a:prstGeom prst="rect">
            <a:avLst/>
          </a:prstGeom>
        </p:spPr>
      </p:pic>
      <p:sp>
        <p:nvSpPr>
          <p:cNvPr id="4" name="Rectangle 3">
            <a:extLst>
              <a:ext uri="{FF2B5EF4-FFF2-40B4-BE49-F238E27FC236}">
                <a16:creationId xmlns:a16="http://schemas.microsoft.com/office/drawing/2014/main" id="{A4230A5D-F0DB-4E4E-B6A3-E98D71523213}"/>
              </a:ext>
            </a:extLst>
          </p:cNvPr>
          <p:cNvSpPr/>
          <p:nvPr/>
        </p:nvSpPr>
        <p:spPr>
          <a:xfrm>
            <a:off x="1052422" y="6073297"/>
            <a:ext cx="10112576" cy="830997"/>
          </a:xfrm>
          <a:prstGeom prst="rect">
            <a:avLst/>
          </a:prstGeom>
        </p:spPr>
        <p:txBody>
          <a:bodyPr wrap="square">
            <a:spAutoFit/>
          </a:bodyPr>
          <a:lstStyle/>
          <a:p>
            <a:r>
              <a:rPr lang="en-US" sz="2400" dirty="0">
                <a:effectLst/>
                <a:latin typeface="Arial" panose="020B0604020202020204" pitchFamily="34" charset="0"/>
                <a:cs typeface="Arial" panose="020B0604020202020204" pitchFamily="34" charset="0"/>
              </a:rPr>
              <a:t>Pea plants grown in limited media and nutrition (“flask method”) in order to achieve rapid generation advancement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72837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03C664-95F2-BD4F-A888-5252D88FC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137" y="1326544"/>
            <a:ext cx="6572218" cy="5531456"/>
          </a:xfrm>
          <a:prstGeom prst="rect">
            <a:avLst/>
          </a:prstGeom>
        </p:spPr>
      </p:pic>
      <p:sp>
        <p:nvSpPr>
          <p:cNvPr id="4" name="Rectangle 3">
            <a:extLst>
              <a:ext uri="{FF2B5EF4-FFF2-40B4-BE49-F238E27FC236}">
                <a16:creationId xmlns:a16="http://schemas.microsoft.com/office/drawing/2014/main" id="{B9A7CFDE-A5B5-EC4F-9A5A-7D95CABA2721}"/>
              </a:ext>
            </a:extLst>
          </p:cNvPr>
          <p:cNvSpPr/>
          <p:nvPr/>
        </p:nvSpPr>
        <p:spPr>
          <a:xfrm>
            <a:off x="112295" y="157762"/>
            <a:ext cx="11931316" cy="954107"/>
          </a:xfrm>
          <a:prstGeom prst="rect">
            <a:avLst/>
          </a:prstGeom>
        </p:spPr>
        <p:txBody>
          <a:bodyPr wrap="square">
            <a:spAutoFit/>
          </a:bodyPr>
          <a:lstStyle/>
          <a:p>
            <a:pPr algn="ctr"/>
            <a:r>
              <a:rPr lang="en-US" sz="2800" b="1" dirty="0">
                <a:latin typeface="Arial" panose="020B0604020202020204" pitchFamily="34" charset="0"/>
                <a:cs typeface="Arial" panose="020B0604020202020204" pitchFamily="34" charset="0"/>
              </a:rPr>
              <a:t>Pods harvested from </a:t>
            </a:r>
            <a:r>
              <a:rPr lang="en-US" sz="2800" b="1" i="1" dirty="0">
                <a:latin typeface="Arial" panose="020B0604020202020204" pitchFamily="34" charset="0"/>
                <a:cs typeface="Arial" panose="020B0604020202020204" pitchFamily="34" charset="0"/>
              </a:rPr>
              <a:t>Brassica </a:t>
            </a:r>
            <a:r>
              <a:rPr lang="en-US" sz="2800" b="1" i="1" dirty="0" err="1">
                <a:latin typeface="Arial" panose="020B0604020202020204" pitchFamily="34" charset="0"/>
                <a:cs typeface="Arial" panose="020B0604020202020204" pitchFamily="34" charset="0"/>
              </a:rPr>
              <a:t>napus</a:t>
            </a:r>
            <a:r>
              <a:rPr lang="en-US" sz="2800" b="1" i="1"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RV31 grown in LED-supplemented glasshouses at the John Innes Centre, UK.</a:t>
            </a:r>
          </a:p>
        </p:txBody>
      </p:sp>
      <p:sp>
        <p:nvSpPr>
          <p:cNvPr id="5" name="Rectangle 4">
            <a:extLst>
              <a:ext uri="{FF2B5EF4-FFF2-40B4-BE49-F238E27FC236}">
                <a16:creationId xmlns:a16="http://schemas.microsoft.com/office/drawing/2014/main" id="{60D7D582-7FC8-1040-8540-F143AE8A4375}"/>
              </a:ext>
            </a:extLst>
          </p:cNvPr>
          <p:cNvSpPr/>
          <p:nvPr/>
        </p:nvSpPr>
        <p:spPr>
          <a:xfrm>
            <a:off x="8340721" y="2405560"/>
            <a:ext cx="3275256"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22-hour photoperiod </a:t>
            </a:r>
            <a:endParaRPr lang="en-US" sz="2400" b="1" dirty="0"/>
          </a:p>
        </p:txBody>
      </p:sp>
      <p:sp>
        <p:nvSpPr>
          <p:cNvPr id="6" name="Rectangle 5">
            <a:extLst>
              <a:ext uri="{FF2B5EF4-FFF2-40B4-BE49-F238E27FC236}">
                <a16:creationId xmlns:a16="http://schemas.microsoft.com/office/drawing/2014/main" id="{B481162E-B89C-1D43-B200-EFBBA21216A0}"/>
              </a:ext>
            </a:extLst>
          </p:cNvPr>
          <p:cNvSpPr/>
          <p:nvPr/>
        </p:nvSpPr>
        <p:spPr>
          <a:xfrm>
            <a:off x="8340721" y="5084247"/>
            <a:ext cx="3190297"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16-hour photoperiod</a:t>
            </a:r>
            <a:endParaRPr lang="en-US" sz="2400" b="1" dirty="0"/>
          </a:p>
        </p:txBody>
      </p:sp>
    </p:spTree>
    <p:extLst>
      <p:ext uri="{BB962C8B-B14F-4D97-AF65-F5344CB8AC3E}">
        <p14:creationId xmlns:p14="http://schemas.microsoft.com/office/powerpoint/2010/main" val="8566310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B4E559-C566-954D-8328-AB370D8EFC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91155" y="1336335"/>
            <a:ext cx="4209690" cy="5043986"/>
          </a:xfrm>
          <a:prstGeom prst="rect">
            <a:avLst/>
          </a:prstGeom>
        </p:spPr>
      </p:pic>
      <p:sp>
        <p:nvSpPr>
          <p:cNvPr id="3" name="Rectangle 2">
            <a:extLst>
              <a:ext uri="{FF2B5EF4-FFF2-40B4-BE49-F238E27FC236}">
                <a16:creationId xmlns:a16="http://schemas.microsoft.com/office/drawing/2014/main" id="{F445ED93-F7B1-8246-ADBB-C05660BE01AA}"/>
              </a:ext>
            </a:extLst>
          </p:cNvPr>
          <p:cNvSpPr/>
          <p:nvPr/>
        </p:nvSpPr>
        <p:spPr>
          <a:xfrm>
            <a:off x="-9260502" y="-3863882"/>
            <a:ext cx="7956084" cy="17327820"/>
          </a:xfrm>
          <a:prstGeom prst="rect">
            <a:avLst/>
          </a:prstGeom>
        </p:spPr>
        <p:txBody>
          <a:bodyPr wrap="square">
            <a:spAutoFit/>
          </a:bodyPr>
          <a:lstStyle/>
          <a:p>
            <a:r>
              <a:rPr lang="en-US" sz="2800" dirty="0">
                <a:latin typeface="AdvOTcb88df00"/>
              </a:rPr>
              <a:t>Fig. 2 | </a:t>
            </a:r>
            <a:r>
              <a:rPr lang="en-US" sz="2800" dirty="0">
                <a:latin typeface="AdvOT5777b7ad"/>
              </a:rPr>
              <a:t>Single-seed descent sowing densities of spring wheat (bread and durum) and barley. </a:t>
            </a:r>
            <a:r>
              <a:rPr lang="en-US" sz="2800" dirty="0">
                <a:latin typeface="AdvOTea1a7398"/>
              </a:rPr>
              <a:t>All plants were grown under an LED-supplemented glasshouse setup at the JIC, UK, or the UQ, Australia. </a:t>
            </a:r>
            <a:r>
              <a:rPr lang="en-US" sz="2800" dirty="0" err="1">
                <a:latin typeface="AdvOTcb88df00"/>
              </a:rPr>
              <a:t>a</a:t>
            </a:r>
            <a:r>
              <a:rPr lang="en-US" sz="2800" dirty="0" err="1">
                <a:latin typeface="AdvOTea1a7398"/>
              </a:rPr>
              <a:t>,</a:t>
            </a:r>
            <a:r>
              <a:rPr lang="en-US" sz="2800" dirty="0" err="1">
                <a:latin typeface="AdvOTcb88df00"/>
              </a:rPr>
              <a:t>b</a:t>
            </a:r>
            <a:r>
              <a:rPr lang="en-US" sz="2800" dirty="0">
                <a:latin typeface="AdvOTea1a7398"/>
              </a:rPr>
              <a:t>, Durum wheat (</a:t>
            </a:r>
            <a:r>
              <a:rPr lang="en-US" sz="2800" dirty="0">
                <a:latin typeface="AdvOT9bd21c25.I"/>
              </a:rPr>
              <a:t>T. durum </a:t>
            </a:r>
            <a:r>
              <a:rPr lang="en-US" sz="2800" dirty="0">
                <a:latin typeface="AdvOTea1a7398"/>
              </a:rPr>
              <a:t>cv. Kronos) grown under the LED-supplemented glasshouse setup, JIC, in 96-cell trays: 43 d after sowing, under a 16-h photoperiod (</a:t>
            </a:r>
            <a:r>
              <a:rPr lang="en-US" sz="2800" dirty="0">
                <a:latin typeface="AdvOTcb88df00"/>
              </a:rPr>
              <a:t>a</a:t>
            </a:r>
            <a:r>
              <a:rPr lang="en-US" sz="2800" dirty="0">
                <a:latin typeface="AdvOTea1a7398"/>
              </a:rPr>
              <a:t>, left); 43 d after sowing, under 22-h photoperiod (</a:t>
            </a:r>
            <a:r>
              <a:rPr lang="en-US" sz="2800" dirty="0">
                <a:latin typeface="AdvOTcb88df00"/>
              </a:rPr>
              <a:t>a</a:t>
            </a:r>
            <a:r>
              <a:rPr lang="en-US" sz="2800" dirty="0">
                <a:latin typeface="AdvOTea1a7398"/>
              </a:rPr>
              <a:t>, right); 79 d under a 16-h photoperiod (</a:t>
            </a:r>
            <a:r>
              <a:rPr lang="en-US" sz="2800" dirty="0">
                <a:latin typeface="AdvOTcb88df00"/>
              </a:rPr>
              <a:t>b</a:t>
            </a:r>
            <a:r>
              <a:rPr lang="en-US" sz="2800" dirty="0">
                <a:latin typeface="AdvOTea1a7398"/>
              </a:rPr>
              <a:t>, left); 79 d under a 22-h photoperiod (</a:t>
            </a:r>
            <a:r>
              <a:rPr lang="en-US" sz="2800" dirty="0">
                <a:latin typeface="AdvOTcb88df00"/>
              </a:rPr>
              <a:t>b</a:t>
            </a:r>
            <a:r>
              <a:rPr lang="en-US" sz="2800" dirty="0">
                <a:latin typeface="AdvOTea1a7398"/>
              </a:rPr>
              <a:t>, right). Scale bar, 20 cm (applies to </a:t>
            </a:r>
            <a:r>
              <a:rPr lang="en-US" sz="2800" dirty="0" err="1">
                <a:latin typeface="AdvOTcb88df00"/>
              </a:rPr>
              <a:t>a</a:t>
            </a:r>
            <a:r>
              <a:rPr lang="en-US" sz="2800" dirty="0" err="1">
                <a:latin typeface="AdvOTea1a7398"/>
              </a:rPr>
              <a:t>,</a:t>
            </a:r>
            <a:r>
              <a:rPr lang="en-US" sz="2800" dirty="0" err="1">
                <a:latin typeface="AdvOTcb88df00"/>
              </a:rPr>
              <a:t>b</a:t>
            </a:r>
            <a:r>
              <a:rPr lang="en-US" sz="2800" dirty="0">
                <a:latin typeface="AdvOTea1a7398"/>
              </a:rPr>
              <a:t>). </a:t>
            </a:r>
            <a:r>
              <a:rPr lang="en-US" sz="2800" dirty="0">
                <a:latin typeface="AdvOTcb88df00"/>
              </a:rPr>
              <a:t>c</a:t>
            </a:r>
            <a:r>
              <a:rPr lang="en-US" sz="2800" dirty="0">
                <a:latin typeface="AdvOTea1a7398"/>
              </a:rPr>
              <a:t>, Spring wheat (</a:t>
            </a:r>
            <a:r>
              <a:rPr lang="en-US" sz="2800" dirty="0">
                <a:latin typeface="AdvOT9bd21c25.I"/>
              </a:rPr>
              <a:t>T. </a:t>
            </a:r>
            <a:r>
              <a:rPr lang="en-US" sz="2800" dirty="0" err="1">
                <a:latin typeface="AdvOT9bd21c25.I"/>
              </a:rPr>
              <a:t>aestivum</a:t>
            </a:r>
            <a:r>
              <a:rPr lang="en-US" sz="2800" dirty="0">
                <a:latin typeface="AdvOT9bd21c25.I"/>
              </a:rPr>
              <a:t> </a:t>
            </a:r>
            <a:r>
              <a:rPr lang="en-US" sz="2800" dirty="0">
                <a:latin typeface="AdvOTea1a7398"/>
              </a:rPr>
              <a:t>cv. </a:t>
            </a:r>
            <a:r>
              <a:rPr lang="en-US" sz="2800" dirty="0" err="1">
                <a:latin typeface="AdvOTea1a7398"/>
              </a:rPr>
              <a:t>Suntop</a:t>
            </a:r>
            <a:r>
              <a:rPr lang="en-US" sz="2800" dirty="0">
                <a:latin typeface="AdvOTea1a7398"/>
              </a:rPr>
              <a:t>) grown under an LED-supplemented glasshouse setup, at the UQ, at 37 d after sowing: plants in a 30-cell tray (left); plants in a 64-cell tray (center); plants in a 100-cell tray (right). </a:t>
            </a:r>
            <a:r>
              <a:rPr lang="en-US" sz="2800" dirty="0">
                <a:latin typeface="AdvOTcb88df00"/>
              </a:rPr>
              <a:t>d</a:t>
            </a:r>
            <a:r>
              <a:rPr lang="en-US" sz="2800" dirty="0">
                <a:latin typeface="AdvOTea1a7398"/>
              </a:rPr>
              <a:t>, Barley (</a:t>
            </a:r>
            <a:r>
              <a:rPr lang="en-US" sz="2800" dirty="0">
                <a:latin typeface="AdvOT9bd21c25.I"/>
              </a:rPr>
              <a:t>H. vulgare </a:t>
            </a:r>
            <a:r>
              <a:rPr lang="en-US" sz="2800" dirty="0">
                <a:latin typeface="AdvOTea1a7398"/>
              </a:rPr>
              <a:t>cv. Commander) grown under an LED-supplemented glasshouse setup, at the UQ, at 34 d after sowing: plants in a 30-cell tray (left); plants in a 64-cell tray (center); plants in a 100-cell tray (right). Scale bar, 20 cm (applies to </a:t>
            </a:r>
            <a:r>
              <a:rPr lang="en-US" sz="2800" dirty="0" err="1">
                <a:latin typeface="AdvOTcb88df00"/>
              </a:rPr>
              <a:t>c</a:t>
            </a:r>
            <a:r>
              <a:rPr lang="en-US" sz="2800" dirty="0" err="1">
                <a:latin typeface="AdvOTea1a7398"/>
              </a:rPr>
              <a:t>,</a:t>
            </a:r>
            <a:r>
              <a:rPr lang="en-US" sz="2800" dirty="0" err="1">
                <a:latin typeface="AdvOTcb88df00"/>
              </a:rPr>
              <a:t>d</a:t>
            </a:r>
            <a:r>
              <a:rPr lang="en-US" sz="2800" dirty="0">
                <a:latin typeface="AdvOTea1a7398"/>
              </a:rPr>
              <a:t>). </a:t>
            </a:r>
            <a:r>
              <a:rPr lang="en-US" sz="2800" dirty="0">
                <a:latin typeface="AdvOTcb88df00"/>
              </a:rPr>
              <a:t>e</a:t>
            </a:r>
            <a:r>
              <a:rPr lang="en-US" sz="2800" dirty="0">
                <a:latin typeface="AdvOTea1a7398"/>
              </a:rPr>
              <a:t>, Mature spikes of spring wheat (</a:t>
            </a:r>
            <a:r>
              <a:rPr lang="en-US" sz="2800" dirty="0">
                <a:latin typeface="AdvOT9bd21c25.I"/>
              </a:rPr>
              <a:t>T. </a:t>
            </a:r>
            <a:r>
              <a:rPr lang="en-US" sz="2800" dirty="0" err="1">
                <a:latin typeface="AdvOT9bd21c25.I"/>
              </a:rPr>
              <a:t>aestivum</a:t>
            </a:r>
            <a:r>
              <a:rPr lang="en-US" sz="2800" dirty="0">
                <a:latin typeface="AdvOT9bd21c25.I"/>
              </a:rPr>
              <a:t> </a:t>
            </a:r>
            <a:r>
              <a:rPr lang="en-US" sz="2800" dirty="0">
                <a:latin typeface="AdvOTea1a7398"/>
              </a:rPr>
              <a:t>cv. </a:t>
            </a:r>
            <a:r>
              <a:rPr lang="en-US" sz="2800" dirty="0" err="1">
                <a:latin typeface="AdvOTea1a7398"/>
              </a:rPr>
              <a:t>Suntop</a:t>
            </a:r>
            <a:r>
              <a:rPr lang="en-US" sz="2800" dirty="0">
                <a:latin typeface="AdvOTea1a7398"/>
              </a:rPr>
              <a:t>) grown under LED-supplemented glasshouse setup, at the UQ: spikes from plants in a 30-cell tray (</a:t>
            </a:r>
            <a:r>
              <a:rPr lang="en-US" sz="2800" dirty="0">
                <a:latin typeface="AdvOTcb88df00"/>
              </a:rPr>
              <a:t>e</a:t>
            </a:r>
            <a:r>
              <a:rPr lang="en-US" sz="2800" dirty="0">
                <a:latin typeface="AdvOTea1a7398"/>
              </a:rPr>
              <a:t>, left); spikes from plants in a 64-cell tray (</a:t>
            </a:r>
            <a:r>
              <a:rPr lang="en-US" sz="2800" dirty="0">
                <a:latin typeface="AdvOTcb88df00"/>
              </a:rPr>
              <a:t>e</a:t>
            </a:r>
            <a:r>
              <a:rPr lang="en-US" sz="2800" dirty="0">
                <a:latin typeface="AdvOTea1a7398"/>
              </a:rPr>
              <a:t>, center); spikes from plants in a 100-cell tray (</a:t>
            </a:r>
            <a:r>
              <a:rPr lang="en-US" sz="2800" dirty="0">
                <a:latin typeface="AdvOTcb88df00"/>
              </a:rPr>
              <a:t>e</a:t>
            </a:r>
            <a:r>
              <a:rPr lang="en-US" sz="2800" dirty="0">
                <a:latin typeface="AdvOTea1a7398"/>
              </a:rPr>
              <a:t>, right). </a:t>
            </a:r>
            <a:r>
              <a:rPr lang="en-US" sz="2800" dirty="0">
                <a:latin typeface="AdvOTcb88df00"/>
              </a:rPr>
              <a:t>f</a:t>
            </a:r>
            <a:r>
              <a:rPr lang="en-US" sz="2800" dirty="0">
                <a:latin typeface="AdvOTea1a7398"/>
              </a:rPr>
              <a:t>, Mature spikes of barley (</a:t>
            </a:r>
            <a:r>
              <a:rPr lang="en-US" sz="2800" dirty="0">
                <a:latin typeface="AdvOT9bd21c25.I"/>
              </a:rPr>
              <a:t>H. vulgare </a:t>
            </a:r>
            <a:r>
              <a:rPr lang="en-US" sz="2800" dirty="0">
                <a:latin typeface="AdvOTea1a7398"/>
              </a:rPr>
              <a:t>cv. Commander) grown under an LED-supplemented glasshouse setup, at the UQ: spikes from plants in a 30-cell tray (</a:t>
            </a:r>
            <a:r>
              <a:rPr lang="en-US" sz="2800" dirty="0">
                <a:latin typeface="AdvOTcb88df00"/>
              </a:rPr>
              <a:t>f</a:t>
            </a:r>
            <a:r>
              <a:rPr lang="en-US" sz="2800" dirty="0">
                <a:latin typeface="AdvOTea1a7398"/>
              </a:rPr>
              <a:t>, left); spikes from plants in a 64-cell tray (</a:t>
            </a:r>
            <a:r>
              <a:rPr lang="en-US" sz="2800" dirty="0">
                <a:latin typeface="AdvOTcb88df00"/>
              </a:rPr>
              <a:t>f</a:t>
            </a:r>
            <a:r>
              <a:rPr lang="en-US" sz="2800" dirty="0">
                <a:latin typeface="AdvOTea1a7398"/>
              </a:rPr>
              <a:t>, center); spikes from plants in a 100-cell tray (</a:t>
            </a:r>
            <a:r>
              <a:rPr lang="en-US" sz="2800" dirty="0">
                <a:latin typeface="AdvOTcb88df00"/>
              </a:rPr>
              <a:t>f</a:t>
            </a:r>
            <a:r>
              <a:rPr lang="en-US" sz="2800" dirty="0">
                <a:latin typeface="AdvOTea1a7398"/>
              </a:rPr>
              <a:t>, right). Scale bar, 3 cm (applies to </a:t>
            </a:r>
            <a:r>
              <a:rPr lang="en-US" sz="2800" dirty="0" err="1">
                <a:latin typeface="AdvOTcb88df00"/>
              </a:rPr>
              <a:t>e</a:t>
            </a:r>
            <a:r>
              <a:rPr lang="en-US" sz="2800" dirty="0" err="1">
                <a:latin typeface="AdvOTea1a7398"/>
              </a:rPr>
              <a:t>,</a:t>
            </a:r>
            <a:r>
              <a:rPr lang="en-US" sz="2800" dirty="0" err="1">
                <a:latin typeface="AdvOTcb88df00"/>
              </a:rPr>
              <a:t>f</a:t>
            </a:r>
            <a:r>
              <a:rPr lang="en-US" sz="2800" dirty="0">
                <a:latin typeface="AdvOTea1a7398"/>
              </a:rPr>
              <a:t>). </a:t>
            </a:r>
            <a:r>
              <a:rPr lang="en-US" sz="2800" dirty="0">
                <a:latin typeface="AdvOTcb88df00"/>
              </a:rPr>
              <a:t>g</a:t>
            </a:r>
            <a:r>
              <a:rPr lang="en-US" sz="2800" dirty="0">
                <a:latin typeface="AdvOTea1a7398+20"/>
              </a:rPr>
              <a:t>–</a:t>
            </a:r>
            <a:r>
              <a:rPr lang="en-US" sz="2800" dirty="0" err="1">
                <a:latin typeface="AdvOTcb88df00"/>
              </a:rPr>
              <a:t>i</a:t>
            </a:r>
            <a:r>
              <a:rPr lang="en-US" sz="2800" dirty="0">
                <a:latin typeface="AdvOTea1a7398"/>
              </a:rPr>
              <a:t>, Mature seeds of spring wheat (</a:t>
            </a:r>
            <a:r>
              <a:rPr lang="en-US" sz="2800" dirty="0">
                <a:latin typeface="AdvOT9bd21c25.I"/>
              </a:rPr>
              <a:t>T. </a:t>
            </a:r>
            <a:r>
              <a:rPr lang="en-US" sz="2800" dirty="0" err="1">
                <a:latin typeface="AdvOT9bd21c25.I"/>
              </a:rPr>
              <a:t>aestivum</a:t>
            </a:r>
            <a:r>
              <a:rPr lang="en-US" sz="2800" dirty="0">
                <a:latin typeface="AdvOT9bd21c25.I"/>
              </a:rPr>
              <a:t> </a:t>
            </a:r>
            <a:r>
              <a:rPr lang="en-US" sz="2800" dirty="0">
                <a:latin typeface="AdvOTea1a7398"/>
              </a:rPr>
              <a:t>cv. </a:t>
            </a:r>
            <a:r>
              <a:rPr lang="en-US" sz="2800" dirty="0" err="1">
                <a:latin typeface="AdvOTea1a7398"/>
              </a:rPr>
              <a:t>Suntop</a:t>
            </a:r>
            <a:r>
              <a:rPr lang="en-US" sz="2800" dirty="0">
                <a:latin typeface="AdvOTea1a7398"/>
              </a:rPr>
              <a:t>) grown under an LED-supplemented glasshouse setup, at the UQ: seeds from plants in a 30-cell tray (</a:t>
            </a:r>
            <a:r>
              <a:rPr lang="en-US" sz="2800" dirty="0">
                <a:latin typeface="AdvOTcb88df00"/>
              </a:rPr>
              <a:t>g</a:t>
            </a:r>
            <a:r>
              <a:rPr lang="en-US" sz="2800" dirty="0">
                <a:latin typeface="AdvOTea1a7398"/>
              </a:rPr>
              <a:t>); seeds from plants in a 64-cell tray (</a:t>
            </a:r>
            <a:r>
              <a:rPr lang="en-US" sz="2800" dirty="0">
                <a:latin typeface="AdvOTcb88df00"/>
              </a:rPr>
              <a:t>h</a:t>
            </a:r>
            <a:r>
              <a:rPr lang="en-US" sz="2800" dirty="0">
                <a:latin typeface="AdvOTea1a7398"/>
              </a:rPr>
              <a:t>); seeds from plants in a 100-cell tray (</a:t>
            </a:r>
            <a:r>
              <a:rPr lang="en-US" sz="2800" dirty="0" err="1">
                <a:latin typeface="AdvOTcb88df00"/>
              </a:rPr>
              <a:t>i</a:t>
            </a:r>
            <a:r>
              <a:rPr lang="en-US" sz="2800" dirty="0">
                <a:latin typeface="AdvOTea1a7398"/>
              </a:rPr>
              <a:t>). </a:t>
            </a:r>
            <a:r>
              <a:rPr lang="en-US" sz="2800" dirty="0">
                <a:latin typeface="AdvOTcb88df00"/>
              </a:rPr>
              <a:t>j</a:t>
            </a:r>
            <a:r>
              <a:rPr lang="en-US" sz="2800" dirty="0">
                <a:latin typeface="AdvOTea1a7398+20"/>
              </a:rPr>
              <a:t>–</a:t>
            </a:r>
            <a:r>
              <a:rPr lang="en-US" sz="2800" dirty="0">
                <a:latin typeface="AdvOTcb88df00"/>
              </a:rPr>
              <a:t>l</a:t>
            </a:r>
            <a:r>
              <a:rPr lang="en-US" sz="2800" dirty="0">
                <a:latin typeface="AdvOTea1a7398"/>
              </a:rPr>
              <a:t>, Mature seeds of barley (</a:t>
            </a:r>
            <a:r>
              <a:rPr lang="en-US" sz="2800" dirty="0">
                <a:latin typeface="AdvOT9bd21c25.I"/>
              </a:rPr>
              <a:t>H. vulgare </a:t>
            </a:r>
            <a:r>
              <a:rPr lang="en-US" sz="2800" dirty="0">
                <a:latin typeface="AdvOTea1a7398"/>
              </a:rPr>
              <a:t>cv. Commander) grown under an LED-supplemented glasshouse setup, at the UQ: seeds from plants in a 30-cell tray (</a:t>
            </a:r>
            <a:r>
              <a:rPr lang="en-US" sz="2800" dirty="0">
                <a:latin typeface="AdvOTcb88df00"/>
              </a:rPr>
              <a:t>j</a:t>
            </a:r>
            <a:r>
              <a:rPr lang="en-US" sz="2800" dirty="0">
                <a:latin typeface="AdvOTea1a7398"/>
              </a:rPr>
              <a:t>); seeds from plants in a 64-cell tray (</a:t>
            </a:r>
            <a:r>
              <a:rPr lang="en-US" sz="2800" dirty="0">
                <a:latin typeface="AdvOTcb88df00"/>
              </a:rPr>
              <a:t>k</a:t>
            </a:r>
            <a:r>
              <a:rPr lang="en-US" sz="2800" dirty="0">
                <a:latin typeface="AdvOTea1a7398"/>
              </a:rPr>
              <a:t>); seeds from plants in a 100-cell tray (</a:t>
            </a:r>
            <a:r>
              <a:rPr lang="en-US" sz="2800" dirty="0">
                <a:latin typeface="AdvOTcb88df00"/>
              </a:rPr>
              <a:t>l</a:t>
            </a:r>
            <a:r>
              <a:rPr lang="en-US" sz="2800" dirty="0">
                <a:latin typeface="AdvOTea1a7398"/>
              </a:rPr>
              <a:t>). Scale bar, 1 cm (applies to </a:t>
            </a:r>
            <a:r>
              <a:rPr lang="en-US" sz="2800" dirty="0">
                <a:latin typeface="AdvOTcb88df00"/>
              </a:rPr>
              <a:t>g</a:t>
            </a:r>
            <a:r>
              <a:rPr lang="en-US" sz="2800" dirty="0">
                <a:latin typeface="AdvOTea1a7398+20"/>
              </a:rPr>
              <a:t>–</a:t>
            </a:r>
            <a:r>
              <a:rPr lang="en-US" sz="2800" dirty="0">
                <a:latin typeface="AdvOTcb88df00"/>
              </a:rPr>
              <a:t>l</a:t>
            </a:r>
            <a:r>
              <a:rPr lang="en-US" sz="2800" dirty="0">
                <a:latin typeface="AdvOTea1a7398"/>
              </a:rPr>
              <a:t>). </a:t>
            </a:r>
            <a:endParaRPr lang="en-US" sz="2800" dirty="0"/>
          </a:p>
        </p:txBody>
      </p:sp>
      <p:sp>
        <p:nvSpPr>
          <p:cNvPr id="4" name="Rectangle 3">
            <a:extLst>
              <a:ext uri="{FF2B5EF4-FFF2-40B4-BE49-F238E27FC236}">
                <a16:creationId xmlns:a16="http://schemas.microsoft.com/office/drawing/2014/main" id="{5E375D54-3396-1745-9F2B-C30992136E74}"/>
              </a:ext>
            </a:extLst>
          </p:cNvPr>
          <p:cNvSpPr/>
          <p:nvPr/>
        </p:nvSpPr>
        <p:spPr>
          <a:xfrm>
            <a:off x="0" y="259117"/>
            <a:ext cx="12191999" cy="1077218"/>
          </a:xfrm>
          <a:prstGeom prst="rect">
            <a:avLst/>
          </a:prstGeom>
        </p:spPr>
        <p:txBody>
          <a:bodyPr wrap="square">
            <a:spAutoFit/>
          </a:bodyPr>
          <a:lstStyle/>
          <a:p>
            <a:pPr algn="ctr"/>
            <a:r>
              <a:rPr lang="en-US" sz="3200" b="1" dirty="0">
                <a:latin typeface="Arial" panose="020B0604020202020204" pitchFamily="34" charset="0"/>
                <a:cs typeface="Arial" panose="020B0604020202020204" pitchFamily="34" charset="0"/>
              </a:rPr>
              <a:t>Single-seed descent sowing densities of spring wheat (bread and durum) and barley.</a:t>
            </a:r>
          </a:p>
        </p:txBody>
      </p:sp>
    </p:spTree>
    <p:extLst>
      <p:ext uri="{BB962C8B-B14F-4D97-AF65-F5344CB8AC3E}">
        <p14:creationId xmlns:p14="http://schemas.microsoft.com/office/powerpoint/2010/main" val="40812507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CD5460-50EC-494B-A9B6-0DC4B5AC8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685800"/>
            <a:ext cx="11607800" cy="5486400"/>
          </a:xfrm>
          <a:prstGeom prst="rect">
            <a:avLst/>
          </a:prstGeom>
        </p:spPr>
      </p:pic>
    </p:spTree>
    <p:extLst>
      <p:ext uri="{BB962C8B-B14F-4D97-AF65-F5344CB8AC3E}">
        <p14:creationId xmlns:p14="http://schemas.microsoft.com/office/powerpoint/2010/main" val="14041720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F4F6DF-2360-484C-AFC4-5EF699C7C57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914555" y="1205948"/>
            <a:ext cx="8362890" cy="5652052"/>
          </a:xfrm>
          <a:prstGeom prst="rect">
            <a:avLst/>
          </a:prstGeom>
        </p:spPr>
      </p:pic>
      <p:sp>
        <p:nvSpPr>
          <p:cNvPr id="3" name="Rectangle 2">
            <a:extLst>
              <a:ext uri="{FF2B5EF4-FFF2-40B4-BE49-F238E27FC236}">
                <a16:creationId xmlns:a16="http://schemas.microsoft.com/office/drawing/2014/main" id="{1E5878DB-B9B8-424B-B69C-DBC6AAFA5B90}"/>
              </a:ext>
            </a:extLst>
          </p:cNvPr>
          <p:cNvSpPr/>
          <p:nvPr/>
        </p:nvSpPr>
        <p:spPr>
          <a:xfrm>
            <a:off x="3048000" y="3105835"/>
            <a:ext cx="6096000" cy="646331"/>
          </a:xfrm>
          <a:prstGeom prst="rect">
            <a:avLst/>
          </a:prstGeom>
        </p:spPr>
        <p:txBody>
          <a:bodyPr>
            <a:spAutoFit/>
          </a:bodyPr>
          <a:lstStyle/>
          <a:p>
            <a:r>
              <a:rPr lang="en-US" b="1" i="0" u="none" strike="noStrike" dirty="0">
                <a:solidFill>
                  <a:srgbClr val="222222"/>
                </a:solidFill>
                <a:effectLst/>
                <a:latin typeface="Lora"/>
              </a:rPr>
              <a:t>Fig. 3: Adult plant phenotypes in wheat and barley under speed breeding conditions.</a:t>
            </a:r>
            <a:endParaRPr lang="en-US" dirty="0"/>
          </a:p>
        </p:txBody>
      </p:sp>
      <p:sp>
        <p:nvSpPr>
          <p:cNvPr id="4" name="Rectangle 3">
            <a:extLst>
              <a:ext uri="{FF2B5EF4-FFF2-40B4-BE49-F238E27FC236}">
                <a16:creationId xmlns:a16="http://schemas.microsoft.com/office/drawing/2014/main" id="{1779EEFF-E6A6-7443-9075-B9CBE27553F9}"/>
              </a:ext>
            </a:extLst>
          </p:cNvPr>
          <p:cNvSpPr/>
          <p:nvPr/>
        </p:nvSpPr>
        <p:spPr>
          <a:xfrm>
            <a:off x="152400" y="128730"/>
            <a:ext cx="11887200" cy="1077218"/>
          </a:xfrm>
          <a:prstGeom prst="rect">
            <a:avLst/>
          </a:prstGeom>
        </p:spPr>
        <p:txBody>
          <a:bodyPr wrap="square">
            <a:spAutoFit/>
          </a:bodyPr>
          <a:lstStyle/>
          <a:p>
            <a:pPr algn="ctr"/>
            <a:r>
              <a:rPr lang="en-US" sz="3200" b="1" dirty="0">
                <a:effectLst/>
                <a:latin typeface="Arial" panose="020B0604020202020204" pitchFamily="34" charset="0"/>
                <a:cs typeface="Arial" panose="020B0604020202020204" pitchFamily="34" charset="0"/>
              </a:rPr>
              <a:t>Adult plant phenotypes in wheat and barley under speed breeding conditions</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2911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947925-8236-4644-9ABE-296D0B45CDF8}"/>
              </a:ext>
            </a:extLst>
          </p:cNvPr>
          <p:cNvSpPr txBox="1"/>
          <p:nvPr/>
        </p:nvSpPr>
        <p:spPr>
          <a:xfrm>
            <a:off x="130629" y="306119"/>
            <a:ext cx="11669486" cy="1323439"/>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Speed Breeding Expedites the Development of Novel Cultivars </a:t>
            </a:r>
          </a:p>
        </p:txBody>
      </p:sp>
      <p:sp>
        <p:nvSpPr>
          <p:cNvPr id="5" name="TextBox 4">
            <a:extLst>
              <a:ext uri="{FF2B5EF4-FFF2-40B4-BE49-F238E27FC236}">
                <a16:creationId xmlns:a16="http://schemas.microsoft.com/office/drawing/2014/main" id="{DE8DF596-6382-994A-94C9-056166C160E0}"/>
              </a:ext>
            </a:extLst>
          </p:cNvPr>
          <p:cNvSpPr txBox="1"/>
          <p:nvPr/>
        </p:nvSpPr>
        <p:spPr>
          <a:xfrm>
            <a:off x="1030515" y="1857829"/>
            <a:ext cx="11001828" cy="3985706"/>
          </a:xfrm>
          <a:prstGeom prst="rect">
            <a:avLst/>
          </a:prstGeom>
          <a:noFill/>
        </p:spPr>
        <p:txBody>
          <a:bodyPr wrap="square" rtlCol="0">
            <a:spAutoFit/>
          </a:bodyPr>
          <a:lstStyle/>
          <a:p>
            <a:pPr marL="342900" indent="-342900">
              <a:spcAft>
                <a:spcPts val="1800"/>
              </a:spcAft>
              <a:buFont typeface="Wingdings" pitchFamily="2" charset="2"/>
              <a:buChar char="v"/>
            </a:pPr>
            <a:r>
              <a:rPr lang="en-US" sz="2600" dirty="0">
                <a:latin typeface="Arial" panose="020B0604020202020204" pitchFamily="34" charset="0"/>
                <a:cs typeface="Arial" panose="020B0604020202020204" pitchFamily="34" charset="0"/>
              </a:rPr>
              <a:t>One can now generate novel cultivars very rapidly. Four to six crops a year! </a:t>
            </a:r>
          </a:p>
          <a:p>
            <a:pPr marL="342900" indent="-342900">
              <a:spcAft>
                <a:spcPts val="1800"/>
              </a:spcAft>
              <a:buFont typeface="Wingdings" pitchFamily="2" charset="2"/>
              <a:buChar char="v"/>
            </a:pPr>
            <a:r>
              <a:rPr lang="en-US" sz="2600" dirty="0">
                <a:latin typeface="Arial" panose="020B0604020202020204" pitchFamily="34" charset="0"/>
                <a:cs typeface="Arial" panose="020B0604020202020204" pitchFamily="34" charset="0"/>
              </a:rPr>
              <a:t>Single seed descent (SSD) method can be pursued under speed breeding without any trade off. In fact, becomes less expensive to grow thousands of lines densely under greenhouse condition for SSD.</a:t>
            </a:r>
          </a:p>
          <a:p>
            <a:pPr marL="342900" indent="-342900">
              <a:spcAft>
                <a:spcPts val="1800"/>
              </a:spcAft>
              <a:buFont typeface="Wingdings" pitchFamily="2" charset="2"/>
              <a:buChar char="v"/>
            </a:pPr>
            <a:r>
              <a:rPr lang="en-US" sz="2600" dirty="0">
                <a:latin typeface="Arial" panose="020B0604020202020204" pitchFamily="34" charset="0"/>
                <a:cs typeface="Arial" panose="020B0604020202020204" pitchFamily="34" charset="0"/>
              </a:rPr>
              <a:t>Selection can be made for disease resistance in adult plants. </a:t>
            </a:r>
          </a:p>
          <a:p>
            <a:pPr marL="342900" indent="-342900">
              <a:spcAft>
                <a:spcPts val="1800"/>
              </a:spcAft>
              <a:buFont typeface="Wingdings" pitchFamily="2" charset="2"/>
              <a:buChar char="v"/>
            </a:pPr>
            <a:r>
              <a:rPr lang="en-US" sz="2600" dirty="0">
                <a:latin typeface="Arial" panose="020B0604020202020204" pitchFamily="34" charset="0"/>
                <a:cs typeface="Arial" panose="020B0604020202020204" pitchFamily="34" charset="0"/>
              </a:rPr>
              <a:t> General methodologies work for most if not all crop plants; but modification can help.</a:t>
            </a:r>
          </a:p>
        </p:txBody>
      </p:sp>
    </p:spTree>
    <p:extLst>
      <p:ext uri="{BB962C8B-B14F-4D97-AF65-F5344CB8AC3E}">
        <p14:creationId xmlns:p14="http://schemas.microsoft.com/office/powerpoint/2010/main" val="36092527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152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326ED8-B38A-4646-A786-13585B6CD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7522" y="627018"/>
            <a:ext cx="9195635" cy="6541225"/>
          </a:xfrm>
          <a:prstGeom prst="rect">
            <a:avLst/>
          </a:prstGeom>
        </p:spPr>
      </p:pic>
    </p:spTree>
    <p:extLst>
      <p:ext uri="{BB962C8B-B14F-4D97-AF65-F5344CB8AC3E}">
        <p14:creationId xmlns:p14="http://schemas.microsoft.com/office/powerpoint/2010/main" val="4013231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1A4266-2060-ED42-AB75-DA0E31F32731}"/>
              </a:ext>
            </a:extLst>
          </p:cNvPr>
          <p:cNvSpPr/>
          <p:nvPr/>
        </p:nvSpPr>
        <p:spPr>
          <a:xfrm>
            <a:off x="194514" y="808948"/>
            <a:ext cx="11622157" cy="1169551"/>
          </a:xfrm>
          <a:prstGeom prst="rect">
            <a:avLst/>
          </a:prstGeom>
        </p:spPr>
        <p:txBody>
          <a:bodyPr wrap="square">
            <a:spAutoFit/>
          </a:bodyPr>
          <a:lstStyle/>
          <a:p>
            <a:pPr algn="ctr">
              <a:spcAft>
                <a:spcPts val="1200"/>
              </a:spcAft>
            </a:pPr>
            <a:r>
              <a:rPr lang="en-US" sz="3000" b="1" dirty="0">
                <a:latin typeface="Arial" panose="020B0604020202020204" pitchFamily="34" charset="0"/>
                <a:ea typeface="Calibri" panose="020F0502020204030204" pitchFamily="34" charset="0"/>
                <a:cs typeface="Arial" panose="020B0604020202020204" pitchFamily="34" charset="0"/>
              </a:rPr>
              <a:t>Lecture 3: Recent Advances in Plant Breeding (February 19)</a:t>
            </a:r>
          </a:p>
          <a:p>
            <a:pPr algn="ctr">
              <a:spcAft>
                <a:spcPts val="1200"/>
              </a:spcAft>
            </a:pPr>
            <a:endParaRPr lang="en-US" sz="3000" b="1"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8B0B1D58-29CF-124B-9E23-D549EE406FCB}"/>
              </a:ext>
            </a:extLst>
          </p:cNvPr>
          <p:cNvSpPr txBox="1"/>
          <p:nvPr/>
        </p:nvSpPr>
        <p:spPr>
          <a:xfrm>
            <a:off x="1802297" y="2040054"/>
            <a:ext cx="10389703" cy="4616648"/>
          </a:xfrm>
          <a:prstGeom prst="rect">
            <a:avLst/>
          </a:prstGeom>
          <a:noFill/>
        </p:spPr>
        <p:txBody>
          <a:bodyPr wrap="square" rtlCol="0">
            <a:spAutoFit/>
          </a:bodyPr>
          <a:lstStyle/>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Molecular Markers &amp; Marker Assisted Selection</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Speed Breeding</a:t>
            </a:r>
          </a:p>
          <a:p>
            <a:pPr marL="457200" indent="-457200">
              <a:spcBef>
                <a:spcPts val="600"/>
              </a:spcBef>
              <a:spcAft>
                <a:spcPts val="600"/>
              </a:spcAft>
              <a:buFont typeface="Wingdings" pitchFamily="2" charset="2"/>
              <a:buChar char="v"/>
            </a:pPr>
            <a:r>
              <a:rPr lang="en-US" sz="2800" dirty="0">
                <a:solidFill>
                  <a:srgbClr val="FF0000"/>
                </a:solidFill>
                <a:latin typeface="Arial" panose="020B0604020202020204" pitchFamily="34" charset="0"/>
                <a:cs typeface="Arial" panose="020B0604020202020204" pitchFamily="34" charset="0"/>
              </a:rPr>
              <a:t>Doubled-haploid</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TILLING Genome</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CRISPR Cas9</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Fixing Heterosis in Rice</a:t>
            </a:r>
          </a:p>
          <a:p>
            <a:pPr>
              <a:spcBef>
                <a:spcPts val="600"/>
              </a:spcBef>
              <a:spcAft>
                <a:spcPts val="600"/>
              </a:spcAft>
            </a:pPr>
            <a:endParaRPr lang="en-US" sz="2800" dirty="0">
              <a:latin typeface="Arial" panose="020B0604020202020204" pitchFamily="34" charset="0"/>
              <a:cs typeface="Arial" panose="020B0604020202020204" pitchFamily="34" charset="0"/>
            </a:endParaRPr>
          </a:p>
          <a:p>
            <a:pPr>
              <a:spcBef>
                <a:spcPts val="600"/>
              </a:spcBef>
              <a:spcAft>
                <a:spcPts val="600"/>
              </a:spcAft>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4161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CA15B2-0D17-074B-8124-7F2F397FB4FB}"/>
              </a:ext>
            </a:extLst>
          </p:cNvPr>
          <p:cNvPicPr>
            <a:picLocks noChangeAspect="1"/>
          </p:cNvPicPr>
          <p:nvPr/>
        </p:nvPicPr>
        <p:blipFill>
          <a:blip r:embed="rId2"/>
          <a:stretch>
            <a:fillRect/>
          </a:stretch>
        </p:blipFill>
        <p:spPr>
          <a:xfrm>
            <a:off x="2438401" y="343458"/>
            <a:ext cx="7398436" cy="6209741"/>
          </a:xfrm>
          <a:prstGeom prst="rect">
            <a:avLst/>
          </a:prstGeom>
          <a:ln>
            <a:solidFill>
              <a:schemeClr val="accent1"/>
            </a:solidFill>
          </a:ln>
        </p:spPr>
      </p:pic>
    </p:spTree>
    <p:extLst>
      <p:ext uri="{BB962C8B-B14F-4D97-AF65-F5344CB8AC3E}">
        <p14:creationId xmlns:p14="http://schemas.microsoft.com/office/powerpoint/2010/main" val="35505552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EBCAC2-C0AD-0E41-ABF2-DE061CF8A4EA}"/>
              </a:ext>
            </a:extLst>
          </p:cNvPr>
          <p:cNvSpPr txBox="1"/>
          <p:nvPr/>
        </p:nvSpPr>
        <p:spPr>
          <a:xfrm>
            <a:off x="435428" y="362857"/>
            <a:ext cx="11292113" cy="615553"/>
          </a:xfrm>
          <a:prstGeom prst="rect">
            <a:avLst/>
          </a:prstGeom>
          <a:noFill/>
        </p:spPr>
        <p:txBody>
          <a:bodyPr wrap="square" rtlCol="0">
            <a:spAutoFit/>
          </a:bodyPr>
          <a:lstStyle/>
          <a:p>
            <a:pPr algn="ctr"/>
            <a:r>
              <a:rPr lang="en-US" sz="3400" b="1" dirty="0">
                <a:latin typeface="Arial" panose="020B0604020202020204" pitchFamily="34" charset="0"/>
                <a:cs typeface="Arial" panose="020B0604020202020204" pitchFamily="34" charset="0"/>
              </a:rPr>
              <a:t>Doubled-haploid to Expedite the Breeding Program</a:t>
            </a:r>
          </a:p>
        </p:txBody>
      </p:sp>
      <p:sp>
        <p:nvSpPr>
          <p:cNvPr id="3" name="TextBox 2">
            <a:extLst>
              <a:ext uri="{FF2B5EF4-FFF2-40B4-BE49-F238E27FC236}">
                <a16:creationId xmlns:a16="http://schemas.microsoft.com/office/drawing/2014/main" id="{1A9A32DC-1E51-5942-B1ED-281C0F0FAB7B}"/>
              </a:ext>
            </a:extLst>
          </p:cNvPr>
          <p:cNvSpPr txBox="1"/>
          <p:nvPr/>
        </p:nvSpPr>
        <p:spPr>
          <a:xfrm>
            <a:off x="1393370" y="1598672"/>
            <a:ext cx="9782630" cy="4462760"/>
          </a:xfrm>
          <a:prstGeom prst="rect">
            <a:avLst/>
          </a:prstGeom>
          <a:noFill/>
        </p:spPr>
        <p:txBody>
          <a:bodyPr wrap="square" rtlCol="0">
            <a:spAutoFit/>
          </a:bodyPr>
          <a:lstStyle/>
          <a:p>
            <a:pPr marL="285750" indent="-285750">
              <a:spcAft>
                <a:spcPts val="1800"/>
              </a:spcAft>
              <a:buFont typeface="Wingdings" pitchFamily="2" charset="2"/>
              <a:buChar char="v"/>
            </a:pPr>
            <a:r>
              <a:rPr lang="en-US" sz="2800" dirty="0">
                <a:latin typeface="Arial" panose="020B0604020202020204" pitchFamily="34" charset="0"/>
                <a:cs typeface="Arial" panose="020B0604020202020204" pitchFamily="34" charset="0"/>
              </a:rPr>
              <a:t>We need to fix the inbred lines for heterosis breeding.</a:t>
            </a:r>
          </a:p>
          <a:p>
            <a:pPr marL="285750" indent="-285750">
              <a:spcAft>
                <a:spcPts val="1800"/>
              </a:spcAft>
              <a:buFont typeface="Wingdings" pitchFamily="2" charset="2"/>
              <a:buChar char="v"/>
            </a:pPr>
            <a:r>
              <a:rPr lang="en-US" sz="2800" dirty="0">
                <a:latin typeface="Arial" panose="020B0604020202020204" pitchFamily="34" charset="0"/>
                <a:cs typeface="Arial" panose="020B0604020202020204" pitchFamily="34" charset="0"/>
              </a:rPr>
              <a:t>Doubled-haploid approach fix the genome in one generation.</a:t>
            </a:r>
          </a:p>
          <a:p>
            <a:pPr marL="285750" indent="-285750">
              <a:spcAft>
                <a:spcPts val="1800"/>
              </a:spcAft>
              <a:buFont typeface="Wingdings" pitchFamily="2" charset="2"/>
              <a:buChar char="v"/>
            </a:pPr>
            <a:r>
              <a:rPr lang="en-US" sz="2800" dirty="0">
                <a:latin typeface="Arial" panose="020B0604020202020204" pitchFamily="34" charset="0"/>
                <a:cs typeface="Arial" panose="020B0604020202020204" pitchFamily="34" charset="0"/>
              </a:rPr>
              <a:t>Process is labor-intensive.</a:t>
            </a:r>
          </a:p>
          <a:p>
            <a:pPr marL="285750" indent="-285750">
              <a:spcAft>
                <a:spcPts val="1800"/>
              </a:spcAft>
              <a:buFont typeface="Wingdings" pitchFamily="2" charset="2"/>
              <a:buChar char="v"/>
            </a:pPr>
            <a:r>
              <a:rPr lang="en-US" sz="2800" dirty="0">
                <a:latin typeface="Arial" panose="020B0604020202020204" pitchFamily="34" charset="0"/>
                <a:cs typeface="Arial" panose="020B0604020202020204" pitchFamily="34" charset="0"/>
              </a:rPr>
              <a:t> Recombination in one step as opposed to additional recombination in </a:t>
            </a:r>
            <a:r>
              <a:rPr lang="en-US" sz="2800" dirty="0" err="1">
                <a:latin typeface="Arial" panose="020B0604020202020204" pitchFamily="34" charset="0"/>
                <a:cs typeface="Arial" panose="020B0604020202020204" pitchFamily="34" charset="0"/>
              </a:rPr>
              <a:t>selfing</a:t>
            </a:r>
            <a:r>
              <a:rPr lang="en-US" sz="2800" dirty="0">
                <a:latin typeface="Arial" panose="020B0604020202020204" pitchFamily="34" charset="0"/>
                <a:cs typeface="Arial" panose="020B0604020202020204" pitchFamily="34" charset="0"/>
              </a:rPr>
              <a:t> generations of the pedigree/SSD method.</a:t>
            </a:r>
          </a:p>
          <a:p>
            <a:pPr marL="285750" indent="-285750">
              <a:spcAft>
                <a:spcPts val="1800"/>
              </a:spcAft>
              <a:buFont typeface="Wingdings" pitchFamily="2" charset="2"/>
              <a:buChar char="v"/>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00239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1A4266-2060-ED42-AB75-DA0E31F32731}"/>
              </a:ext>
            </a:extLst>
          </p:cNvPr>
          <p:cNvSpPr/>
          <p:nvPr/>
        </p:nvSpPr>
        <p:spPr>
          <a:xfrm>
            <a:off x="194514" y="808948"/>
            <a:ext cx="11622157" cy="1169551"/>
          </a:xfrm>
          <a:prstGeom prst="rect">
            <a:avLst/>
          </a:prstGeom>
        </p:spPr>
        <p:txBody>
          <a:bodyPr wrap="square">
            <a:spAutoFit/>
          </a:bodyPr>
          <a:lstStyle/>
          <a:p>
            <a:pPr algn="ctr">
              <a:spcAft>
                <a:spcPts val="1200"/>
              </a:spcAft>
            </a:pPr>
            <a:r>
              <a:rPr lang="en-US" sz="3000" b="1" dirty="0">
                <a:latin typeface="Arial" panose="020B0604020202020204" pitchFamily="34" charset="0"/>
                <a:ea typeface="Calibri" panose="020F0502020204030204" pitchFamily="34" charset="0"/>
                <a:cs typeface="Arial" panose="020B0604020202020204" pitchFamily="34" charset="0"/>
              </a:rPr>
              <a:t>Lecture 3: Recent Advances in Plant Breeding (February 19)</a:t>
            </a:r>
          </a:p>
          <a:p>
            <a:pPr algn="ctr">
              <a:spcAft>
                <a:spcPts val="1200"/>
              </a:spcAft>
            </a:pPr>
            <a:endParaRPr lang="en-US" sz="3000" b="1"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8B0B1D58-29CF-124B-9E23-D549EE406FCB}"/>
              </a:ext>
            </a:extLst>
          </p:cNvPr>
          <p:cNvSpPr txBox="1"/>
          <p:nvPr/>
        </p:nvSpPr>
        <p:spPr>
          <a:xfrm>
            <a:off x="1802297" y="2040054"/>
            <a:ext cx="10389703" cy="4616648"/>
          </a:xfrm>
          <a:prstGeom prst="rect">
            <a:avLst/>
          </a:prstGeom>
          <a:noFill/>
        </p:spPr>
        <p:txBody>
          <a:bodyPr wrap="square" rtlCol="0">
            <a:spAutoFit/>
          </a:bodyPr>
          <a:lstStyle/>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Molecular Markers &amp; Marker Assisted Selection</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Speed Breeding</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Doubled-haploid</a:t>
            </a:r>
          </a:p>
          <a:p>
            <a:pPr marL="457200" indent="-457200">
              <a:spcBef>
                <a:spcPts val="600"/>
              </a:spcBef>
              <a:spcAft>
                <a:spcPts val="600"/>
              </a:spcAft>
              <a:buFont typeface="Wingdings" pitchFamily="2" charset="2"/>
              <a:buChar char="v"/>
            </a:pPr>
            <a:r>
              <a:rPr lang="en-US" sz="2800" dirty="0">
                <a:solidFill>
                  <a:srgbClr val="FF0000"/>
                </a:solidFill>
                <a:latin typeface="Arial" panose="020B0604020202020204" pitchFamily="34" charset="0"/>
                <a:cs typeface="Arial" panose="020B0604020202020204" pitchFamily="34" charset="0"/>
              </a:rPr>
              <a:t>TILLING Genome</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CRISPR Cas9</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Fixing Heterosis in Rice</a:t>
            </a:r>
          </a:p>
          <a:p>
            <a:pPr>
              <a:spcBef>
                <a:spcPts val="600"/>
              </a:spcBef>
              <a:spcAft>
                <a:spcPts val="600"/>
              </a:spcAft>
            </a:pPr>
            <a:endParaRPr lang="en-US" sz="2800" dirty="0">
              <a:latin typeface="Arial" panose="020B0604020202020204" pitchFamily="34" charset="0"/>
              <a:cs typeface="Arial" panose="020B0604020202020204" pitchFamily="34" charset="0"/>
            </a:endParaRPr>
          </a:p>
          <a:p>
            <a:pPr>
              <a:spcBef>
                <a:spcPts val="600"/>
              </a:spcBef>
              <a:spcAft>
                <a:spcPts val="600"/>
              </a:spcAft>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8157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042E41-9515-D546-BED3-415A6F02F08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p:blipFill>
        <p:spPr>
          <a:xfrm>
            <a:off x="2597424" y="1147429"/>
            <a:ext cx="7713681" cy="5529142"/>
          </a:xfrm>
          <a:prstGeom prst="rect">
            <a:avLst/>
          </a:prstGeom>
          <a:ln>
            <a:solidFill>
              <a:schemeClr val="accent1"/>
            </a:solidFill>
          </a:ln>
        </p:spPr>
      </p:pic>
      <p:sp>
        <p:nvSpPr>
          <p:cNvPr id="3" name="Rectangle 2">
            <a:extLst>
              <a:ext uri="{FF2B5EF4-FFF2-40B4-BE49-F238E27FC236}">
                <a16:creationId xmlns:a16="http://schemas.microsoft.com/office/drawing/2014/main" id="{E9CBCD9E-3BEF-EF41-88EF-40D890B0179F}"/>
              </a:ext>
            </a:extLst>
          </p:cNvPr>
          <p:cNvSpPr/>
          <p:nvPr/>
        </p:nvSpPr>
        <p:spPr>
          <a:xfrm>
            <a:off x="0" y="245747"/>
            <a:ext cx="12191999" cy="584775"/>
          </a:xfrm>
          <a:prstGeom prst="rect">
            <a:avLst/>
          </a:prstGeom>
        </p:spPr>
        <p:txBody>
          <a:bodyPr wrap="square">
            <a:spAutoFit/>
          </a:bodyPr>
          <a:lstStyle/>
          <a:p>
            <a:pPr algn="ctr"/>
            <a:r>
              <a:rPr lang="en-US" sz="3200" b="1" dirty="0">
                <a:latin typeface="Arial" panose="020B0604020202020204" pitchFamily="34" charset="0"/>
                <a:cs typeface="Arial" panose="020B0604020202020204" pitchFamily="34" charset="0"/>
              </a:rPr>
              <a:t>Targeting Induced Local Lesions IN Genomes (TILLING)</a:t>
            </a:r>
            <a:endParaRPr lang="en-US" sz="32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23079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80E004-ADC3-FA4D-802B-6841D4C02EE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712685" y="275772"/>
            <a:ext cx="9059668" cy="6408058"/>
          </a:xfrm>
          <a:prstGeom prst="rect">
            <a:avLst/>
          </a:prstGeom>
          <a:ln>
            <a:solidFill>
              <a:schemeClr val="accent1"/>
            </a:solidFill>
          </a:ln>
        </p:spPr>
      </p:pic>
    </p:spTree>
    <p:extLst>
      <p:ext uri="{BB962C8B-B14F-4D97-AF65-F5344CB8AC3E}">
        <p14:creationId xmlns:p14="http://schemas.microsoft.com/office/powerpoint/2010/main" val="13432905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71153B-4842-F844-8B9A-D9699DF24D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88757" y="994228"/>
            <a:ext cx="7814485" cy="5863772"/>
          </a:xfrm>
          <a:prstGeom prst="rect">
            <a:avLst/>
          </a:prstGeom>
        </p:spPr>
      </p:pic>
      <p:sp>
        <p:nvSpPr>
          <p:cNvPr id="3" name="TextBox 2">
            <a:extLst>
              <a:ext uri="{FF2B5EF4-FFF2-40B4-BE49-F238E27FC236}">
                <a16:creationId xmlns:a16="http://schemas.microsoft.com/office/drawing/2014/main" id="{F77158B6-713A-EF4D-B02E-70DCDEC6D999}"/>
              </a:ext>
            </a:extLst>
          </p:cNvPr>
          <p:cNvSpPr txBox="1"/>
          <p:nvPr/>
        </p:nvSpPr>
        <p:spPr>
          <a:xfrm>
            <a:off x="508000" y="145143"/>
            <a:ext cx="10624457"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TILLING Results for A Target Gene</a:t>
            </a:r>
          </a:p>
        </p:txBody>
      </p:sp>
    </p:spTree>
    <p:extLst>
      <p:ext uri="{BB962C8B-B14F-4D97-AF65-F5344CB8AC3E}">
        <p14:creationId xmlns:p14="http://schemas.microsoft.com/office/powerpoint/2010/main" val="27862369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A05CC5-01F5-5940-8069-772BB475ED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70629" y="1229612"/>
            <a:ext cx="7547428" cy="5294558"/>
          </a:xfrm>
          <a:prstGeom prst="rect">
            <a:avLst/>
          </a:prstGeom>
          <a:ln>
            <a:solidFill>
              <a:schemeClr val="accent1"/>
            </a:solidFill>
          </a:ln>
        </p:spPr>
      </p:pic>
      <p:sp>
        <p:nvSpPr>
          <p:cNvPr id="3" name="Rectangle 2">
            <a:extLst>
              <a:ext uri="{FF2B5EF4-FFF2-40B4-BE49-F238E27FC236}">
                <a16:creationId xmlns:a16="http://schemas.microsoft.com/office/drawing/2014/main" id="{AF6D399D-EB69-0841-B386-A79C9DB622FF}"/>
              </a:ext>
            </a:extLst>
          </p:cNvPr>
          <p:cNvSpPr/>
          <p:nvPr/>
        </p:nvSpPr>
        <p:spPr>
          <a:xfrm>
            <a:off x="1" y="510791"/>
            <a:ext cx="12191999" cy="584775"/>
          </a:xfrm>
          <a:prstGeom prst="rect">
            <a:avLst/>
          </a:prstGeom>
        </p:spPr>
        <p:txBody>
          <a:bodyPr wrap="square">
            <a:spAutoFit/>
          </a:bodyPr>
          <a:lstStyle/>
          <a:p>
            <a:pPr algn="ctr"/>
            <a:r>
              <a:rPr lang="en-US" sz="3200" b="1" dirty="0">
                <a:latin typeface="Arial" panose="020B0604020202020204" pitchFamily="34" charset="0"/>
                <a:cs typeface="Arial" panose="020B0604020202020204" pitchFamily="34" charset="0"/>
              </a:rPr>
              <a:t>Targeting Induced Local Lesions IN Genomes (TILLING)</a:t>
            </a:r>
            <a:endParaRPr lang="en-US" sz="32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41548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BC905-2237-E24C-ABFF-25648100D70F}"/>
              </a:ext>
            </a:extLst>
          </p:cNvPr>
          <p:cNvSpPr/>
          <p:nvPr/>
        </p:nvSpPr>
        <p:spPr>
          <a:xfrm>
            <a:off x="1" y="510791"/>
            <a:ext cx="12191999" cy="584775"/>
          </a:xfrm>
          <a:prstGeom prst="rect">
            <a:avLst/>
          </a:prstGeom>
        </p:spPr>
        <p:txBody>
          <a:bodyPr wrap="square">
            <a:spAutoFit/>
          </a:bodyPr>
          <a:lstStyle/>
          <a:p>
            <a:pPr algn="ctr"/>
            <a:r>
              <a:rPr lang="en-US" sz="3200" b="1" dirty="0">
                <a:latin typeface="Arial" panose="020B0604020202020204" pitchFamily="34" charset="0"/>
                <a:cs typeface="Arial" panose="020B0604020202020204" pitchFamily="34" charset="0"/>
              </a:rPr>
              <a:t>Targeting Induced Local Lesions IN Genomes (TILLING)</a:t>
            </a:r>
            <a:endParaRPr lang="en-US" sz="3200" b="1" dirty="0">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899D59A-FB9A-384E-9C31-B51AB57CE09E}"/>
              </a:ext>
            </a:extLst>
          </p:cNvPr>
          <p:cNvSpPr txBox="1"/>
          <p:nvPr/>
        </p:nvSpPr>
        <p:spPr>
          <a:xfrm>
            <a:off x="1480457" y="1553029"/>
            <a:ext cx="9739086" cy="4231928"/>
          </a:xfrm>
          <a:prstGeom prst="rect">
            <a:avLst/>
          </a:prstGeom>
          <a:noFill/>
        </p:spPr>
        <p:txBody>
          <a:bodyPr wrap="square" rtlCol="0">
            <a:spAutoFit/>
          </a:bodyPr>
          <a:lstStyle/>
          <a:p>
            <a:pPr marL="342900" indent="-342900">
              <a:spcAft>
                <a:spcPts val="1800"/>
              </a:spcAft>
              <a:buFont typeface="+mj-lt"/>
              <a:buAutoNum type="arabicPeriod"/>
            </a:pPr>
            <a:r>
              <a:rPr lang="en-US" sz="2800" dirty="0">
                <a:latin typeface="Arial" panose="020B0604020202020204" pitchFamily="34" charset="0"/>
                <a:cs typeface="Arial" panose="020B0604020202020204" pitchFamily="34" charset="0"/>
              </a:rPr>
              <a:t>Intended for reverse genetics – means we look for mutations in the target gene.</a:t>
            </a:r>
          </a:p>
          <a:p>
            <a:pPr marL="342900" indent="-342900">
              <a:spcAft>
                <a:spcPts val="1800"/>
              </a:spcAft>
              <a:buFont typeface="+mj-lt"/>
              <a:buAutoNum type="arabicPeriod"/>
            </a:pPr>
            <a:r>
              <a:rPr lang="en-US" sz="2800" dirty="0">
                <a:latin typeface="Arial" panose="020B0604020202020204" pitchFamily="34" charset="0"/>
                <a:cs typeface="Arial" panose="020B0604020202020204" pitchFamily="34" charset="0"/>
              </a:rPr>
              <a:t>The resource can also be screened/</a:t>
            </a:r>
            <a:r>
              <a:rPr lang="en-US" sz="2800" dirty="0" err="1">
                <a:latin typeface="Arial" panose="020B0604020202020204" pitchFamily="34" charset="0"/>
                <a:cs typeface="Arial" panose="020B0604020202020204" pitchFamily="34" charset="0"/>
              </a:rPr>
              <a:t>phenotyped</a:t>
            </a:r>
            <a:r>
              <a:rPr lang="en-US" sz="2800" dirty="0">
                <a:latin typeface="Arial" panose="020B0604020202020204" pitchFamily="34" charset="0"/>
                <a:cs typeface="Arial" panose="020B0604020202020204" pitchFamily="34" charset="0"/>
              </a:rPr>
              <a:t> for traits of interest and apply positional gene cloning – forward genetics.</a:t>
            </a:r>
          </a:p>
          <a:p>
            <a:pPr marL="342900" indent="-342900">
              <a:spcAft>
                <a:spcPts val="1800"/>
              </a:spcAft>
              <a:buFont typeface="+mj-lt"/>
              <a:buAutoNum type="arabicPeriod"/>
            </a:pPr>
            <a:r>
              <a:rPr lang="en-US" sz="2800" dirty="0">
                <a:latin typeface="Arial" panose="020B0604020202020204" pitchFamily="34" charset="0"/>
                <a:cs typeface="Arial" panose="020B0604020202020204" pitchFamily="34" charset="0"/>
              </a:rPr>
              <a:t>Applied extensively across crop species.</a:t>
            </a:r>
          </a:p>
          <a:p>
            <a:pPr marL="342900" indent="-342900">
              <a:spcAft>
                <a:spcPts val="1800"/>
              </a:spcAft>
              <a:buFont typeface="+mj-lt"/>
              <a:buAutoNum type="arabicPeriod"/>
            </a:pPr>
            <a:r>
              <a:rPr lang="en-US" sz="2800" dirty="0">
                <a:latin typeface="Arial" panose="020B0604020202020204" pitchFamily="34" charset="0"/>
                <a:cs typeface="Arial" panose="020B0604020202020204" pitchFamily="34" charset="0"/>
              </a:rPr>
              <a:t>One can create desirable mutants for a trait gene instead of gene silencing or knockout or editing – GMO free.</a:t>
            </a:r>
          </a:p>
        </p:txBody>
      </p:sp>
    </p:spTree>
    <p:extLst>
      <p:ext uri="{BB962C8B-B14F-4D97-AF65-F5344CB8AC3E}">
        <p14:creationId xmlns:p14="http://schemas.microsoft.com/office/powerpoint/2010/main" val="20736306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109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735854-54A5-D947-B5A0-6644BD1D0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615" y="749875"/>
            <a:ext cx="4532406" cy="5573341"/>
          </a:xfrm>
          <a:prstGeom prst="rect">
            <a:avLst/>
          </a:prstGeom>
        </p:spPr>
      </p:pic>
      <p:sp>
        <p:nvSpPr>
          <p:cNvPr id="3" name="TextBox 2">
            <a:extLst>
              <a:ext uri="{FF2B5EF4-FFF2-40B4-BE49-F238E27FC236}">
                <a16:creationId xmlns:a16="http://schemas.microsoft.com/office/drawing/2014/main" id="{275F02BC-59A2-D542-97F3-2FD233630DA5}"/>
              </a:ext>
            </a:extLst>
          </p:cNvPr>
          <p:cNvSpPr txBox="1"/>
          <p:nvPr/>
        </p:nvSpPr>
        <p:spPr>
          <a:xfrm>
            <a:off x="0" y="165100"/>
            <a:ext cx="12192000"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RFLP gel showing DNA fragment length polymorphisms.</a:t>
            </a:r>
          </a:p>
        </p:txBody>
      </p:sp>
      <p:sp>
        <p:nvSpPr>
          <p:cNvPr id="4" name="TextBox 3">
            <a:extLst>
              <a:ext uri="{FF2B5EF4-FFF2-40B4-BE49-F238E27FC236}">
                <a16:creationId xmlns:a16="http://schemas.microsoft.com/office/drawing/2014/main" id="{0F2C8697-EAB2-5842-8810-385299876075}"/>
              </a:ext>
            </a:extLst>
          </p:cNvPr>
          <p:cNvSpPr txBox="1"/>
          <p:nvPr/>
        </p:nvSpPr>
        <p:spPr>
          <a:xfrm>
            <a:off x="4419227" y="2225598"/>
            <a:ext cx="677210" cy="464671"/>
          </a:xfrm>
          <a:prstGeom prst="rect">
            <a:avLst/>
          </a:prstGeom>
          <a:noFill/>
          <a:ln>
            <a:solidFill>
              <a:schemeClr val="tx1"/>
            </a:solidFill>
          </a:ln>
        </p:spPr>
        <p:txBody>
          <a:bodyPr wrap="square" rtlCol="0">
            <a:spAutoFit/>
          </a:bodyPr>
          <a:lstStyle/>
          <a:p>
            <a:endParaRPr lang="en-US" dirty="0"/>
          </a:p>
        </p:txBody>
      </p:sp>
      <p:sp>
        <p:nvSpPr>
          <p:cNvPr id="7" name="Rectangle 6">
            <a:extLst>
              <a:ext uri="{FF2B5EF4-FFF2-40B4-BE49-F238E27FC236}">
                <a16:creationId xmlns:a16="http://schemas.microsoft.com/office/drawing/2014/main" id="{1288AD7C-A882-C74E-A21F-DFECBA86A927}"/>
              </a:ext>
            </a:extLst>
          </p:cNvPr>
          <p:cNvSpPr/>
          <p:nvPr/>
        </p:nvSpPr>
        <p:spPr>
          <a:xfrm>
            <a:off x="5715000" y="1744957"/>
            <a:ext cx="681318" cy="12874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600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1A4266-2060-ED42-AB75-DA0E31F32731}"/>
              </a:ext>
            </a:extLst>
          </p:cNvPr>
          <p:cNvSpPr/>
          <p:nvPr/>
        </p:nvSpPr>
        <p:spPr>
          <a:xfrm>
            <a:off x="194514" y="808948"/>
            <a:ext cx="11622157" cy="1169551"/>
          </a:xfrm>
          <a:prstGeom prst="rect">
            <a:avLst/>
          </a:prstGeom>
        </p:spPr>
        <p:txBody>
          <a:bodyPr wrap="square">
            <a:spAutoFit/>
          </a:bodyPr>
          <a:lstStyle/>
          <a:p>
            <a:pPr algn="ctr">
              <a:spcAft>
                <a:spcPts val="1200"/>
              </a:spcAft>
            </a:pPr>
            <a:r>
              <a:rPr lang="en-US" sz="3000" b="1" dirty="0">
                <a:latin typeface="Arial" panose="020B0604020202020204" pitchFamily="34" charset="0"/>
                <a:ea typeface="Calibri" panose="020F0502020204030204" pitchFamily="34" charset="0"/>
                <a:cs typeface="Arial" panose="020B0604020202020204" pitchFamily="34" charset="0"/>
              </a:rPr>
              <a:t>Lecture 3: Recent Advances in Plant Breeding (February 19)</a:t>
            </a:r>
          </a:p>
          <a:p>
            <a:pPr algn="ctr">
              <a:spcAft>
                <a:spcPts val="1200"/>
              </a:spcAft>
            </a:pPr>
            <a:endParaRPr lang="en-US" sz="3000" b="1"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8B0B1D58-29CF-124B-9E23-D549EE406FCB}"/>
              </a:ext>
            </a:extLst>
          </p:cNvPr>
          <p:cNvSpPr txBox="1"/>
          <p:nvPr/>
        </p:nvSpPr>
        <p:spPr>
          <a:xfrm>
            <a:off x="1802297" y="2040054"/>
            <a:ext cx="10389703" cy="4616648"/>
          </a:xfrm>
          <a:prstGeom prst="rect">
            <a:avLst/>
          </a:prstGeom>
          <a:noFill/>
        </p:spPr>
        <p:txBody>
          <a:bodyPr wrap="square" rtlCol="0">
            <a:spAutoFit/>
          </a:bodyPr>
          <a:lstStyle/>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Molecular Markers &amp; Marker Assisted Selection</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Speed Breeding</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Doubled-haploid</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TILLING Genome</a:t>
            </a:r>
          </a:p>
          <a:p>
            <a:pPr marL="457200" indent="-457200">
              <a:spcBef>
                <a:spcPts val="600"/>
              </a:spcBef>
              <a:spcAft>
                <a:spcPts val="600"/>
              </a:spcAft>
              <a:buFont typeface="Wingdings" pitchFamily="2" charset="2"/>
              <a:buChar char="v"/>
            </a:pPr>
            <a:r>
              <a:rPr lang="en-US" sz="2800" dirty="0">
                <a:solidFill>
                  <a:srgbClr val="FF0000"/>
                </a:solidFill>
                <a:latin typeface="Arial" panose="020B0604020202020204" pitchFamily="34" charset="0"/>
                <a:cs typeface="Arial" panose="020B0604020202020204" pitchFamily="34" charset="0"/>
              </a:rPr>
              <a:t>CRISPR Cas9</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Fixing Heterosis in Rice</a:t>
            </a:r>
          </a:p>
          <a:p>
            <a:pPr>
              <a:spcBef>
                <a:spcPts val="600"/>
              </a:spcBef>
              <a:spcAft>
                <a:spcPts val="600"/>
              </a:spcAft>
            </a:pPr>
            <a:endParaRPr lang="en-US" sz="2800" dirty="0">
              <a:latin typeface="Arial" panose="020B0604020202020204" pitchFamily="34" charset="0"/>
              <a:cs typeface="Arial" panose="020B0604020202020204" pitchFamily="34" charset="0"/>
            </a:endParaRPr>
          </a:p>
          <a:p>
            <a:pPr>
              <a:spcBef>
                <a:spcPts val="600"/>
              </a:spcBef>
              <a:spcAft>
                <a:spcPts val="600"/>
              </a:spcAft>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32834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CF799A-150D-A347-B557-94E72F982658}"/>
              </a:ext>
            </a:extLst>
          </p:cNvPr>
          <p:cNvSpPr/>
          <p:nvPr/>
        </p:nvSpPr>
        <p:spPr>
          <a:xfrm>
            <a:off x="0" y="2670594"/>
            <a:ext cx="12192000" cy="830997"/>
          </a:xfrm>
          <a:prstGeom prst="rect">
            <a:avLst/>
          </a:prstGeom>
        </p:spPr>
        <p:txBody>
          <a:bodyPr wrap="square">
            <a:spAutoFit/>
          </a:bodyPr>
          <a:lstStyle/>
          <a:p>
            <a:pPr algn="ctr"/>
            <a:r>
              <a:rPr lang="en-US" sz="4800" b="1" dirty="0">
                <a:solidFill>
                  <a:srgbClr val="0D0D0D"/>
                </a:solidFill>
                <a:latin typeface="Arial" panose="020B0604020202020204" pitchFamily="34" charset="0"/>
                <a:ea typeface="Times New Roman" panose="02020603050405020304" pitchFamily="18" charset="0"/>
                <a:cs typeface="Arial" panose="020B0604020202020204" pitchFamily="34" charset="0"/>
              </a:rPr>
              <a:t>CRISPR-Cas9 mediated gene editing</a:t>
            </a:r>
            <a:endParaRPr lang="en-US" sz="4800" dirty="0"/>
          </a:p>
        </p:txBody>
      </p:sp>
    </p:spTree>
    <p:extLst>
      <p:ext uri="{BB962C8B-B14F-4D97-AF65-F5344CB8AC3E}">
        <p14:creationId xmlns:p14="http://schemas.microsoft.com/office/powerpoint/2010/main" val="7405473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0FE42E-6362-AA40-85FE-48CEF3F31A0B}"/>
              </a:ext>
            </a:extLst>
          </p:cNvPr>
          <p:cNvSpPr/>
          <p:nvPr/>
        </p:nvSpPr>
        <p:spPr>
          <a:xfrm>
            <a:off x="3305973" y="3244334"/>
            <a:ext cx="5580054" cy="646331"/>
          </a:xfrm>
          <a:prstGeom prst="rect">
            <a:avLst/>
          </a:prstGeom>
        </p:spPr>
        <p:txBody>
          <a:bodyPr wrap="none">
            <a:spAutoFit/>
          </a:bodyPr>
          <a:lstStyle/>
          <a:p>
            <a:r>
              <a:rPr lang="en-US" dirty="0">
                <a:hlinkClick r:id="rId3"/>
              </a:rPr>
              <a:t>https://www.youtube.com/watch?v=TdBAHexVYzc&amp;t=26s</a:t>
            </a:r>
            <a:endParaRPr lang="en-US" dirty="0"/>
          </a:p>
          <a:p>
            <a:endParaRPr lang="en-US" dirty="0"/>
          </a:p>
        </p:txBody>
      </p:sp>
      <p:sp>
        <p:nvSpPr>
          <p:cNvPr id="3" name="Rectangle 2">
            <a:extLst>
              <a:ext uri="{FF2B5EF4-FFF2-40B4-BE49-F238E27FC236}">
                <a16:creationId xmlns:a16="http://schemas.microsoft.com/office/drawing/2014/main" id="{49CB3E73-0F2A-7745-B05D-30FFB98B4CEC}"/>
              </a:ext>
            </a:extLst>
          </p:cNvPr>
          <p:cNvSpPr/>
          <p:nvPr/>
        </p:nvSpPr>
        <p:spPr>
          <a:xfrm>
            <a:off x="3305973" y="2578128"/>
            <a:ext cx="2659702"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Please watch this video:</a:t>
            </a:r>
          </a:p>
        </p:txBody>
      </p:sp>
    </p:spTree>
    <p:extLst>
      <p:ext uri="{BB962C8B-B14F-4D97-AF65-F5344CB8AC3E}">
        <p14:creationId xmlns:p14="http://schemas.microsoft.com/office/powerpoint/2010/main" val="6009363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8E8B61-002B-534D-9BA3-0612BE952D8C}"/>
              </a:ext>
            </a:extLst>
          </p:cNvPr>
          <p:cNvPicPr/>
          <p:nvPr/>
        </p:nvPicPr>
        <p:blipFill rotWithShape="1">
          <a:blip r:embed="rId2">
            <a:extLst>
              <a:ext uri="{28A0092B-C50C-407E-A947-70E740481C1C}">
                <a14:useLocalDpi xmlns:a14="http://schemas.microsoft.com/office/drawing/2010/main" val="0"/>
              </a:ext>
            </a:extLst>
          </a:blip>
          <a:srcRect b="-1"/>
          <a:stretch/>
        </p:blipFill>
        <p:spPr bwMode="auto">
          <a:xfrm>
            <a:off x="0" y="798287"/>
            <a:ext cx="12192000" cy="6059714"/>
          </a:xfrm>
          <a:prstGeom prst="rect">
            <a:avLst/>
          </a:prstGeom>
          <a:ln>
            <a:solidFill>
              <a:schemeClr val="accent1">
                <a:lumMod val="75000"/>
              </a:schemeClr>
            </a:solid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EC238073-81BC-0342-BC7C-63FA0DFA2AFA}"/>
              </a:ext>
            </a:extLst>
          </p:cNvPr>
          <p:cNvSpPr txBox="1"/>
          <p:nvPr/>
        </p:nvSpPr>
        <p:spPr>
          <a:xfrm>
            <a:off x="391885" y="184484"/>
            <a:ext cx="11408229"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Innate Immunity in Prokaryote </a:t>
            </a:r>
          </a:p>
        </p:txBody>
      </p:sp>
      <p:sp>
        <p:nvSpPr>
          <p:cNvPr id="4" name="Rectangle 3">
            <a:extLst>
              <a:ext uri="{FF2B5EF4-FFF2-40B4-BE49-F238E27FC236}">
                <a16:creationId xmlns:a16="http://schemas.microsoft.com/office/drawing/2014/main" id="{7ECAEE87-FA14-FE4D-B76F-F59A6F754A19}"/>
              </a:ext>
            </a:extLst>
          </p:cNvPr>
          <p:cNvSpPr/>
          <p:nvPr/>
        </p:nvSpPr>
        <p:spPr>
          <a:xfrm>
            <a:off x="1" y="5950859"/>
            <a:ext cx="12192000" cy="461665"/>
          </a:xfrm>
          <a:prstGeom prst="rect">
            <a:avLst/>
          </a:prstGeom>
        </p:spPr>
        <p:txBody>
          <a:bodyPr wrap="square">
            <a:spAutoFit/>
          </a:bodyPr>
          <a:lstStyle/>
          <a:p>
            <a:pPr algn="ctr"/>
            <a:r>
              <a:rPr lang="en-US" sz="2400" b="1" dirty="0">
                <a:solidFill>
                  <a:srgbClr val="FF0000"/>
                </a:solidFill>
                <a:latin typeface="Arial" panose="020B0604020202020204" pitchFamily="34" charset="0"/>
                <a:ea typeface="Times New Roman" panose="02020603050405020304" pitchFamily="18" charset="0"/>
              </a:rPr>
              <a:t>The Clustered Regularly Interspaced Short Palindromic Repeats, or CRISPR </a:t>
            </a:r>
            <a:endParaRPr lang="en-US" sz="2400" b="1" dirty="0">
              <a:solidFill>
                <a:srgbClr val="FF0000"/>
              </a:solidFill>
            </a:endParaRPr>
          </a:p>
        </p:txBody>
      </p:sp>
    </p:spTree>
    <p:extLst>
      <p:ext uri="{BB962C8B-B14F-4D97-AF65-F5344CB8AC3E}">
        <p14:creationId xmlns:p14="http://schemas.microsoft.com/office/powerpoint/2010/main" val="11522221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FF3341-15EE-7144-9B66-6C493B7B5652}"/>
              </a:ext>
            </a:extLst>
          </p:cNvPr>
          <p:cNvSpPr/>
          <p:nvPr/>
        </p:nvSpPr>
        <p:spPr>
          <a:xfrm>
            <a:off x="-130628" y="295801"/>
            <a:ext cx="12192000" cy="7509748"/>
          </a:xfrm>
          <a:prstGeom prst="rect">
            <a:avLst/>
          </a:prstGeom>
        </p:spPr>
        <p:txBody>
          <a:bodyPr wrap="square">
            <a:spAutoFit/>
          </a:bodyPr>
          <a:lstStyle/>
          <a:p>
            <a:pPr marL="800100" marR="0" indent="-342900">
              <a:spcBef>
                <a:spcPts val="600"/>
              </a:spcBef>
              <a:spcAft>
                <a:spcPts val="600"/>
              </a:spcAft>
              <a:buFont typeface="Wingdings" pitchFamily="2" charset="2"/>
              <a:buChar char="v"/>
            </a:pPr>
            <a:r>
              <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rPr>
              <a:t>The </a:t>
            </a:r>
            <a:r>
              <a:rPr lang="en-US" sz="2400" b="1" dirty="0">
                <a:solidFill>
                  <a:srgbClr val="0D0D0D"/>
                </a:solidFill>
                <a:latin typeface="Arial" panose="020B0604020202020204" pitchFamily="34" charset="0"/>
                <a:ea typeface="Times New Roman" panose="02020603050405020304" pitchFamily="18" charset="0"/>
                <a:cs typeface="Arial" panose="020B0604020202020204" pitchFamily="34" charset="0"/>
              </a:rPr>
              <a:t>C</a:t>
            </a:r>
            <a:r>
              <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rPr>
              <a:t>lustered </a:t>
            </a:r>
            <a:r>
              <a:rPr lang="en-US" sz="2400" b="1" dirty="0">
                <a:solidFill>
                  <a:srgbClr val="0D0D0D"/>
                </a:solidFill>
                <a:latin typeface="Arial" panose="020B0604020202020204" pitchFamily="34" charset="0"/>
                <a:ea typeface="Times New Roman" panose="02020603050405020304" pitchFamily="18" charset="0"/>
                <a:cs typeface="Arial" panose="020B0604020202020204" pitchFamily="34" charset="0"/>
              </a:rPr>
              <a:t>R</a:t>
            </a:r>
            <a:r>
              <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rPr>
              <a:t>egularly </a:t>
            </a:r>
            <a:r>
              <a:rPr lang="en-US" sz="2400" b="1" dirty="0">
                <a:solidFill>
                  <a:srgbClr val="0D0D0D"/>
                </a:solidFill>
                <a:latin typeface="Arial" panose="020B0604020202020204" pitchFamily="34" charset="0"/>
                <a:ea typeface="Times New Roman" panose="02020603050405020304" pitchFamily="18" charset="0"/>
                <a:cs typeface="Arial" panose="020B0604020202020204" pitchFamily="34" charset="0"/>
              </a:rPr>
              <a:t>I</a:t>
            </a:r>
            <a:r>
              <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rPr>
              <a:t>nterspaced </a:t>
            </a:r>
            <a:r>
              <a:rPr lang="en-US" sz="2400" b="1" dirty="0">
                <a:solidFill>
                  <a:srgbClr val="0D0D0D"/>
                </a:solidFill>
                <a:latin typeface="Arial" panose="020B0604020202020204" pitchFamily="34" charset="0"/>
                <a:ea typeface="Times New Roman" panose="02020603050405020304" pitchFamily="18" charset="0"/>
                <a:cs typeface="Arial" panose="020B0604020202020204" pitchFamily="34" charset="0"/>
              </a:rPr>
              <a:t>S</a:t>
            </a:r>
            <a:r>
              <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rPr>
              <a:t>hort </a:t>
            </a:r>
            <a:r>
              <a:rPr lang="en-US" sz="2400" b="1" dirty="0">
                <a:solidFill>
                  <a:srgbClr val="0D0D0D"/>
                </a:solidFill>
                <a:latin typeface="Arial" panose="020B0604020202020204" pitchFamily="34" charset="0"/>
                <a:ea typeface="Times New Roman" panose="02020603050405020304" pitchFamily="18" charset="0"/>
                <a:cs typeface="Arial" panose="020B0604020202020204" pitchFamily="34" charset="0"/>
              </a:rPr>
              <a:t>P</a:t>
            </a:r>
            <a:r>
              <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rPr>
              <a:t>alindromic </a:t>
            </a:r>
            <a:r>
              <a:rPr lang="en-US" sz="2400" b="1" dirty="0">
                <a:solidFill>
                  <a:srgbClr val="0D0D0D"/>
                </a:solidFill>
                <a:latin typeface="Arial" panose="020B0604020202020204" pitchFamily="34" charset="0"/>
                <a:ea typeface="Times New Roman" panose="02020603050405020304" pitchFamily="18" charset="0"/>
                <a:cs typeface="Arial" panose="020B0604020202020204" pitchFamily="34" charset="0"/>
              </a:rPr>
              <a:t>R</a:t>
            </a:r>
            <a:r>
              <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rPr>
              <a:t>epeats, or </a:t>
            </a:r>
            <a:r>
              <a:rPr lang="en-US" sz="2400" b="1" dirty="0">
                <a:solidFill>
                  <a:srgbClr val="0D0D0D"/>
                </a:solidFill>
                <a:latin typeface="Arial" panose="020B0604020202020204" pitchFamily="34" charset="0"/>
                <a:ea typeface="Times New Roman" panose="02020603050405020304" pitchFamily="18" charset="0"/>
                <a:cs typeface="Arial" panose="020B0604020202020204" pitchFamily="34" charset="0"/>
              </a:rPr>
              <a:t>CRISPR </a:t>
            </a:r>
            <a:r>
              <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rPr>
              <a:t>was first discovered in 1993 through sequence analyses. </a:t>
            </a:r>
          </a:p>
          <a:p>
            <a:pPr marL="800100" marR="0" indent="-342900">
              <a:spcBef>
                <a:spcPts val="600"/>
              </a:spcBef>
              <a:spcAft>
                <a:spcPts val="600"/>
              </a:spcAft>
              <a:buFont typeface="Wingdings" pitchFamily="2" charset="2"/>
              <a:buChar char="v"/>
            </a:pPr>
            <a:r>
              <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rPr>
              <a:t>Significance of CRISPR was unknown until 2007, when immunity function of this element was uncovered. </a:t>
            </a:r>
          </a:p>
          <a:p>
            <a:pPr marL="800100" marR="0" indent="-342900">
              <a:spcBef>
                <a:spcPts val="600"/>
              </a:spcBef>
              <a:spcAft>
                <a:spcPts val="600"/>
              </a:spcAft>
              <a:buFont typeface="Wingdings" pitchFamily="2" charset="2"/>
              <a:buChar char="v"/>
            </a:pPr>
            <a:r>
              <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rPr>
              <a:t>The mechanism used by the element to confer immunity became known after five years </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457200">
              <a:spcBef>
                <a:spcPts val="600"/>
              </a:spcBef>
              <a:spcAft>
                <a:spcPts val="600"/>
              </a:spcAft>
            </a:pPr>
            <a:r>
              <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rPr>
              <a:t>The bacteria and archaea use CRISPR to defend against the invading viruses termed as bacteriophages. Following viral infection, they employ a special CRISPR-associated nuclease 9 (Cas9) to generate a double-strand break (DSB) in its target loci of the bacteriophages’ DNA molecules. Thus, viruses become ineffective.  Cas9 is directed to the target sequence by a short RNA fragment known as a guide RNA (gRNA), complementary to a segment of the viral genome for generating DSB. Parallel to viral DNA cleavage, a short viral DNA is stored between the palindromic CRISPR sequences. This sequence is being used to generate the gRNA for rapid activation of this defense mechanism against any subsequent infection by the same bacteriophage. </a:t>
            </a:r>
            <a:r>
              <a:rPr lang="en-US" sz="2400" dirty="0">
                <a:latin typeface="Arial" panose="020B0604020202020204" pitchFamily="34" charset="0"/>
                <a:cs typeface="Arial" panose="020B0604020202020204" pitchFamily="34" charset="0"/>
              </a:rPr>
              <a:t>This system is kind of similar to </a:t>
            </a:r>
            <a:r>
              <a:rPr lang="en-US" sz="2400" b="1" i="1" dirty="0">
                <a:latin typeface="Arial" panose="020B0604020202020204" pitchFamily="34" charset="0"/>
                <a:cs typeface="Arial" panose="020B0604020202020204" pitchFamily="34" charset="0"/>
              </a:rPr>
              <a:t>antibody production </a:t>
            </a:r>
            <a:r>
              <a:rPr lang="en-US" sz="2400" dirty="0">
                <a:latin typeface="Arial" panose="020B0604020202020204" pitchFamily="34" charset="0"/>
                <a:cs typeface="Arial" panose="020B0604020202020204" pitchFamily="34" charset="0"/>
              </a:rPr>
              <a:t>in humans. </a:t>
            </a:r>
            <a:endPar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endParaRPr>
          </a:p>
          <a:p>
            <a:pPr marL="457200" marR="0">
              <a:spcBef>
                <a:spcPts val="600"/>
              </a:spcBef>
              <a:spcAft>
                <a:spcPts val="600"/>
              </a:spcAft>
            </a:pPr>
            <a:endPar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endParaRPr>
          </a:p>
          <a:p>
            <a:pPr marL="457200" marR="0">
              <a:spcBef>
                <a:spcPts val="600"/>
              </a:spcBef>
              <a:spcAft>
                <a:spcPts val="600"/>
              </a:spcAft>
            </a:pP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348411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5052DD-23D3-374B-A34D-BEC1301AACBA}"/>
              </a:ext>
            </a:extLst>
          </p:cNvPr>
          <p:cNvPicPr/>
          <p:nvPr/>
        </p:nvPicPr>
        <p:blipFill>
          <a:blip r:embed="rId2" cstate="email">
            <a:extLst>
              <a:ext uri="{BEBA8EAE-BF5A-486C-A8C5-ECC9F3942E4B}">
                <a14:imgProps xmlns:a14="http://schemas.microsoft.com/office/drawing/2010/main">
                  <a14:imgLayer r:embed="rId3">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2220391" y="972457"/>
            <a:ext cx="7751219" cy="4441371"/>
          </a:xfrm>
          <a:prstGeom prst="rect">
            <a:avLst/>
          </a:prstGeom>
          <a:ln>
            <a:solidFill>
              <a:schemeClr val="tx2"/>
            </a:solidFill>
          </a:ln>
        </p:spPr>
      </p:pic>
      <p:sp>
        <p:nvSpPr>
          <p:cNvPr id="3" name="Rectangle 2">
            <a:extLst>
              <a:ext uri="{FF2B5EF4-FFF2-40B4-BE49-F238E27FC236}">
                <a16:creationId xmlns:a16="http://schemas.microsoft.com/office/drawing/2014/main" id="{0BA768AC-AA2D-6C4F-AFF2-4A3ACA0D8FA8}"/>
              </a:ext>
            </a:extLst>
          </p:cNvPr>
          <p:cNvSpPr/>
          <p:nvPr/>
        </p:nvSpPr>
        <p:spPr>
          <a:xfrm>
            <a:off x="28439" y="5413828"/>
            <a:ext cx="12032932" cy="1323439"/>
          </a:xfrm>
          <a:prstGeom prst="rect">
            <a:avLst/>
          </a:prstGeom>
        </p:spPr>
        <p:txBody>
          <a:bodyPr wrap="square">
            <a:spAutoFit/>
          </a:bodyPr>
          <a:lstStyle/>
          <a:p>
            <a:pPr marL="457200" marR="0">
              <a:spcBef>
                <a:spcPts val="600"/>
              </a:spcBef>
              <a:spcAft>
                <a:spcPts val="600"/>
              </a:spcAft>
            </a:pPr>
            <a:r>
              <a:rPr lang="en-US" sz="2000" dirty="0">
                <a:solidFill>
                  <a:srgbClr val="0D0D0D"/>
                </a:solidFill>
                <a:latin typeface="Arial" panose="020B0604020202020204" pitchFamily="34" charset="0"/>
                <a:ea typeface="Times New Roman" panose="02020603050405020304" pitchFamily="18" charset="0"/>
              </a:rPr>
              <a:t>The CRISPR-Cas9 system comprises a guide RNA (gRNA) and Cas9 nuclease, which together form a ribonucleoprotein (RNP) complex. The gRNA binds to the genomic target upstream of a protospacer adjacent motif (PAM), enabling the Cas9 nuclease to make a double-strand break in the DNA (denoted by the scissors). Adopted from: </a:t>
            </a:r>
            <a:r>
              <a:rPr lang="en-US" sz="2000" u="sng" dirty="0">
                <a:solidFill>
                  <a:srgbClr val="0D0D0D"/>
                </a:solidFill>
                <a:latin typeface="Arial" panose="020B0604020202020204" pitchFamily="34" charset="0"/>
                <a:ea typeface="Times New Roman" panose="02020603050405020304" pitchFamily="18" charset="0"/>
                <a:hlinkClick r:id="rId4"/>
              </a:rPr>
              <a:t>https://www.synthego.com/resources/crispr-101-ebook</a:t>
            </a:r>
            <a:endParaRPr lang="en-US" sz="2000" dirty="0">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83968E50-6FB8-7343-9926-F943EA986A8D}"/>
              </a:ext>
            </a:extLst>
          </p:cNvPr>
          <p:cNvSpPr/>
          <p:nvPr/>
        </p:nvSpPr>
        <p:spPr>
          <a:xfrm>
            <a:off x="0" y="193332"/>
            <a:ext cx="12192000" cy="523220"/>
          </a:xfrm>
          <a:prstGeom prst="rect">
            <a:avLst/>
          </a:prstGeom>
        </p:spPr>
        <p:txBody>
          <a:bodyPr wrap="square">
            <a:spAutoFit/>
          </a:bodyPr>
          <a:lstStyle/>
          <a:p>
            <a:pPr algn="ctr"/>
            <a:r>
              <a:rPr lang="en-US" sz="2800" b="1" dirty="0">
                <a:solidFill>
                  <a:srgbClr val="0D0D0D"/>
                </a:solidFill>
                <a:latin typeface="Arial" panose="020B0604020202020204" pitchFamily="34" charset="0"/>
                <a:ea typeface="Times New Roman" panose="02020603050405020304" pitchFamily="18" charset="0"/>
              </a:rPr>
              <a:t>CRISPR-Cas9 System</a:t>
            </a:r>
            <a:endParaRPr lang="en-US" sz="2800" dirty="0"/>
          </a:p>
        </p:txBody>
      </p:sp>
    </p:spTree>
    <p:extLst>
      <p:ext uri="{BB962C8B-B14F-4D97-AF65-F5344CB8AC3E}">
        <p14:creationId xmlns:p14="http://schemas.microsoft.com/office/powerpoint/2010/main" val="6686512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AD4385-0DDB-8949-97CF-5D1B0F8BF5DC}"/>
              </a:ext>
            </a:extLst>
          </p:cNvPr>
          <p:cNvSpPr/>
          <p:nvPr/>
        </p:nvSpPr>
        <p:spPr>
          <a:xfrm>
            <a:off x="117565" y="332802"/>
            <a:ext cx="11848010" cy="5732338"/>
          </a:xfrm>
          <a:prstGeom prst="rect">
            <a:avLst/>
          </a:prstGeom>
        </p:spPr>
        <p:txBody>
          <a:bodyPr wrap="square">
            <a:spAutoFit/>
          </a:bodyPr>
          <a:lstStyle/>
          <a:p>
            <a:pPr marL="457200" marR="0">
              <a:lnSpc>
                <a:spcPts val="3280"/>
              </a:lnSpc>
              <a:spcBef>
                <a:spcPts val="600"/>
              </a:spcBef>
              <a:spcAft>
                <a:spcPts val="600"/>
              </a:spcAft>
            </a:pPr>
            <a:r>
              <a:rPr lang="en-US" sz="2400" b="1" dirty="0">
                <a:solidFill>
                  <a:srgbClr val="0D0D0D"/>
                </a:solidFill>
                <a:latin typeface="Arial" panose="020B0604020202020204" pitchFamily="34" charset="0"/>
                <a:ea typeface="Times New Roman" panose="02020603050405020304" pitchFamily="18" charset="0"/>
                <a:cs typeface="Arial" panose="020B0604020202020204" pitchFamily="34" charset="0"/>
              </a:rPr>
              <a:t>Two steps to consider in designing a CRISPR-Cas9 system for editing a gene</a:t>
            </a:r>
            <a:r>
              <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rPr>
              <a:t>: </a:t>
            </a:r>
          </a:p>
          <a:p>
            <a:pPr marL="971550" marR="0" indent="-514350">
              <a:lnSpc>
                <a:spcPts val="3280"/>
              </a:lnSpc>
              <a:spcBef>
                <a:spcPts val="600"/>
              </a:spcBef>
              <a:spcAft>
                <a:spcPts val="600"/>
              </a:spcAft>
              <a:buAutoNum type="romanLcParenBoth"/>
            </a:pPr>
            <a:r>
              <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rPr>
              <a:t>The design of guide RNA (gRNA)</a:t>
            </a:r>
          </a:p>
          <a:p>
            <a:pPr marL="971550" marR="0" indent="-514350">
              <a:lnSpc>
                <a:spcPts val="3280"/>
              </a:lnSpc>
              <a:spcBef>
                <a:spcPts val="600"/>
              </a:spcBef>
              <a:spcAft>
                <a:spcPts val="600"/>
              </a:spcAft>
              <a:buAutoNum type="romanLcParenBoth"/>
            </a:pPr>
            <a:r>
              <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rPr>
              <a:t>Choice of the nuclease depends on the desired application – Cas9 for plant work. </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457200" marR="0">
              <a:lnSpc>
                <a:spcPts val="3280"/>
              </a:lnSpc>
              <a:spcBef>
                <a:spcPts val="600"/>
              </a:spcBef>
              <a:spcAft>
                <a:spcPts val="600"/>
              </a:spcAft>
            </a:pPr>
            <a:r>
              <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rPr>
              <a:t>The gRNA that targets specifically to your gene of intertest should be designed. Best scenario would be 0 non-specific cut and highly specific to the target site in exons. You can edit members of a gene family simultaneously. Following double stranded breaks (DSB), cells repair the DNA by non-homologous end joining (NHEJ) mechanism. During this process indels (insertions and deletions) are created leading to frameshift mutations and </a:t>
            </a:r>
            <a:r>
              <a:rPr lang="en-US" sz="2400" b="1" i="1" dirty="0">
                <a:solidFill>
                  <a:srgbClr val="0D0D0D"/>
                </a:solidFill>
                <a:latin typeface="Arial" panose="020B0604020202020204" pitchFamily="34" charset="0"/>
                <a:ea typeface="Times New Roman" panose="02020603050405020304" pitchFamily="18" charset="0"/>
                <a:cs typeface="Arial" panose="020B0604020202020204" pitchFamily="34" charset="0"/>
              </a:rPr>
              <a:t>gene knockouts </a:t>
            </a:r>
            <a:r>
              <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rPr>
              <a:t>(KO).   </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457200" marR="0">
              <a:spcBef>
                <a:spcPts val="600"/>
              </a:spcBef>
              <a:spcAft>
                <a:spcPts val="600"/>
              </a:spcAft>
            </a:pPr>
            <a:endParaRPr lang="en-US"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98416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7D0C03-71D7-D543-A04A-730605C35C2E}"/>
              </a:ext>
            </a:extLst>
          </p:cNvPr>
          <p:cNvSpPr/>
          <p:nvPr/>
        </p:nvSpPr>
        <p:spPr>
          <a:xfrm>
            <a:off x="966652" y="874268"/>
            <a:ext cx="10972800" cy="4720523"/>
          </a:xfrm>
          <a:prstGeom prst="rect">
            <a:avLst/>
          </a:prstGeom>
        </p:spPr>
        <p:txBody>
          <a:bodyPr wrap="square">
            <a:spAutoFit/>
          </a:bodyPr>
          <a:lstStyle/>
          <a:p>
            <a:pPr marL="342900" indent="-342900">
              <a:lnSpc>
                <a:spcPts val="3280"/>
              </a:lnSpc>
              <a:buFont typeface="Wingdings" pitchFamily="2" charset="2"/>
              <a:buChar char="v"/>
            </a:pPr>
            <a:r>
              <a:rPr lang="en-US" sz="2400" dirty="0">
                <a:solidFill>
                  <a:srgbClr val="0D0D0D"/>
                </a:solidFill>
                <a:latin typeface="Arial" panose="020B0604020202020204" pitchFamily="34" charset="0"/>
                <a:ea typeface="Calibri" panose="020F0502020204030204" pitchFamily="34" charset="0"/>
                <a:cs typeface="Arial" panose="020B0604020202020204" pitchFamily="34" charset="0"/>
              </a:rPr>
              <a:t>We can also conduct </a:t>
            </a:r>
            <a:r>
              <a:rPr lang="en-US" sz="2400" b="1" i="1" dirty="0">
                <a:solidFill>
                  <a:srgbClr val="0D0D0D"/>
                </a:solidFill>
                <a:latin typeface="Arial" panose="020B0604020202020204" pitchFamily="34" charset="0"/>
                <a:ea typeface="Calibri" panose="020F0502020204030204" pitchFamily="34" charset="0"/>
                <a:cs typeface="Arial" panose="020B0604020202020204" pitchFamily="34" charset="0"/>
              </a:rPr>
              <a:t>knock-in</a:t>
            </a:r>
            <a:r>
              <a:rPr lang="en-US" sz="2400" dirty="0">
                <a:solidFill>
                  <a:srgbClr val="0D0D0D"/>
                </a:solidFill>
                <a:latin typeface="Arial" panose="020B0604020202020204" pitchFamily="34" charset="0"/>
                <a:ea typeface="Calibri" panose="020F0502020204030204" pitchFamily="34" charset="0"/>
                <a:cs typeface="Arial" panose="020B0604020202020204" pitchFamily="34" charset="0"/>
              </a:rPr>
              <a:t> (KI)</a:t>
            </a:r>
            <a:r>
              <a:rPr lang="en-US" sz="2400" b="1" i="1" dirty="0">
                <a:solidFill>
                  <a:srgbClr val="0D0D0D"/>
                </a:solidFill>
                <a:latin typeface="Arial" panose="020B0604020202020204" pitchFamily="34" charset="0"/>
                <a:ea typeface="Calibri" panose="020F0502020204030204" pitchFamily="34" charset="0"/>
                <a:cs typeface="Arial" panose="020B0604020202020204" pitchFamily="34" charset="0"/>
              </a:rPr>
              <a:t> </a:t>
            </a:r>
            <a:r>
              <a:rPr lang="en-US" sz="2400" dirty="0">
                <a:solidFill>
                  <a:srgbClr val="0D0D0D"/>
                </a:solidFill>
                <a:latin typeface="Arial" panose="020B0604020202020204" pitchFamily="34" charset="0"/>
                <a:ea typeface="Calibri" panose="020F0502020204030204" pitchFamily="34" charset="0"/>
                <a:cs typeface="Arial" panose="020B0604020202020204" pitchFamily="34" charset="0"/>
              </a:rPr>
              <a:t>mutation by repairing the DSB through homology directed repair (HDR) mechanism. </a:t>
            </a:r>
          </a:p>
          <a:p>
            <a:pPr marL="342900" indent="-342900">
              <a:lnSpc>
                <a:spcPts val="3280"/>
              </a:lnSpc>
              <a:buFont typeface="Wingdings" pitchFamily="2" charset="2"/>
              <a:buChar char="v"/>
            </a:pPr>
            <a:r>
              <a:rPr lang="en-US" sz="2400" dirty="0">
                <a:solidFill>
                  <a:srgbClr val="0D0D0D"/>
                </a:solidFill>
                <a:latin typeface="Arial" panose="020B0604020202020204" pitchFamily="34" charset="0"/>
                <a:ea typeface="Calibri" panose="020F0502020204030204" pitchFamily="34" charset="0"/>
                <a:cs typeface="Arial" panose="020B0604020202020204" pitchFamily="34" charset="0"/>
              </a:rPr>
              <a:t>To facilitate or induce HDR-mediated repair, copies of homologous DNA molecules with a desirable mutation are provided to use as a template. The mutation can be a single point mutation to change an amino acid. </a:t>
            </a:r>
          </a:p>
          <a:p>
            <a:pPr marL="342900" indent="-342900">
              <a:lnSpc>
                <a:spcPts val="3280"/>
              </a:lnSpc>
              <a:buFont typeface="Wingdings" pitchFamily="2" charset="2"/>
              <a:buChar char="v"/>
            </a:pPr>
            <a:r>
              <a:rPr lang="en-US" sz="2400" dirty="0">
                <a:solidFill>
                  <a:srgbClr val="0D0D0D"/>
                </a:solidFill>
                <a:latin typeface="Arial" panose="020B0604020202020204" pitchFamily="34" charset="0"/>
                <a:ea typeface="Calibri" panose="020F0502020204030204" pitchFamily="34" charset="0"/>
                <a:cs typeface="Arial" panose="020B0604020202020204" pitchFamily="34" charset="0"/>
              </a:rPr>
              <a:t>It can be used to correct a disease-causing mutation in humans and generating herbicide resistance in plants. </a:t>
            </a:r>
          </a:p>
          <a:p>
            <a:pPr marL="342900" indent="-342900">
              <a:lnSpc>
                <a:spcPts val="3280"/>
              </a:lnSpc>
              <a:buFont typeface="Wingdings" pitchFamily="2" charset="2"/>
              <a:buChar char="v"/>
            </a:pPr>
            <a:r>
              <a:rPr lang="en-US" sz="2400" dirty="0">
                <a:solidFill>
                  <a:srgbClr val="0D0D0D"/>
                </a:solidFill>
                <a:latin typeface="Arial" panose="020B0604020202020204" pitchFamily="34" charset="0"/>
                <a:ea typeface="Calibri" panose="020F0502020204030204" pitchFamily="34" charset="0"/>
                <a:cs typeface="Arial" panose="020B0604020202020204" pitchFamily="34" charset="0"/>
              </a:rPr>
              <a:t>For example in plants, we can replace an amino acid in the gene encoding acetolactate synthase (ALS) involved in biosynthesis of branched-chain amino acids to make the enzyme resistant to several herbicides, including </a:t>
            </a:r>
            <a:r>
              <a:rPr lang="en-US" sz="2400" dirty="0" err="1">
                <a:solidFill>
                  <a:srgbClr val="0D0D0D"/>
                </a:solidFill>
                <a:latin typeface="Arial" panose="020B0604020202020204" pitchFamily="34" charset="0"/>
                <a:ea typeface="Calibri" panose="020F0502020204030204" pitchFamily="34" charset="0"/>
                <a:cs typeface="Arial" panose="020B0604020202020204" pitchFamily="34" charset="0"/>
              </a:rPr>
              <a:t>imidazolinones</a:t>
            </a:r>
            <a:r>
              <a:rPr lang="en-US" sz="2400" dirty="0">
                <a:solidFill>
                  <a:srgbClr val="0D0D0D"/>
                </a:solidFill>
                <a:latin typeface="Arial" panose="020B0604020202020204" pitchFamily="34" charset="0"/>
                <a:ea typeface="Calibri" panose="020F0502020204030204" pitchFamily="34" charset="0"/>
                <a:cs typeface="Arial" panose="020B0604020202020204" pitchFamily="34" charset="0"/>
              </a:rPr>
              <a:t> and sulfonylureas. Out come herbicide resistant plants. </a:t>
            </a:r>
            <a:endParaRPr lang="en-US" sz="2400" dirty="0"/>
          </a:p>
        </p:txBody>
      </p:sp>
    </p:spTree>
    <p:extLst>
      <p:ext uri="{BB962C8B-B14F-4D97-AF65-F5344CB8AC3E}">
        <p14:creationId xmlns:p14="http://schemas.microsoft.com/office/powerpoint/2010/main" val="23047496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004125-F6FB-F64C-BE82-A23AC37CD7C6}"/>
              </a:ext>
            </a:extLst>
          </p:cNvPr>
          <p:cNvSpPr/>
          <p:nvPr/>
        </p:nvSpPr>
        <p:spPr>
          <a:xfrm>
            <a:off x="0" y="581365"/>
            <a:ext cx="11834949" cy="5570756"/>
          </a:xfrm>
          <a:prstGeom prst="rect">
            <a:avLst/>
          </a:prstGeom>
        </p:spPr>
        <p:txBody>
          <a:bodyPr wrap="square">
            <a:spAutoFit/>
          </a:bodyPr>
          <a:lstStyle/>
          <a:p>
            <a:pPr marL="800100" marR="0" indent="-342900">
              <a:spcBef>
                <a:spcPts val="600"/>
              </a:spcBef>
              <a:spcAft>
                <a:spcPts val="600"/>
              </a:spcAft>
              <a:buFont typeface="Wingdings" pitchFamily="2" charset="2"/>
              <a:buChar char="v"/>
            </a:pPr>
            <a:r>
              <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rPr>
              <a:t>You can also generate gRNA and Cas9 protein in test tubes and apply the two as ribonucleoprotein (RNP) complexes into the cells; this approach has recently been reported to be the most effective strategy (Liang et al. 2015). The complex is unstable and does not continue to function to cause additional off-target mutations.</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800100" marR="0" indent="-342900">
              <a:spcBef>
                <a:spcPts val="600"/>
              </a:spcBef>
              <a:spcAft>
                <a:spcPts val="600"/>
              </a:spcAft>
              <a:buFont typeface="Wingdings" pitchFamily="2" charset="2"/>
              <a:buChar char="v"/>
            </a:pPr>
            <a:r>
              <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rPr>
              <a:t>Alteration of function through homologous recombination can also be accomplished through Crispr/Cas9 system. </a:t>
            </a:r>
            <a:endParaRPr lang="en-US" sz="2400" dirty="0">
              <a:latin typeface="Arial" panose="020B0604020202020204" pitchFamily="34" charset="0"/>
              <a:ea typeface="Calibri" panose="020F0502020204030204" pitchFamily="34" charset="0"/>
              <a:cs typeface="Arial" panose="020B0604020202020204" pitchFamily="34" charset="0"/>
            </a:endParaRPr>
          </a:p>
          <a:p>
            <a:pPr marL="800100" marR="0" indent="-342900">
              <a:spcBef>
                <a:spcPts val="600"/>
              </a:spcBef>
              <a:spcAft>
                <a:spcPts val="600"/>
              </a:spcAft>
              <a:buFont typeface="Wingdings" pitchFamily="2" charset="2"/>
              <a:buChar char="v"/>
            </a:pPr>
            <a:r>
              <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rPr>
              <a:t>Point or deletion mutations through Crispr/Cas9 is predictable. The only weakness is the mutations caused by the system in non-targeted genomic regions. There are many sequences similar to </a:t>
            </a:r>
            <a:r>
              <a:rPr lang="en-US" sz="2400" b="1" dirty="0">
                <a:solidFill>
                  <a:srgbClr val="0D0D0D"/>
                </a:solidFill>
                <a:latin typeface="Arial" panose="020B0604020202020204" pitchFamily="34" charset="0"/>
                <a:ea typeface="Times New Roman" panose="02020603050405020304" pitchFamily="18" charset="0"/>
                <a:cs typeface="Arial" panose="020B0604020202020204" pitchFamily="34" charset="0"/>
              </a:rPr>
              <a:t>16 </a:t>
            </a:r>
            <a:r>
              <a:rPr lang="en-US" sz="2400" b="1" dirty="0" err="1">
                <a:solidFill>
                  <a:srgbClr val="0D0D0D"/>
                </a:solidFill>
                <a:latin typeface="Arial" panose="020B0604020202020204" pitchFamily="34" charset="0"/>
                <a:ea typeface="Times New Roman" panose="02020603050405020304" pitchFamily="18" charset="0"/>
                <a:cs typeface="Arial" panose="020B0604020202020204" pitchFamily="34" charset="0"/>
              </a:rPr>
              <a:t>bp</a:t>
            </a:r>
            <a:r>
              <a:rPr lang="en-US" sz="2400" b="1" dirty="0">
                <a:solidFill>
                  <a:srgbClr val="0D0D0D"/>
                </a:solidFill>
                <a:latin typeface="Arial" panose="020B0604020202020204" pitchFamily="34" charset="0"/>
                <a:ea typeface="Times New Roman" panose="02020603050405020304" pitchFamily="18" charset="0"/>
                <a:cs typeface="Arial" panose="020B0604020202020204" pitchFamily="34" charset="0"/>
              </a:rPr>
              <a:t> target </a:t>
            </a:r>
            <a:r>
              <a:rPr lang="en-US" sz="2400" dirty="0">
                <a:solidFill>
                  <a:srgbClr val="0D0D0D"/>
                </a:solidFill>
                <a:latin typeface="Arial" panose="020B0604020202020204" pitchFamily="34" charset="0"/>
                <a:ea typeface="Times New Roman" panose="02020603050405020304" pitchFamily="18" charset="0"/>
                <a:cs typeface="Arial" panose="020B0604020202020204" pitchFamily="34" charset="0"/>
              </a:rPr>
              <a:t>sequence in complex genome. Therefore, we have to investigate the genome sequence for target sequence just to make sure that the target site is either absent or is not present in coding sequences. One can always breed the desirable Crispr/Cas9-induced mutations through backcrossing. </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484128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5052DD-23D3-374B-A34D-BEC1301AACBA}"/>
              </a:ext>
            </a:extLst>
          </p:cNvPr>
          <p:cNvPicPr/>
          <p:nvPr/>
        </p:nvPicPr>
        <p:blipFill>
          <a:blip r:embed="rId2" cstate="email">
            <a:extLst>
              <a:ext uri="{BEBA8EAE-BF5A-486C-A8C5-ECC9F3942E4B}">
                <a14:imgProps xmlns:a14="http://schemas.microsoft.com/office/drawing/2010/main">
                  <a14:imgLayer r:embed="rId3">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2220391" y="972457"/>
            <a:ext cx="7751219" cy="4441371"/>
          </a:xfrm>
          <a:prstGeom prst="rect">
            <a:avLst/>
          </a:prstGeom>
          <a:ln>
            <a:solidFill>
              <a:schemeClr val="tx2"/>
            </a:solidFill>
          </a:ln>
        </p:spPr>
      </p:pic>
      <p:sp>
        <p:nvSpPr>
          <p:cNvPr id="3" name="Rectangle 2">
            <a:extLst>
              <a:ext uri="{FF2B5EF4-FFF2-40B4-BE49-F238E27FC236}">
                <a16:creationId xmlns:a16="http://schemas.microsoft.com/office/drawing/2014/main" id="{0BA768AC-AA2D-6C4F-AFF2-4A3ACA0D8FA8}"/>
              </a:ext>
            </a:extLst>
          </p:cNvPr>
          <p:cNvSpPr/>
          <p:nvPr/>
        </p:nvSpPr>
        <p:spPr>
          <a:xfrm>
            <a:off x="28439" y="5413828"/>
            <a:ext cx="12032932" cy="1323439"/>
          </a:xfrm>
          <a:prstGeom prst="rect">
            <a:avLst/>
          </a:prstGeom>
        </p:spPr>
        <p:txBody>
          <a:bodyPr wrap="square">
            <a:spAutoFit/>
          </a:bodyPr>
          <a:lstStyle/>
          <a:p>
            <a:pPr marL="457200" marR="0">
              <a:spcBef>
                <a:spcPts val="600"/>
              </a:spcBef>
              <a:spcAft>
                <a:spcPts val="600"/>
              </a:spcAft>
            </a:pPr>
            <a:r>
              <a:rPr lang="en-US" sz="2000" dirty="0">
                <a:solidFill>
                  <a:srgbClr val="0D0D0D"/>
                </a:solidFill>
                <a:latin typeface="Arial" panose="020B0604020202020204" pitchFamily="34" charset="0"/>
                <a:ea typeface="Times New Roman" panose="02020603050405020304" pitchFamily="18" charset="0"/>
              </a:rPr>
              <a:t>The CRISPR-Cas9 system comprises a guide RNA (gRNA) and Cas9 nuclease, which together form a ribonucleoprotein (RNP) complex. The gRNA binds to the genomic target upstream of a protospacer adjacent motif (PAM), enabling the Cas9 nuclease to make a double-strand break in the DNA (denoted by the scissors). Adopted from: </a:t>
            </a:r>
            <a:r>
              <a:rPr lang="en-US" sz="2000" u="sng" dirty="0">
                <a:solidFill>
                  <a:srgbClr val="0D0D0D"/>
                </a:solidFill>
                <a:latin typeface="Arial" panose="020B0604020202020204" pitchFamily="34" charset="0"/>
                <a:ea typeface="Times New Roman" panose="02020603050405020304" pitchFamily="18" charset="0"/>
                <a:hlinkClick r:id="rId4"/>
              </a:rPr>
              <a:t>https://www.synthego.com/resources/crispr-101-ebook</a:t>
            </a:r>
            <a:endParaRPr lang="en-US" sz="2000" dirty="0">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83968E50-6FB8-7343-9926-F943EA986A8D}"/>
              </a:ext>
            </a:extLst>
          </p:cNvPr>
          <p:cNvSpPr/>
          <p:nvPr/>
        </p:nvSpPr>
        <p:spPr>
          <a:xfrm>
            <a:off x="0" y="193332"/>
            <a:ext cx="12192000" cy="523220"/>
          </a:xfrm>
          <a:prstGeom prst="rect">
            <a:avLst/>
          </a:prstGeom>
        </p:spPr>
        <p:txBody>
          <a:bodyPr wrap="square">
            <a:spAutoFit/>
          </a:bodyPr>
          <a:lstStyle/>
          <a:p>
            <a:pPr algn="ctr"/>
            <a:r>
              <a:rPr lang="en-US" sz="2800" b="1" dirty="0">
                <a:solidFill>
                  <a:srgbClr val="0D0D0D"/>
                </a:solidFill>
                <a:latin typeface="Arial" panose="020B0604020202020204" pitchFamily="34" charset="0"/>
                <a:ea typeface="Times New Roman" panose="02020603050405020304" pitchFamily="18" charset="0"/>
              </a:rPr>
              <a:t>CRISPR-Cas9 System</a:t>
            </a:r>
            <a:endParaRPr lang="en-US" sz="2800" dirty="0"/>
          </a:p>
        </p:txBody>
      </p:sp>
    </p:spTree>
    <p:extLst>
      <p:ext uri="{BB962C8B-B14F-4D97-AF65-F5344CB8AC3E}">
        <p14:creationId xmlns:p14="http://schemas.microsoft.com/office/powerpoint/2010/main" val="3942514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5EB00F-2B12-6949-9C66-2867F074AD8F}"/>
              </a:ext>
            </a:extLst>
          </p:cNvPr>
          <p:cNvSpPr/>
          <p:nvPr/>
        </p:nvSpPr>
        <p:spPr>
          <a:xfrm>
            <a:off x="0" y="1399814"/>
            <a:ext cx="12192000" cy="739754"/>
          </a:xfrm>
          <a:prstGeom prst="rect">
            <a:avLst/>
          </a:prstGeom>
        </p:spPr>
        <p:txBody>
          <a:bodyPr wrap="square">
            <a:spAutoFit/>
          </a:bodyPr>
          <a:lstStyle/>
          <a:p>
            <a:pPr algn="ctr">
              <a:lnSpc>
                <a:spcPct val="150000"/>
              </a:lnSpc>
            </a:pPr>
            <a:r>
              <a:rPr lang="en-US" sz="3200" b="1" dirty="0">
                <a:latin typeface="Arial" panose="020B0604020202020204" pitchFamily="34" charset="0"/>
                <a:ea typeface="Calibri" panose="020F0502020204030204" pitchFamily="34" charset="0"/>
                <a:cs typeface="Arial" panose="020B0604020202020204" pitchFamily="34" charset="0"/>
              </a:rPr>
              <a:t>Polymerase Chain Termination Reaction (PCR)</a:t>
            </a:r>
          </a:p>
        </p:txBody>
      </p:sp>
      <p:pic>
        <p:nvPicPr>
          <p:cNvPr id="4" name="Picture 3">
            <a:extLst>
              <a:ext uri="{FF2B5EF4-FFF2-40B4-BE49-F238E27FC236}">
                <a16:creationId xmlns:a16="http://schemas.microsoft.com/office/drawing/2014/main" id="{5E583ABF-7E9A-DE49-B08D-3DDF7181ED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6850" y="2748824"/>
            <a:ext cx="4178300" cy="3136900"/>
          </a:xfrm>
          <a:prstGeom prst="rect">
            <a:avLst/>
          </a:prstGeom>
        </p:spPr>
      </p:pic>
    </p:spTree>
    <p:extLst>
      <p:ext uri="{BB962C8B-B14F-4D97-AF65-F5344CB8AC3E}">
        <p14:creationId xmlns:p14="http://schemas.microsoft.com/office/powerpoint/2010/main" val="11197931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B22CBF-5BFB-F247-B05F-9A964867247E}"/>
              </a:ext>
            </a:extLst>
          </p:cNvPr>
          <p:cNvSpPr/>
          <p:nvPr/>
        </p:nvSpPr>
        <p:spPr>
          <a:xfrm>
            <a:off x="188686" y="293821"/>
            <a:ext cx="11698515" cy="6124754"/>
          </a:xfrm>
          <a:prstGeom prst="rect">
            <a:avLst/>
          </a:prstGeom>
        </p:spPr>
        <p:txBody>
          <a:bodyPr wrap="square">
            <a:spAutoFit/>
          </a:bodyPr>
          <a:lstStyle/>
          <a:p>
            <a:r>
              <a:rPr lang="en-US" sz="1400" b="1" i="0" u="none" strike="noStrike" dirty="0">
                <a:solidFill>
                  <a:srgbClr val="262626"/>
                </a:solidFill>
                <a:effectLst/>
                <a:latin typeface="Arial" panose="020B0604020202020204" pitchFamily="34" charset="0"/>
                <a:cs typeface="Arial" panose="020B0604020202020204" pitchFamily="34" charset="0"/>
              </a:rPr>
              <a:t>Will There be a CRISPR Nobel Prize?</a:t>
            </a:r>
          </a:p>
          <a:p>
            <a:r>
              <a:rPr lang="en-US" sz="1400" b="0" i="0" u="none" strike="noStrike" dirty="0">
                <a:solidFill>
                  <a:srgbClr val="262626"/>
                </a:solidFill>
                <a:effectLst/>
                <a:latin typeface="Arial" panose="020B0604020202020204" pitchFamily="34" charset="0"/>
                <a:cs typeface="Arial" panose="020B0604020202020204" pitchFamily="34" charset="0"/>
              </a:rPr>
              <a:t>A CRISPR research project or experiment has not yet won a Nobel Prize, but given its popularity, it sure seems to be on the path to one. </a:t>
            </a:r>
            <a:r>
              <a:rPr lang="en-US" sz="1400" b="0" i="0" u="none" strike="noStrike" dirty="0">
                <a:solidFill>
                  <a:srgbClr val="000000"/>
                </a:solidFill>
                <a:effectLst/>
                <a:latin typeface="Arial" panose="020B0604020202020204" pitchFamily="34" charset="0"/>
                <a:cs typeface="Arial" panose="020B0604020202020204" pitchFamily="34" charset="0"/>
                <a:hlinkClick r:id="rId3"/>
              </a:rPr>
              <a:t>CRISPR is a novel DNA editing tool</a:t>
            </a:r>
            <a:r>
              <a:rPr lang="en-US" sz="1400" b="0" i="0" u="none" strike="noStrike" dirty="0">
                <a:solidFill>
                  <a:srgbClr val="262626"/>
                </a:solidFill>
                <a:effectLst/>
                <a:latin typeface="Arial" panose="020B0604020202020204" pitchFamily="34" charset="0"/>
                <a:cs typeface="Arial" panose="020B0604020202020204" pitchFamily="34" charset="0"/>
              </a:rPr>
              <a:t> that is faster, more cost-efficient, and more accurate than any previous gene editing techniques. CRISPR has proven to be a powerful research tool contributing significantly to genetic research by allowing scientists to better understand biological processes associated with certain diseases. Given these significant breakthrough raises the obvious question: “Will there be a Nobel Prize for CRISPR research in the future?”</a:t>
            </a:r>
          </a:p>
          <a:p>
            <a:r>
              <a:rPr lang="en-US" sz="1400" b="0" i="0" u="none" strike="noStrike" dirty="0">
                <a:solidFill>
                  <a:srgbClr val="262626"/>
                </a:solidFill>
                <a:effectLst/>
                <a:latin typeface="Arial" panose="020B0604020202020204" pitchFamily="34" charset="0"/>
                <a:cs typeface="Arial" panose="020B0604020202020204" pitchFamily="34" charset="0"/>
              </a:rPr>
              <a:t>One thing is sure- if there were to be one, many </a:t>
            </a:r>
            <a:r>
              <a:rPr lang="en-US" sz="1400" b="0" i="0" u="none" strike="noStrike" dirty="0">
                <a:solidFill>
                  <a:srgbClr val="000000"/>
                </a:solidFill>
                <a:effectLst/>
                <a:latin typeface="Arial" panose="020B0604020202020204" pitchFamily="34" charset="0"/>
                <a:cs typeface="Arial" panose="020B0604020202020204" pitchFamily="34" charset="0"/>
                <a:hlinkClick r:id="rId4"/>
              </a:rPr>
              <a:t>CRISPR scientists</a:t>
            </a:r>
            <a:r>
              <a:rPr lang="en-US" sz="1400" b="0" i="0" u="none" strike="noStrike" dirty="0">
                <a:solidFill>
                  <a:srgbClr val="262626"/>
                </a:solidFill>
                <a:effectLst/>
                <a:latin typeface="Arial" panose="020B0604020202020204" pitchFamily="34" charset="0"/>
                <a:cs typeface="Arial" panose="020B0604020202020204" pitchFamily="34" charset="0"/>
              </a:rPr>
              <a:t>, who played a vital role in the development of this technology, are strong contenders for the award. Listed below are some of the big names in CRISPR that would be the likely front runners for the prize.</a:t>
            </a:r>
          </a:p>
          <a:p>
            <a:r>
              <a:rPr lang="en-US" sz="1400" b="1" i="0" u="none" strike="noStrike" dirty="0">
                <a:solidFill>
                  <a:srgbClr val="262626"/>
                </a:solidFill>
                <a:effectLst/>
                <a:latin typeface="Arial" panose="020B0604020202020204" pitchFamily="34" charset="0"/>
                <a:cs typeface="Arial" panose="020B0604020202020204" pitchFamily="34" charset="0"/>
              </a:rPr>
              <a:t>Jennifer </a:t>
            </a:r>
            <a:r>
              <a:rPr lang="en-US" sz="1400" b="1" i="0" u="none" strike="noStrike" dirty="0" err="1">
                <a:solidFill>
                  <a:srgbClr val="262626"/>
                </a:solidFill>
                <a:effectLst/>
                <a:latin typeface="Arial" panose="020B0604020202020204" pitchFamily="34" charset="0"/>
                <a:cs typeface="Arial" panose="020B0604020202020204" pitchFamily="34" charset="0"/>
              </a:rPr>
              <a:t>Doudna</a:t>
            </a:r>
            <a:r>
              <a:rPr lang="en-US" sz="1400" b="1" i="0" u="none" strike="noStrike" dirty="0">
                <a:solidFill>
                  <a:srgbClr val="262626"/>
                </a:solidFill>
                <a:effectLst/>
                <a:latin typeface="Arial" panose="020B0604020202020204" pitchFamily="34" charset="0"/>
                <a:cs typeface="Arial" panose="020B0604020202020204" pitchFamily="34" charset="0"/>
              </a:rPr>
              <a:t>: The most celebrated name in CRISPR</a:t>
            </a:r>
          </a:p>
          <a:p>
            <a:r>
              <a:rPr lang="en-US" sz="1400" b="0" i="0" u="none" strike="noStrike" dirty="0">
                <a:solidFill>
                  <a:srgbClr val="000000"/>
                </a:solidFill>
                <a:effectLst/>
                <a:latin typeface="Arial" panose="020B0604020202020204" pitchFamily="34" charset="0"/>
                <a:cs typeface="Arial" panose="020B0604020202020204" pitchFamily="34" charset="0"/>
                <a:hlinkClick r:id="rId5"/>
              </a:rPr>
              <a:t>Jennifer Doudna</a:t>
            </a:r>
            <a:r>
              <a:rPr lang="en-US" sz="1400" b="0" i="0" u="none" strike="noStrike" dirty="0">
                <a:solidFill>
                  <a:srgbClr val="262626"/>
                </a:solidFill>
                <a:effectLst/>
                <a:latin typeface="Arial" panose="020B0604020202020204" pitchFamily="34" charset="0"/>
                <a:cs typeface="Arial" panose="020B0604020202020204" pitchFamily="34" charset="0"/>
              </a:rPr>
              <a:t> is one of the biggest names in CRISPR, as she is credited as the co-inventor of CRISPR. She was also the first to propose that enzymes from bacteria that control microbial immunity (CRISPR-Cas9) could be used for programmable editing of genomes. This is considered one of the most significant discoveries in recent history, as this technique is much faster and more accurate than any of the previous gene editing tools. Many people believe that Jennifer </a:t>
            </a:r>
            <a:r>
              <a:rPr lang="en-US" sz="1400" b="0" i="0" u="none" strike="noStrike" dirty="0" err="1">
                <a:solidFill>
                  <a:srgbClr val="262626"/>
                </a:solidFill>
                <a:effectLst/>
                <a:latin typeface="Arial" panose="020B0604020202020204" pitchFamily="34" charset="0"/>
                <a:cs typeface="Arial" panose="020B0604020202020204" pitchFamily="34" charset="0"/>
              </a:rPr>
              <a:t>Doudna</a:t>
            </a:r>
            <a:r>
              <a:rPr lang="en-US" sz="1400" b="0" i="0" u="none" strike="noStrike" dirty="0">
                <a:solidFill>
                  <a:srgbClr val="262626"/>
                </a:solidFill>
                <a:effectLst/>
                <a:latin typeface="Arial" panose="020B0604020202020204" pitchFamily="34" charset="0"/>
                <a:cs typeface="Arial" panose="020B0604020202020204" pitchFamily="34" charset="0"/>
              </a:rPr>
              <a:t> would be a top contender for a Nobel Prize for CRISPR.</a:t>
            </a:r>
          </a:p>
          <a:p>
            <a:r>
              <a:rPr lang="en-US" sz="1400" b="1" i="0" u="none" strike="noStrike" dirty="0" err="1">
                <a:solidFill>
                  <a:srgbClr val="262626"/>
                </a:solidFill>
                <a:effectLst/>
                <a:latin typeface="Arial" panose="020B0604020202020204" pitchFamily="34" charset="0"/>
                <a:cs typeface="Arial" panose="020B0604020202020204" pitchFamily="34" charset="0"/>
              </a:rPr>
              <a:t>Emmaneulle</a:t>
            </a:r>
            <a:r>
              <a:rPr lang="en-US" sz="1400" b="1" i="0" u="none" strike="noStrike" dirty="0">
                <a:solidFill>
                  <a:srgbClr val="262626"/>
                </a:solidFill>
                <a:effectLst/>
                <a:latin typeface="Arial" panose="020B0604020202020204" pitchFamily="34" charset="0"/>
                <a:cs typeface="Arial" panose="020B0604020202020204" pitchFamily="34" charset="0"/>
              </a:rPr>
              <a:t> Charpentier: The co-founder of CRISPR</a:t>
            </a:r>
          </a:p>
          <a:p>
            <a:r>
              <a:rPr lang="en-US" sz="1400" b="0" i="0" u="none" strike="noStrike" dirty="0">
                <a:solidFill>
                  <a:srgbClr val="000000"/>
                </a:solidFill>
                <a:effectLst/>
                <a:latin typeface="Arial" panose="020B0604020202020204" pitchFamily="34" charset="0"/>
                <a:cs typeface="Arial" panose="020B0604020202020204" pitchFamily="34" charset="0"/>
                <a:hlinkClick r:id="rId6"/>
              </a:rPr>
              <a:t>Emmanuelle Charpentier</a:t>
            </a:r>
            <a:r>
              <a:rPr lang="en-US" sz="1400" b="0" i="0" u="none" strike="noStrike" dirty="0">
                <a:solidFill>
                  <a:srgbClr val="262626"/>
                </a:solidFill>
                <a:effectLst/>
                <a:latin typeface="Arial" panose="020B0604020202020204" pitchFamily="34" charset="0"/>
                <a:cs typeface="Arial" panose="020B0604020202020204" pitchFamily="34" charset="0"/>
              </a:rPr>
              <a:t> is the co-founder of CRISPR, along with </a:t>
            </a:r>
            <a:r>
              <a:rPr lang="en-US" sz="1400" b="0" i="0" u="none" strike="noStrike" dirty="0" err="1">
                <a:solidFill>
                  <a:srgbClr val="262626"/>
                </a:solidFill>
                <a:effectLst/>
                <a:latin typeface="Arial" panose="020B0604020202020204" pitchFamily="34" charset="0"/>
                <a:cs typeface="Arial" panose="020B0604020202020204" pitchFamily="34" charset="0"/>
              </a:rPr>
              <a:t>Doudna</a:t>
            </a:r>
            <a:r>
              <a:rPr lang="en-US" sz="1400" b="0" i="0" u="none" strike="noStrike" dirty="0">
                <a:solidFill>
                  <a:srgbClr val="262626"/>
                </a:solidFill>
                <a:effectLst/>
                <a:latin typeface="Arial" panose="020B0604020202020204" pitchFamily="34" charset="0"/>
                <a:cs typeface="Arial" panose="020B0604020202020204" pitchFamily="34" charset="0"/>
              </a:rPr>
              <a:t>. Charpentier first began biochemical characterization of CRISPR with her colleague in Vienna. She met </a:t>
            </a:r>
            <a:r>
              <a:rPr lang="en-US" sz="1400" b="0" i="0" u="none" strike="noStrike" dirty="0" err="1">
                <a:solidFill>
                  <a:srgbClr val="262626"/>
                </a:solidFill>
                <a:effectLst/>
                <a:latin typeface="Arial" panose="020B0604020202020204" pitchFamily="34" charset="0"/>
                <a:cs typeface="Arial" panose="020B0604020202020204" pitchFamily="34" charset="0"/>
              </a:rPr>
              <a:t>Doudna</a:t>
            </a:r>
            <a:r>
              <a:rPr lang="en-US" sz="1400" b="0" i="0" u="none" strike="noStrike" dirty="0">
                <a:solidFill>
                  <a:srgbClr val="262626"/>
                </a:solidFill>
                <a:effectLst/>
                <a:latin typeface="Arial" panose="020B0604020202020204" pitchFamily="34" charset="0"/>
                <a:cs typeface="Arial" panose="020B0604020202020204" pitchFamily="34" charset="0"/>
              </a:rPr>
              <a:t> in 2011, and they began working together soon after on what would go on to become one of the greatest inventions in the history of genetics.</a:t>
            </a:r>
          </a:p>
          <a:p>
            <a:r>
              <a:rPr lang="en-US" sz="1400" b="1" i="0" u="none" strike="noStrike" dirty="0">
                <a:solidFill>
                  <a:srgbClr val="262626"/>
                </a:solidFill>
                <a:effectLst/>
                <a:latin typeface="Arial" panose="020B0604020202020204" pitchFamily="34" charset="0"/>
                <a:cs typeface="Arial" panose="020B0604020202020204" pitchFamily="34" charset="0"/>
              </a:rPr>
              <a:t>Feng Zhang: The man who showed CRISPR could work in mammalian systems</a:t>
            </a:r>
          </a:p>
          <a:p>
            <a:r>
              <a:rPr lang="en-US" sz="1400" b="0" i="0" u="none" strike="noStrike" dirty="0">
                <a:solidFill>
                  <a:srgbClr val="000000"/>
                </a:solidFill>
                <a:effectLst/>
                <a:latin typeface="Arial" panose="020B0604020202020204" pitchFamily="34" charset="0"/>
                <a:cs typeface="Arial" panose="020B0604020202020204" pitchFamily="34" charset="0"/>
                <a:hlinkClick r:id="rId7"/>
              </a:rPr>
              <a:t>Feng Zhang</a:t>
            </a:r>
            <a:r>
              <a:rPr lang="en-US" sz="1400" b="0" i="0" u="none" strike="noStrike" dirty="0">
                <a:solidFill>
                  <a:srgbClr val="262626"/>
                </a:solidFill>
                <a:effectLst/>
                <a:latin typeface="Arial" panose="020B0604020202020204" pitchFamily="34" charset="0"/>
                <a:cs typeface="Arial" panose="020B0604020202020204" pitchFamily="34" charset="0"/>
              </a:rPr>
              <a:t> was the first to successfully adapt </a:t>
            </a:r>
            <a:r>
              <a:rPr lang="en-US" sz="1400" b="0" i="0" u="none" strike="noStrike" dirty="0">
                <a:solidFill>
                  <a:srgbClr val="000000"/>
                </a:solidFill>
                <a:effectLst/>
                <a:latin typeface="Arial" panose="020B0604020202020204" pitchFamily="34" charset="0"/>
                <a:cs typeface="Arial" panose="020B0604020202020204" pitchFamily="34" charset="0"/>
                <a:hlinkClick r:id="rId8"/>
              </a:rPr>
              <a:t>CRISPR-Cas9 for gene editing in eukaryotic cells</a:t>
            </a:r>
            <a:r>
              <a:rPr lang="en-US" sz="1400" b="0" i="0" u="none" strike="noStrike" dirty="0">
                <a:solidFill>
                  <a:srgbClr val="262626"/>
                </a:solidFill>
                <a:effectLst/>
                <a:latin typeface="Arial" panose="020B0604020202020204" pitchFamily="34" charset="0"/>
                <a:cs typeface="Arial" panose="020B0604020202020204" pitchFamily="34" charset="0"/>
              </a:rPr>
              <a:t>. He further expanded his research beyond the technology itself to show how versatile it was, and demonstrated that it could be used in mammalian cells for the first time. His current focus is on developing tools that can be applied to study genetic diseases, and develop diagnostics and therapeutics. His team was also the first to show CRISPR systems that can target RNA. </a:t>
            </a:r>
          </a:p>
          <a:p>
            <a:r>
              <a:rPr lang="en-US" sz="1400" b="1" i="0" u="none" strike="noStrike" dirty="0" err="1">
                <a:solidFill>
                  <a:srgbClr val="262626"/>
                </a:solidFill>
                <a:effectLst/>
                <a:latin typeface="Arial" panose="020B0604020202020204" pitchFamily="34" charset="0"/>
                <a:cs typeface="Arial" panose="020B0604020202020204" pitchFamily="34" charset="0"/>
              </a:rPr>
              <a:t>Virginijus</a:t>
            </a:r>
            <a:r>
              <a:rPr lang="en-US" sz="1400" b="1" i="0" u="none" strike="noStrike" dirty="0">
                <a:solidFill>
                  <a:srgbClr val="262626"/>
                </a:solidFill>
                <a:effectLst/>
                <a:latin typeface="Arial" panose="020B0604020202020204" pitchFamily="34" charset="0"/>
                <a:cs typeface="Arial" panose="020B0604020202020204" pitchFamily="34" charset="0"/>
              </a:rPr>
              <a:t> </a:t>
            </a:r>
            <a:r>
              <a:rPr lang="en-US" sz="1400" b="1" i="0" u="none" strike="noStrike" dirty="0" err="1">
                <a:solidFill>
                  <a:srgbClr val="262626"/>
                </a:solidFill>
                <a:effectLst/>
                <a:latin typeface="Arial" panose="020B0604020202020204" pitchFamily="34" charset="0"/>
                <a:cs typeface="Arial" panose="020B0604020202020204" pitchFamily="34" charset="0"/>
              </a:rPr>
              <a:t>Šikšnys</a:t>
            </a:r>
            <a:r>
              <a:rPr lang="en-US" sz="1400" b="1" i="0" u="none" strike="noStrike" dirty="0">
                <a:solidFill>
                  <a:srgbClr val="262626"/>
                </a:solidFill>
                <a:effectLst/>
                <a:latin typeface="Arial" panose="020B0604020202020204" pitchFamily="34" charset="0"/>
                <a:cs typeface="Arial" panose="020B0604020202020204" pitchFamily="34" charset="0"/>
              </a:rPr>
              <a:t>: The overshadowed independent CRISPR inventor</a:t>
            </a:r>
          </a:p>
          <a:p>
            <a:r>
              <a:rPr lang="en-US" sz="1400" b="0" i="0" u="none" strike="noStrike" dirty="0">
                <a:solidFill>
                  <a:srgbClr val="000000"/>
                </a:solidFill>
                <a:effectLst/>
                <a:latin typeface="Arial" panose="020B0604020202020204" pitchFamily="34" charset="0"/>
                <a:cs typeface="Arial" panose="020B0604020202020204" pitchFamily="34" charset="0"/>
                <a:hlinkClick r:id="rId9"/>
              </a:rPr>
              <a:t>Virginijus Šikšnys</a:t>
            </a:r>
            <a:r>
              <a:rPr lang="en-US" sz="1400" b="0" i="0" u="none" strike="noStrike" dirty="0">
                <a:solidFill>
                  <a:srgbClr val="262626"/>
                </a:solidFill>
                <a:effectLst/>
                <a:latin typeface="Arial" panose="020B0604020202020204" pitchFamily="34" charset="0"/>
                <a:cs typeface="Arial" panose="020B0604020202020204" pitchFamily="34" charset="0"/>
              </a:rPr>
              <a:t> was also one of the first researchers to show how CRISPR works. </a:t>
            </a:r>
            <a:r>
              <a:rPr lang="en-US" sz="1400" b="0" i="0" u="none" strike="noStrike" dirty="0" err="1">
                <a:solidFill>
                  <a:srgbClr val="262626"/>
                </a:solidFill>
                <a:effectLst/>
                <a:latin typeface="Arial" panose="020B0604020202020204" pitchFamily="34" charset="0"/>
                <a:cs typeface="Arial" panose="020B0604020202020204" pitchFamily="34" charset="0"/>
              </a:rPr>
              <a:t>Šikšnys</a:t>
            </a:r>
            <a:r>
              <a:rPr lang="en-US" sz="1400" b="0" i="0" u="none" strike="noStrike" dirty="0">
                <a:solidFill>
                  <a:srgbClr val="262626"/>
                </a:solidFill>
                <a:effectLst/>
                <a:latin typeface="Arial" panose="020B0604020202020204" pitchFamily="34" charset="0"/>
                <a:cs typeface="Arial" panose="020B0604020202020204" pitchFamily="34" charset="0"/>
              </a:rPr>
              <a:t> is biochemist from Lithuania who independently figured out how certain bacteria are able to cut and paste specific genes from other organisms. He and his colleagues also found a way to control the process.</a:t>
            </a:r>
          </a:p>
          <a:p>
            <a:r>
              <a:rPr lang="en-US" sz="1400" b="0" i="0" u="none" strike="noStrike" dirty="0">
                <a:solidFill>
                  <a:srgbClr val="262626"/>
                </a:solidFill>
                <a:effectLst/>
                <a:latin typeface="Arial" panose="020B0604020202020204" pitchFamily="34" charset="0"/>
                <a:cs typeface="Arial" panose="020B0604020202020204" pitchFamily="34" charset="0"/>
              </a:rPr>
              <a:t>Luck played a huge role in his research not getting as much attention as </a:t>
            </a:r>
            <a:r>
              <a:rPr lang="en-US" sz="1400" b="0" i="0" u="none" strike="noStrike" dirty="0" err="1">
                <a:solidFill>
                  <a:srgbClr val="262626"/>
                </a:solidFill>
                <a:effectLst/>
                <a:latin typeface="Arial" panose="020B0604020202020204" pitchFamily="34" charset="0"/>
                <a:cs typeface="Arial" panose="020B0604020202020204" pitchFamily="34" charset="0"/>
              </a:rPr>
              <a:t>Doudna’s</a:t>
            </a:r>
            <a:r>
              <a:rPr lang="en-US" sz="1400" b="0" i="0" u="none" strike="noStrike" dirty="0">
                <a:solidFill>
                  <a:srgbClr val="262626"/>
                </a:solidFill>
                <a:effectLst/>
                <a:latin typeface="Arial" panose="020B0604020202020204" pitchFamily="34" charset="0"/>
                <a:cs typeface="Arial" panose="020B0604020202020204" pitchFamily="34" charset="0"/>
              </a:rPr>
              <a:t> did. The paper he submitted to </a:t>
            </a:r>
            <a:r>
              <a:rPr lang="en-US" sz="1400" b="0" i="1" u="none" strike="noStrike" dirty="0">
                <a:solidFill>
                  <a:srgbClr val="000000"/>
                </a:solidFill>
                <a:effectLst/>
                <a:latin typeface="Arial" panose="020B0604020202020204" pitchFamily="34" charset="0"/>
                <a:cs typeface="Arial" panose="020B0604020202020204" pitchFamily="34" charset="0"/>
                <a:hlinkClick r:id="rId10"/>
              </a:rPr>
              <a:t>Cell</a:t>
            </a:r>
            <a:r>
              <a:rPr lang="en-US" sz="1400" b="0" i="0" u="none" strike="noStrike" dirty="0">
                <a:solidFill>
                  <a:srgbClr val="262626"/>
                </a:solidFill>
                <a:effectLst/>
                <a:latin typeface="Arial" panose="020B0604020202020204" pitchFamily="34" charset="0"/>
                <a:cs typeface="Arial" panose="020B0604020202020204" pitchFamily="34" charset="0"/>
              </a:rPr>
              <a:t> in April 2012 was rejected, while </a:t>
            </a:r>
            <a:r>
              <a:rPr lang="en-US" sz="1400" b="0" i="0" u="none" strike="noStrike" dirty="0" err="1">
                <a:solidFill>
                  <a:srgbClr val="262626"/>
                </a:solidFill>
                <a:effectLst/>
                <a:latin typeface="Arial" panose="020B0604020202020204" pitchFamily="34" charset="0"/>
                <a:cs typeface="Arial" panose="020B0604020202020204" pitchFamily="34" charset="0"/>
              </a:rPr>
              <a:t>Doudna’s</a:t>
            </a:r>
            <a:r>
              <a:rPr lang="en-US" sz="1400" b="0" i="0" u="none" strike="noStrike" dirty="0">
                <a:solidFill>
                  <a:srgbClr val="262626"/>
                </a:solidFill>
                <a:effectLst/>
                <a:latin typeface="Arial" panose="020B0604020202020204" pitchFamily="34" charset="0"/>
                <a:cs typeface="Arial" panose="020B0604020202020204" pitchFamily="34" charset="0"/>
              </a:rPr>
              <a:t> paper was published in </a:t>
            </a:r>
            <a:r>
              <a:rPr lang="en-US" sz="1400" b="0" i="1" u="none" strike="noStrike" dirty="0">
                <a:solidFill>
                  <a:srgbClr val="000000"/>
                </a:solidFill>
                <a:effectLst/>
                <a:latin typeface="Arial" panose="020B0604020202020204" pitchFamily="34" charset="0"/>
                <a:cs typeface="Arial" panose="020B0604020202020204" pitchFamily="34" charset="0"/>
                <a:hlinkClick r:id="rId11"/>
              </a:rPr>
              <a:t>Science</a:t>
            </a:r>
            <a:r>
              <a:rPr lang="en-US" sz="1400" b="0" i="0" u="none" strike="noStrike" dirty="0">
                <a:solidFill>
                  <a:srgbClr val="262626"/>
                </a:solidFill>
                <a:effectLst/>
                <a:latin typeface="Arial" panose="020B0604020202020204" pitchFamily="34" charset="0"/>
                <a:cs typeface="Arial" panose="020B0604020202020204" pitchFamily="34" charset="0"/>
              </a:rPr>
              <a:t> two months later, fetching her celebrity status in the CRISPR field.</a:t>
            </a:r>
          </a:p>
        </p:txBody>
      </p:sp>
    </p:spTree>
    <p:extLst>
      <p:ext uri="{BB962C8B-B14F-4D97-AF65-F5344CB8AC3E}">
        <p14:creationId xmlns:p14="http://schemas.microsoft.com/office/powerpoint/2010/main" val="41170503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0B6104-B68F-1448-BC1B-E44391333B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13143" y="1262954"/>
            <a:ext cx="4693996" cy="5318152"/>
          </a:xfrm>
          <a:prstGeom prst="rect">
            <a:avLst/>
          </a:prstGeom>
          <a:ln w="12700">
            <a:solidFill>
              <a:schemeClr val="tx1"/>
            </a:solidFill>
          </a:ln>
        </p:spPr>
      </p:pic>
      <p:sp>
        <p:nvSpPr>
          <p:cNvPr id="3" name="Rectangle 2">
            <a:extLst>
              <a:ext uri="{FF2B5EF4-FFF2-40B4-BE49-F238E27FC236}">
                <a16:creationId xmlns:a16="http://schemas.microsoft.com/office/drawing/2014/main" id="{F4F06A69-54B5-DB4E-AC2C-E743C5B1021E}"/>
              </a:ext>
            </a:extLst>
          </p:cNvPr>
          <p:cNvSpPr/>
          <p:nvPr/>
        </p:nvSpPr>
        <p:spPr>
          <a:xfrm>
            <a:off x="233082" y="308847"/>
            <a:ext cx="11654118" cy="954107"/>
          </a:xfrm>
          <a:prstGeom prst="rect">
            <a:avLst/>
          </a:prstGeom>
        </p:spPr>
        <p:txBody>
          <a:bodyPr wrap="square">
            <a:spAutoFit/>
          </a:bodyPr>
          <a:lstStyle/>
          <a:p>
            <a:pPr algn="ctr"/>
            <a:r>
              <a:rPr lang="en-US" sz="2800" b="1" dirty="0">
                <a:latin typeface="Arial" panose="020B0604020202020204" pitchFamily="34" charset="0"/>
                <a:cs typeface="Arial" panose="020B0604020202020204" pitchFamily="34" charset="0"/>
              </a:rPr>
              <a:t>Establishing a CRISPR–Cas-like immune system conferring DNA virus resistance in plants </a:t>
            </a:r>
          </a:p>
        </p:txBody>
      </p:sp>
      <p:sp>
        <p:nvSpPr>
          <p:cNvPr id="4" name="TextBox 3">
            <a:extLst>
              <a:ext uri="{FF2B5EF4-FFF2-40B4-BE49-F238E27FC236}">
                <a16:creationId xmlns:a16="http://schemas.microsoft.com/office/drawing/2014/main" id="{F5F2C552-0950-9B4B-8A52-88F161F4F92D}"/>
              </a:ext>
            </a:extLst>
          </p:cNvPr>
          <p:cNvSpPr txBox="1"/>
          <p:nvPr/>
        </p:nvSpPr>
        <p:spPr>
          <a:xfrm>
            <a:off x="9161929" y="6149788"/>
            <a:ext cx="2886636" cy="461665"/>
          </a:xfrm>
          <a:prstGeom prst="rect">
            <a:avLst/>
          </a:prstGeom>
          <a:noFill/>
        </p:spPr>
        <p:txBody>
          <a:bodyPr wrap="square" rtlCol="0">
            <a:spAutoFit/>
          </a:bodyPr>
          <a:lstStyle/>
          <a:p>
            <a:pPr algn="r"/>
            <a:r>
              <a:rPr lang="en-US" sz="2400" dirty="0">
                <a:latin typeface="Arial" panose="020B0604020202020204" pitchFamily="34" charset="0"/>
                <a:cs typeface="Arial" panose="020B0604020202020204" pitchFamily="34" charset="0"/>
              </a:rPr>
              <a:t>Ji et al. 2015</a:t>
            </a:r>
          </a:p>
        </p:txBody>
      </p:sp>
    </p:spTree>
    <p:extLst>
      <p:ext uri="{BB962C8B-B14F-4D97-AF65-F5344CB8AC3E}">
        <p14:creationId xmlns:p14="http://schemas.microsoft.com/office/powerpoint/2010/main" val="20358720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51CD70-8034-1045-A5F3-9687887BB2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8928" y="865531"/>
            <a:ext cx="4814144" cy="6102303"/>
          </a:xfrm>
          <a:prstGeom prst="rect">
            <a:avLst/>
          </a:prstGeom>
        </p:spPr>
      </p:pic>
      <p:sp>
        <p:nvSpPr>
          <p:cNvPr id="3" name="TextBox 2">
            <a:extLst>
              <a:ext uri="{FF2B5EF4-FFF2-40B4-BE49-F238E27FC236}">
                <a16:creationId xmlns:a16="http://schemas.microsoft.com/office/drawing/2014/main" id="{45BF8B78-574F-0C40-8D1A-831FA3918019}"/>
              </a:ext>
            </a:extLst>
          </p:cNvPr>
          <p:cNvSpPr txBox="1"/>
          <p:nvPr/>
        </p:nvSpPr>
        <p:spPr>
          <a:xfrm>
            <a:off x="9484659" y="6275294"/>
            <a:ext cx="2187388" cy="461665"/>
          </a:xfrm>
          <a:prstGeom prst="rect">
            <a:avLst/>
          </a:prstGeom>
          <a:noFill/>
        </p:spPr>
        <p:txBody>
          <a:bodyPr wrap="square" rtlCol="0">
            <a:spAutoFit/>
          </a:bodyPr>
          <a:lstStyle/>
          <a:p>
            <a:r>
              <a:rPr lang="en-US" sz="2400" dirty="0"/>
              <a:t>Ali et al. 2015</a:t>
            </a:r>
          </a:p>
        </p:txBody>
      </p:sp>
      <p:sp>
        <p:nvSpPr>
          <p:cNvPr id="4" name="Rectangle 3">
            <a:extLst>
              <a:ext uri="{FF2B5EF4-FFF2-40B4-BE49-F238E27FC236}">
                <a16:creationId xmlns:a16="http://schemas.microsoft.com/office/drawing/2014/main" id="{7BCDEDE7-9979-1A4F-8FC2-B0C9789C97A0}"/>
              </a:ext>
            </a:extLst>
          </p:cNvPr>
          <p:cNvSpPr/>
          <p:nvPr/>
        </p:nvSpPr>
        <p:spPr>
          <a:xfrm>
            <a:off x="0" y="219200"/>
            <a:ext cx="12192000" cy="646331"/>
          </a:xfrm>
          <a:prstGeom prst="rect">
            <a:avLst/>
          </a:prstGeom>
        </p:spPr>
        <p:txBody>
          <a:bodyPr wrap="square">
            <a:spAutoFit/>
          </a:bodyPr>
          <a:lstStyle/>
          <a:p>
            <a:pPr algn="ctr"/>
            <a:r>
              <a:rPr lang="en-US" sz="3600" b="1" dirty="0">
                <a:effectLst/>
                <a:latin typeface="Arial" panose="020B0604020202020204" pitchFamily="34" charset="0"/>
                <a:cs typeface="Arial" panose="020B0604020202020204" pitchFamily="34" charset="0"/>
              </a:rPr>
              <a:t>CRISPR/Cas9-mediated viral interference in plants</a:t>
            </a:r>
          </a:p>
        </p:txBody>
      </p:sp>
    </p:spTree>
    <p:extLst>
      <p:ext uri="{BB962C8B-B14F-4D97-AF65-F5344CB8AC3E}">
        <p14:creationId xmlns:p14="http://schemas.microsoft.com/office/powerpoint/2010/main" val="9351098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FA5C4B-12A9-6D47-B8FD-66DCFB3BFDA9}"/>
              </a:ext>
            </a:extLst>
          </p:cNvPr>
          <p:cNvPicPr>
            <a:picLocks noChangeAspect="1"/>
          </p:cNvPicPr>
          <p:nvPr/>
        </p:nvPicPr>
        <p:blipFill>
          <a:blip r:embed="rId3"/>
          <a:stretch>
            <a:fillRect/>
          </a:stretch>
        </p:blipFill>
        <p:spPr>
          <a:xfrm>
            <a:off x="1533514" y="287383"/>
            <a:ext cx="6121321" cy="2037487"/>
          </a:xfrm>
          <a:prstGeom prst="rect">
            <a:avLst/>
          </a:prstGeom>
        </p:spPr>
      </p:pic>
      <p:pic>
        <p:nvPicPr>
          <p:cNvPr id="3" name="Picture 2">
            <a:extLst>
              <a:ext uri="{FF2B5EF4-FFF2-40B4-BE49-F238E27FC236}">
                <a16:creationId xmlns:a16="http://schemas.microsoft.com/office/drawing/2014/main" id="{1F9ED331-3E7A-7C4B-8368-FF7591A8CD0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729456" y="2207304"/>
            <a:ext cx="7837714" cy="4568553"/>
          </a:xfrm>
          <a:prstGeom prst="rect">
            <a:avLst/>
          </a:prstGeom>
        </p:spPr>
      </p:pic>
    </p:spTree>
    <p:extLst>
      <p:ext uri="{BB962C8B-B14F-4D97-AF65-F5344CB8AC3E}">
        <p14:creationId xmlns:p14="http://schemas.microsoft.com/office/powerpoint/2010/main" val="34964150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B964A0-948B-274E-B2DC-CF82EED4F9DD}"/>
              </a:ext>
            </a:extLst>
          </p:cNvPr>
          <p:cNvPicPr>
            <a:picLocks noChangeAspect="1"/>
          </p:cNvPicPr>
          <p:nvPr/>
        </p:nvPicPr>
        <p:blipFill>
          <a:blip r:embed="rId3">
            <a:extLst>
              <a:ext uri="{BEBA8EAE-BF5A-486C-A8C5-ECC9F3942E4B}">
                <a14:imgProps xmlns:a14="http://schemas.microsoft.com/office/drawing/2010/main">
                  <a14:imgLayer>
                    <a14:imgEffect>
                      <a14:sharpenSoften amount="50000"/>
                    </a14:imgEffect>
                  </a14:imgLayer>
                </a14:imgProps>
              </a:ext>
              <a:ext uri="{28A0092B-C50C-407E-A947-70E740481C1C}">
                <a14:useLocalDpi xmlns:a14="http://schemas.microsoft.com/office/drawing/2010/main" val="0"/>
              </a:ext>
            </a:extLst>
          </a:blip>
          <a:stretch>
            <a:fillRect/>
          </a:stretch>
        </p:blipFill>
        <p:spPr>
          <a:xfrm>
            <a:off x="2534195" y="2157367"/>
            <a:ext cx="7184570" cy="4332029"/>
          </a:xfrm>
          <a:prstGeom prst="rect">
            <a:avLst/>
          </a:prstGeom>
        </p:spPr>
      </p:pic>
      <p:sp>
        <p:nvSpPr>
          <p:cNvPr id="3" name="TextBox 2">
            <a:extLst>
              <a:ext uri="{FF2B5EF4-FFF2-40B4-BE49-F238E27FC236}">
                <a16:creationId xmlns:a16="http://schemas.microsoft.com/office/drawing/2014/main" id="{0BF1E2CC-07B8-EE4A-88BB-053A9EC272CA}"/>
              </a:ext>
            </a:extLst>
          </p:cNvPr>
          <p:cNvSpPr txBox="1"/>
          <p:nvPr/>
        </p:nvSpPr>
        <p:spPr>
          <a:xfrm>
            <a:off x="287383" y="221665"/>
            <a:ext cx="11678194" cy="1569660"/>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The knockout mutations in all three homoeologous copies of one of the target genes, </a:t>
            </a:r>
            <a:r>
              <a:rPr lang="en-US" sz="3200" b="1" i="1" dirty="0">
                <a:latin typeface="Arial" panose="020B0604020202020204" pitchFamily="34" charset="0"/>
                <a:cs typeface="Arial" panose="020B0604020202020204" pitchFamily="34" charset="0"/>
              </a:rPr>
              <a:t>TaGW2</a:t>
            </a:r>
            <a:r>
              <a:rPr lang="en-US" sz="3200" b="1" dirty="0">
                <a:latin typeface="Arial" panose="020B0604020202020204" pitchFamily="34" charset="0"/>
                <a:cs typeface="Arial" panose="020B0604020202020204" pitchFamily="34" charset="0"/>
              </a:rPr>
              <a:t>, resulted in a substantial increase in seed size and thousand grain weight. </a:t>
            </a:r>
          </a:p>
        </p:txBody>
      </p:sp>
      <p:sp>
        <p:nvSpPr>
          <p:cNvPr id="4" name="TextBox 3">
            <a:extLst>
              <a:ext uri="{FF2B5EF4-FFF2-40B4-BE49-F238E27FC236}">
                <a16:creationId xmlns:a16="http://schemas.microsoft.com/office/drawing/2014/main" id="{0C949821-FC79-A645-98E8-7F4AF4C65BF0}"/>
              </a:ext>
            </a:extLst>
          </p:cNvPr>
          <p:cNvSpPr txBox="1"/>
          <p:nvPr/>
        </p:nvSpPr>
        <p:spPr>
          <a:xfrm>
            <a:off x="6439988" y="6455328"/>
            <a:ext cx="5525589" cy="400110"/>
          </a:xfrm>
          <a:prstGeom prst="rect">
            <a:avLst/>
          </a:prstGeom>
          <a:noFill/>
        </p:spPr>
        <p:txBody>
          <a:bodyPr wrap="square" rtlCol="0">
            <a:spAutoFit/>
          </a:bodyPr>
          <a:lstStyle/>
          <a:p>
            <a:pPr algn="r"/>
            <a:r>
              <a:rPr lang="en-US" sz="2000" b="1" dirty="0"/>
              <a:t>Wang et al. 2018</a:t>
            </a:r>
          </a:p>
        </p:txBody>
      </p:sp>
    </p:spTree>
    <p:extLst>
      <p:ext uri="{BB962C8B-B14F-4D97-AF65-F5344CB8AC3E}">
        <p14:creationId xmlns:p14="http://schemas.microsoft.com/office/powerpoint/2010/main" val="9235620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0D2EC4-70A3-574B-B6D9-91653CB34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7666"/>
            <a:ext cx="12192000" cy="5642667"/>
          </a:xfrm>
          <a:prstGeom prst="rect">
            <a:avLst/>
          </a:prstGeom>
        </p:spPr>
      </p:pic>
    </p:spTree>
    <p:extLst>
      <p:ext uri="{BB962C8B-B14F-4D97-AF65-F5344CB8AC3E}">
        <p14:creationId xmlns:p14="http://schemas.microsoft.com/office/powerpoint/2010/main" val="5797854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3B27A-8635-F14E-BFC5-8E133C231A0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554545" y="2148114"/>
            <a:ext cx="6434255" cy="3454400"/>
          </a:xfrm>
          <a:prstGeom prst="rect">
            <a:avLst/>
          </a:prstGeom>
        </p:spPr>
      </p:pic>
      <p:sp>
        <p:nvSpPr>
          <p:cNvPr id="3" name="Rectangle 2">
            <a:extLst>
              <a:ext uri="{FF2B5EF4-FFF2-40B4-BE49-F238E27FC236}">
                <a16:creationId xmlns:a16="http://schemas.microsoft.com/office/drawing/2014/main" id="{4B3DCF5B-C4C9-A04B-A1B1-D5F2E69FA315}"/>
              </a:ext>
            </a:extLst>
          </p:cNvPr>
          <p:cNvSpPr/>
          <p:nvPr/>
        </p:nvSpPr>
        <p:spPr>
          <a:xfrm>
            <a:off x="0" y="118565"/>
            <a:ext cx="11988800" cy="830997"/>
          </a:xfrm>
          <a:prstGeom prst="rect">
            <a:avLst/>
          </a:prstGeom>
        </p:spPr>
        <p:txBody>
          <a:bodyPr wrap="square">
            <a:spAutoFit/>
          </a:bodyPr>
          <a:lstStyle/>
          <a:p>
            <a:pPr algn="ctr"/>
            <a:r>
              <a:rPr lang="en-US" sz="2400" b="1" dirty="0">
                <a:latin typeface="Arial" panose="020B0604020202020204" pitchFamily="34" charset="0"/>
                <a:cs typeface="Arial" panose="020B0604020202020204" pitchFamily="34" charset="0"/>
              </a:rPr>
              <a:t>Efficient DNA-free genome editing of bread wheat using CRISPR/Cas9 ribonucleoprotein complexes </a:t>
            </a:r>
          </a:p>
        </p:txBody>
      </p:sp>
      <p:pic>
        <p:nvPicPr>
          <p:cNvPr id="4" name="Picture 3">
            <a:extLst>
              <a:ext uri="{FF2B5EF4-FFF2-40B4-BE49-F238E27FC236}">
                <a16:creationId xmlns:a16="http://schemas.microsoft.com/office/drawing/2014/main" id="{D9B06EFD-5811-4341-876A-CE19C0B60D9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3584" y="1018236"/>
            <a:ext cx="4755252" cy="5651639"/>
          </a:xfrm>
          <a:prstGeom prst="rect">
            <a:avLst/>
          </a:prstGeom>
        </p:spPr>
      </p:pic>
    </p:spTree>
    <p:extLst>
      <p:ext uri="{BB962C8B-B14F-4D97-AF65-F5344CB8AC3E}">
        <p14:creationId xmlns:p14="http://schemas.microsoft.com/office/powerpoint/2010/main" val="21554000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74598F-7669-7E4A-80BB-4B58E6B319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10" y="0"/>
            <a:ext cx="10494380" cy="6858000"/>
          </a:xfrm>
          <a:prstGeom prst="rect">
            <a:avLst/>
          </a:prstGeom>
        </p:spPr>
      </p:pic>
    </p:spTree>
    <p:extLst>
      <p:ext uri="{BB962C8B-B14F-4D97-AF65-F5344CB8AC3E}">
        <p14:creationId xmlns:p14="http://schemas.microsoft.com/office/powerpoint/2010/main" val="23972812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F7BCF5-DFC3-2E4A-9522-B58710E4880F}"/>
              </a:ext>
            </a:extLst>
          </p:cNvPr>
          <p:cNvSpPr/>
          <p:nvPr/>
        </p:nvSpPr>
        <p:spPr>
          <a:xfrm>
            <a:off x="798285" y="1548854"/>
            <a:ext cx="11205029" cy="5309146"/>
          </a:xfrm>
          <a:prstGeom prst="rect">
            <a:avLst/>
          </a:prstGeom>
        </p:spPr>
        <p:txBody>
          <a:bodyPr wrap="square">
            <a:spAutoFit/>
          </a:bodyPr>
          <a:lstStyle/>
          <a:p>
            <a:pPr marL="342900" indent="-342900">
              <a:spcAft>
                <a:spcPts val="1800"/>
              </a:spcAft>
              <a:buFont typeface="Wingdings" pitchFamily="2" charset="2"/>
              <a:buChar char="v"/>
            </a:pPr>
            <a:r>
              <a:rPr lang="en-US" sz="2200" dirty="0">
                <a:latin typeface="Arial" panose="020B0604020202020204" pitchFamily="34" charset="0"/>
                <a:cs typeface="Arial" panose="020B0604020202020204" pitchFamily="34" charset="0"/>
              </a:rPr>
              <a:t>The avoidance of transgene integration and reduction of off-target mutations are two most important issues in gene editing. </a:t>
            </a:r>
          </a:p>
          <a:p>
            <a:pPr marL="342900" indent="-342900">
              <a:spcAft>
                <a:spcPts val="1800"/>
              </a:spcAft>
              <a:buFont typeface="Wingdings" pitchFamily="2" charset="2"/>
              <a:buChar char="v"/>
            </a:pPr>
            <a:r>
              <a:rPr lang="en-US" sz="2200" dirty="0">
                <a:latin typeface="Arial" panose="020B0604020202020204" pitchFamily="34" charset="0"/>
                <a:cs typeface="Arial" panose="020B0604020202020204" pitchFamily="34" charset="0"/>
              </a:rPr>
              <a:t>Liang et al. (2017) described an efficient genome editing method for bread wheat using CRISPR/Cas9 ribonucleoproteins (RNPs).</a:t>
            </a:r>
          </a:p>
          <a:p>
            <a:pPr marL="342900" indent="-342900">
              <a:spcAft>
                <a:spcPts val="1800"/>
              </a:spcAft>
              <a:buFont typeface="Wingdings" pitchFamily="2" charset="2"/>
              <a:buChar char="v"/>
            </a:pPr>
            <a:r>
              <a:rPr lang="en-US" sz="2200" dirty="0">
                <a:latin typeface="Arial" panose="020B0604020202020204" pitchFamily="34" charset="0"/>
                <a:cs typeface="Arial" panose="020B0604020202020204" pitchFamily="34" charset="0"/>
              </a:rPr>
              <a:t>The whole protocol takes only seven to nine weeks, with four to five independent mutants produced from 100 immature wheat embryos. Delivery system was a gun.</a:t>
            </a:r>
          </a:p>
          <a:p>
            <a:pPr marL="342900" indent="-342900">
              <a:spcAft>
                <a:spcPts val="1800"/>
              </a:spcAft>
              <a:buFont typeface="Wingdings" pitchFamily="2" charset="2"/>
              <a:buChar char="v"/>
            </a:pPr>
            <a:r>
              <a:rPr lang="en-US" sz="2200" dirty="0">
                <a:latin typeface="Arial" panose="020B0604020202020204" pitchFamily="34" charset="0"/>
                <a:cs typeface="Arial" panose="020B0604020202020204" pitchFamily="34" charset="0"/>
              </a:rPr>
              <a:t>Deep sequencing revealed no off-target mutations in wheat cells in RNP mediated genome editing method. </a:t>
            </a:r>
          </a:p>
          <a:p>
            <a:pPr marL="342900" indent="-342900">
              <a:spcAft>
                <a:spcPts val="1800"/>
              </a:spcAft>
              <a:buFont typeface="Wingdings" pitchFamily="2" charset="2"/>
              <a:buChar char="v"/>
            </a:pPr>
            <a:r>
              <a:rPr lang="en-US" sz="2200" dirty="0">
                <a:latin typeface="Arial" panose="020B0604020202020204" pitchFamily="34" charset="0"/>
                <a:cs typeface="Arial" panose="020B0604020202020204" pitchFamily="34" charset="0"/>
              </a:rPr>
              <a:t>Because no foreign DNA is used in CRISPR/Cas9 RNP mediated genome editing, the mutants obtained are completely transgene free. </a:t>
            </a:r>
          </a:p>
          <a:p>
            <a:pPr marL="342900" indent="-342900">
              <a:spcAft>
                <a:spcPts val="1800"/>
              </a:spcAft>
              <a:buFont typeface="Wingdings" pitchFamily="2" charset="2"/>
              <a:buChar char="v"/>
            </a:pPr>
            <a:r>
              <a:rPr lang="en-US" sz="2200" dirty="0">
                <a:latin typeface="Arial" panose="020B0604020202020204" pitchFamily="34" charset="0"/>
                <a:cs typeface="Arial" panose="020B0604020202020204" pitchFamily="34" charset="0"/>
              </a:rPr>
              <a:t>This method may be widely applicable for producing genome edited crop plants and has a good prospect of being commercialized. </a:t>
            </a:r>
          </a:p>
        </p:txBody>
      </p:sp>
      <p:sp>
        <p:nvSpPr>
          <p:cNvPr id="4" name="Rectangle 3">
            <a:extLst>
              <a:ext uri="{FF2B5EF4-FFF2-40B4-BE49-F238E27FC236}">
                <a16:creationId xmlns:a16="http://schemas.microsoft.com/office/drawing/2014/main" id="{C1DE434D-3DF5-F944-BC67-4DD9DA5F8C2B}"/>
              </a:ext>
            </a:extLst>
          </p:cNvPr>
          <p:cNvSpPr/>
          <p:nvPr/>
        </p:nvSpPr>
        <p:spPr>
          <a:xfrm>
            <a:off x="290286" y="303814"/>
            <a:ext cx="11582400" cy="1077218"/>
          </a:xfrm>
          <a:prstGeom prst="rect">
            <a:avLst/>
          </a:prstGeom>
        </p:spPr>
        <p:txBody>
          <a:bodyPr wrap="square">
            <a:spAutoFit/>
          </a:bodyPr>
          <a:lstStyle/>
          <a:p>
            <a:pPr algn="ctr"/>
            <a:r>
              <a:rPr lang="en-US" sz="3200" b="1" dirty="0">
                <a:latin typeface="Arial" panose="020B0604020202020204" pitchFamily="34" charset="0"/>
                <a:cs typeface="Arial" panose="020B0604020202020204" pitchFamily="34" charset="0"/>
              </a:rPr>
              <a:t>Efficient DNA-free genome editing of bread wheat using CRISPR/Cas9 ribonucleoprotein complexes </a:t>
            </a:r>
          </a:p>
        </p:txBody>
      </p:sp>
    </p:spTree>
    <p:extLst>
      <p:ext uri="{BB962C8B-B14F-4D97-AF65-F5344CB8AC3E}">
        <p14:creationId xmlns:p14="http://schemas.microsoft.com/office/powerpoint/2010/main" val="37491179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1A4266-2060-ED42-AB75-DA0E31F32731}"/>
              </a:ext>
            </a:extLst>
          </p:cNvPr>
          <p:cNvSpPr/>
          <p:nvPr/>
        </p:nvSpPr>
        <p:spPr>
          <a:xfrm>
            <a:off x="194514" y="808948"/>
            <a:ext cx="11622157" cy="1169551"/>
          </a:xfrm>
          <a:prstGeom prst="rect">
            <a:avLst/>
          </a:prstGeom>
        </p:spPr>
        <p:txBody>
          <a:bodyPr wrap="square">
            <a:spAutoFit/>
          </a:bodyPr>
          <a:lstStyle/>
          <a:p>
            <a:pPr algn="ctr">
              <a:spcAft>
                <a:spcPts val="1200"/>
              </a:spcAft>
            </a:pPr>
            <a:r>
              <a:rPr lang="en-US" sz="3000" b="1" dirty="0">
                <a:latin typeface="Arial" panose="020B0604020202020204" pitchFamily="34" charset="0"/>
                <a:ea typeface="Calibri" panose="020F0502020204030204" pitchFamily="34" charset="0"/>
                <a:cs typeface="Arial" panose="020B0604020202020204" pitchFamily="34" charset="0"/>
              </a:rPr>
              <a:t>Lecture 3: Recent Advances in Plant Breeding (February 14)</a:t>
            </a:r>
          </a:p>
          <a:p>
            <a:pPr algn="ctr">
              <a:spcAft>
                <a:spcPts val="1200"/>
              </a:spcAft>
            </a:pPr>
            <a:endParaRPr lang="en-US" sz="3000" b="1"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8B0B1D58-29CF-124B-9E23-D549EE406FCB}"/>
              </a:ext>
            </a:extLst>
          </p:cNvPr>
          <p:cNvSpPr txBox="1"/>
          <p:nvPr/>
        </p:nvSpPr>
        <p:spPr>
          <a:xfrm>
            <a:off x="1802297" y="2040054"/>
            <a:ext cx="10389703" cy="4031873"/>
          </a:xfrm>
          <a:prstGeom prst="rect">
            <a:avLst/>
          </a:prstGeom>
          <a:noFill/>
        </p:spPr>
        <p:txBody>
          <a:bodyPr wrap="square" rtlCol="0">
            <a:spAutoFit/>
          </a:bodyPr>
          <a:lstStyle/>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Speed Breeding</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Marker Assisted Selection</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Doubled-haploid</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TILLING Genome</a:t>
            </a:r>
          </a:p>
          <a:p>
            <a:pPr marL="457200" indent="-457200">
              <a:spcBef>
                <a:spcPts val="600"/>
              </a:spcBef>
              <a:spcAft>
                <a:spcPts val="600"/>
              </a:spcAft>
              <a:buFont typeface="Wingdings" pitchFamily="2" charset="2"/>
              <a:buChar char="v"/>
            </a:pPr>
            <a:r>
              <a:rPr lang="en-US" sz="2800" dirty="0">
                <a:latin typeface="Arial" panose="020B0604020202020204" pitchFamily="34" charset="0"/>
                <a:cs typeface="Arial" panose="020B0604020202020204" pitchFamily="34" charset="0"/>
              </a:rPr>
              <a:t>CRISPR Cas9</a:t>
            </a:r>
          </a:p>
          <a:p>
            <a:pPr marL="457200" indent="-457200">
              <a:spcBef>
                <a:spcPts val="600"/>
              </a:spcBef>
              <a:spcAft>
                <a:spcPts val="600"/>
              </a:spcAft>
              <a:buFont typeface="Wingdings" pitchFamily="2" charset="2"/>
              <a:buChar char="v"/>
            </a:pPr>
            <a:r>
              <a:rPr lang="en-US" sz="2800" dirty="0">
                <a:solidFill>
                  <a:srgbClr val="FF0000"/>
                </a:solidFill>
                <a:latin typeface="Arial" panose="020B0604020202020204" pitchFamily="34" charset="0"/>
                <a:cs typeface="Arial" panose="020B0604020202020204" pitchFamily="34" charset="0"/>
              </a:rPr>
              <a:t>Fixing Heterosis in Rice</a:t>
            </a:r>
          </a:p>
          <a:p>
            <a:pPr>
              <a:spcBef>
                <a:spcPts val="600"/>
              </a:spcBef>
              <a:spcAft>
                <a:spcPts val="600"/>
              </a:spcAft>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3127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3.potx" id="{D2B672A0-9378-4C9A-8746-2CF7E35D505C}" vid="{1FB4A0DD-1A6C-4368-9BFA-8E38A83589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 3</Template>
  <TotalTime>4</TotalTime>
  <Words>3106</Words>
  <Application>Microsoft Office PowerPoint</Application>
  <PresentationFormat>Widescreen</PresentationFormat>
  <Paragraphs>262</Paragraphs>
  <Slides>110</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110</vt:i4>
      </vt:variant>
    </vt:vector>
  </HeadingPairs>
  <TitlesOfParts>
    <vt:vector size="123" baseType="lpstr">
      <vt:lpstr>AdvOT5777b7ad</vt:lpstr>
      <vt:lpstr>AdvOT9bd21c25.I</vt:lpstr>
      <vt:lpstr>AdvOTcb88df00</vt:lpstr>
      <vt:lpstr>AdvOTea1a7398</vt:lpstr>
      <vt:lpstr>AdvOTea1a7398+20</vt:lpstr>
      <vt:lpstr>Arial</vt:lpstr>
      <vt:lpstr>Calibri</vt:lpstr>
      <vt:lpstr>Calibri Light</vt:lpstr>
      <vt:lpstr>Lora</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49</cp:revision>
  <dcterms:created xsi:type="dcterms:W3CDTF">2020-02-21T08:22:50Z</dcterms:created>
  <dcterms:modified xsi:type="dcterms:W3CDTF">2020-02-21T08:31:18Z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4068034</vt:lpwstr>
  </property>
  <property fmtid="{D5CDD505-2E9C-101B-9397-08002B2CF9AE}" name="NXPowerLiteSettings" pid="3">
    <vt:lpwstr>C7000400038000</vt:lpwstr>
  </property>
  <property fmtid="{D5CDD505-2E9C-101B-9397-08002B2CF9AE}" name="NXPowerLiteVersion" pid="4">
    <vt:lpwstr>S8.2.3</vt:lpwstr>
  </property>
</Properties>
</file>