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68" r:id="rId2"/>
    <p:sldId id="296" r:id="rId3"/>
    <p:sldId id="263" r:id="rId4"/>
    <p:sldId id="323" r:id="rId5"/>
    <p:sldId id="327" r:id="rId6"/>
    <p:sldId id="295" r:id="rId7"/>
    <p:sldId id="264" r:id="rId8"/>
    <p:sldId id="297" r:id="rId9"/>
    <p:sldId id="294" r:id="rId10"/>
    <p:sldId id="276" r:id="rId11"/>
    <p:sldId id="277" r:id="rId12"/>
    <p:sldId id="307" r:id="rId13"/>
    <p:sldId id="331" r:id="rId14"/>
    <p:sldId id="328" r:id="rId15"/>
    <p:sldId id="329" r:id="rId16"/>
    <p:sldId id="330" r:id="rId17"/>
    <p:sldId id="260" r:id="rId18"/>
    <p:sldId id="259" r:id="rId19"/>
    <p:sldId id="332" r:id="rId20"/>
    <p:sldId id="333" r:id="rId21"/>
    <p:sldId id="334" r:id="rId22"/>
    <p:sldId id="335" r:id="rId23"/>
    <p:sldId id="336" r:id="rId24"/>
    <p:sldId id="292" r:id="rId25"/>
    <p:sldId id="293" r:id="rId26"/>
    <p:sldId id="310" r:id="rId27"/>
    <p:sldId id="311" r:id="rId28"/>
    <p:sldId id="302" r:id="rId29"/>
    <p:sldId id="303" r:id="rId30"/>
    <p:sldId id="304" r:id="rId31"/>
    <p:sldId id="305" r:id="rId32"/>
    <p:sldId id="258" r:id="rId33"/>
    <p:sldId id="312" r:id="rId34"/>
    <p:sldId id="321" r:id="rId35"/>
    <p:sldId id="313" r:id="rId36"/>
    <p:sldId id="322" r:id="rId37"/>
    <p:sldId id="315" r:id="rId38"/>
    <p:sldId id="314" r:id="rId39"/>
    <p:sldId id="306" r:id="rId40"/>
    <p:sldId id="267" r:id="rId41"/>
    <p:sldId id="270" r:id="rId42"/>
    <p:sldId id="316" r:id="rId43"/>
    <p:sldId id="278" r:id="rId44"/>
    <p:sldId id="317" r:id="rId45"/>
    <p:sldId id="343" r:id="rId46"/>
    <p:sldId id="319" r:id="rId47"/>
    <p:sldId id="337" r:id="rId48"/>
    <p:sldId id="291" r:id="rId49"/>
    <p:sldId id="338" r:id="rId50"/>
    <p:sldId id="339" r:id="rId51"/>
    <p:sldId id="340" r:id="rId52"/>
    <p:sldId id="298" r:id="rId53"/>
    <p:sldId id="261" r:id="rId54"/>
    <p:sldId id="269" r:id="rId55"/>
    <p:sldId id="262" r:id="rId56"/>
    <p:sldId id="271" r:id="rId57"/>
    <p:sldId id="272" r:id="rId58"/>
    <p:sldId id="318" r:id="rId59"/>
    <p:sldId id="342" r:id="rId60"/>
    <p:sldId id="299" r:id="rId61"/>
    <p:sldId id="282" r:id="rId62"/>
    <p:sldId id="325" r:id="rId63"/>
    <p:sldId id="326" r:id="rId64"/>
    <p:sldId id="28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/>
    <p:restoredTop sz="92947"/>
  </p:normalViewPr>
  <p:slideViewPr>
    <p:cSldViewPr snapToGrid="0" snapToObjects="1">
      <p:cViewPr varScale="1">
        <p:scale>
          <a:sx n="103" d="100"/>
          <a:sy n="103" d="100"/>
        </p:scale>
        <p:origin x="10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C5A36-8177-0942-9735-73B90C8DBC68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80A71-5707-B542-814D-530A0DC5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80A71-5707-B542-814D-530A0DC55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6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80A71-5707-B542-814D-530A0DC5521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8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C80A71-5707-B542-814D-530A0DC5521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7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421F-EAD1-C848-ADFB-CAA442161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5BABD-70DB-8848-949B-8D32B8954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9D5DF-A49E-6D4B-850D-3EACFBC5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B9EE-996A-2B4D-897A-7C878E9F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D5624-E1EC-AF49-B1A5-576EF4AF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4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9167-0EF1-BB4C-BC74-0A01A072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8971D-FB8C-9244-96A2-376F151BB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96579-E1DA-1D4C-90D8-EC2BF27A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A3D98-671D-924C-A47B-069F0FC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7942B-9F4A-1F44-BCE7-2448C464B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7967A0-B016-E74D-B6C2-93C378F1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AB50A-C749-0C4A-8E62-01CBF56BF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2CF1E-FDDD-6343-BA6B-75841CC7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C75C1-9416-0645-98AA-02B01569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291F-A6F2-C149-90C8-1D111F7C0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055D-00F1-314A-9BD7-28E88A99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71BD-08F1-C145-820E-3BAC6A50A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DC960-4CDB-3B45-A0C3-815E4E33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7F237-71A9-D14E-B064-5FD03CBA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01388-ACD3-0A46-B0E2-90AB098F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6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824A-AD20-FD48-9BED-6D1531F4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EB830-D4F8-C249-BCE5-F21DD6581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57DB1-4BFE-0342-B70C-6BC72999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5F0BE-936D-C64C-8985-171C3032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3FB37-1F2B-C04F-905E-8328752B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63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35A99-EA6C-844E-B28A-3F20D3A54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658B-0BD2-FC44-A682-7C1026FBC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4CDCA-90FA-8F45-8527-EDFB5E938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EB387-A696-0A49-BA72-433166A8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190FA-9398-1642-8761-AD9AFBB6F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DA2CF-E7E4-6E4F-9D06-C685DEF9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8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3109-D921-8E4A-92B8-9795251D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8B359-9B5B-8A48-9F58-24635A67B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64D8B-878E-6640-8617-242FDDE98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A1A00-FDB5-EF4A-8602-29199A34B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EC228-9B64-9544-B7AE-494C166B3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10075-0557-EF47-A1E2-9C396C66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ED544-9C1F-DF4F-B7CD-E02D25CD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E360A-DAFB-1C4E-86FE-4998E426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7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327A-30E5-7A4D-BE66-59F402CFA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19912-64EE-C840-B2D2-D27DF21B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0C44A8-079A-734A-B245-5611D0B6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993C8-E7EB-624B-8CBD-8FE4B19D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A5D8-4F68-FA4C-B347-8E00164E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FC17D-1CD2-8C44-9903-5DCB5D22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34D71-8109-F046-84C6-E014C649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66E5-F865-4B41-8659-7DB8BBED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A7C40-1AB8-B84F-B4DD-B204C6A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DF2C5-CF9E-C746-B211-9EC7B243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B14C8-F461-9D4F-8A66-16549396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BA11E-3048-2C49-9604-AB28ADFF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1511C-8A23-9B47-85F7-1375247E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0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266F1-FEE2-5243-A2FD-EC8D34E7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58DF7-B522-9A47-A061-3C53CE370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23431-ECC3-094F-91A7-362BDA926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B5016-BE9B-0041-BE0F-402C4C27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F15BC-8851-804A-9D28-76A6E69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05F-83A9-234A-BE8D-EA2368A6F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92654-7883-7440-931B-15AEA44B3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93A90-034D-D342-850A-CDEF204E7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9DF2C-C40E-8E4A-A272-E868F5BAA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E55A2-F743-9046-8962-2229D60866D2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67B75-E89D-1D4C-9552-A60B90249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167A-0F2F-4041-BDEC-CF333C34A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53180-9A7E-0445-92F4-223C3B5C2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cificbiosciences.com/" TargetMode="External"/><Relationship Id="rId2" Type="http://schemas.openxmlformats.org/officeDocument/2006/relationships/hyperlink" Target="https://www.youtube.com/watch?v=fCd6B5HRaZ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mI0Fo9kaWqo" TargetMode="External"/><Relationship Id="rId4" Type="http://schemas.openxmlformats.org/officeDocument/2006/relationships/hyperlink" Target="https://www.youtube.com/watch?v=CGWZvHIi3i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E00ACB-BDFA-0247-812C-658D0531D828}"/>
              </a:ext>
            </a:extLst>
          </p:cNvPr>
          <p:cNvSpPr/>
          <p:nvPr/>
        </p:nvSpPr>
        <p:spPr>
          <a:xfrm>
            <a:off x="1147010" y="266382"/>
            <a:ext cx="10331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 3: Molecular Markers and Molecular Breeding (February 7)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79DC6-FD02-D640-A068-F98651D3B798}"/>
              </a:ext>
            </a:extLst>
          </p:cNvPr>
          <p:cNvSpPr/>
          <p:nvPr/>
        </p:nvSpPr>
        <p:spPr>
          <a:xfrm>
            <a:off x="1706650" y="1397093"/>
            <a:ext cx="9211836" cy="4547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Southern Blotting</a:t>
            </a:r>
          </a:p>
          <a:p>
            <a:pPr lvl="1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PCR</a:t>
            </a:r>
          </a:p>
          <a:p>
            <a:pPr lvl="1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Recombinant DNA Technology</a:t>
            </a:r>
          </a:p>
          <a:p>
            <a:pPr lvl="1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Sequencing Technologies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Molecular Markers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Rapid Identification of Linked Markers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Molecular-assisted Breeding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6851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D6C7B-4649-9C48-8F7E-2113357AB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96" y="255088"/>
            <a:ext cx="8253911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C7443-6050-1B48-9723-165F091E6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47650"/>
            <a:ext cx="92583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36D7-24E2-D146-8352-B748A64A6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119" y="466883"/>
            <a:ext cx="6871063" cy="60734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640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C6A4A-49D8-D042-83D2-5877BE3DC608}"/>
              </a:ext>
            </a:extLst>
          </p:cNvPr>
          <p:cNvSpPr/>
          <p:nvPr/>
        </p:nvSpPr>
        <p:spPr>
          <a:xfrm>
            <a:off x="134472" y="2420803"/>
            <a:ext cx="1191903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Recombinant DNA 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8A988-2CAD-824A-8529-ACCEEE628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74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BE1D1-B20E-0C47-93A0-CBF766C7CF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8" y="1252030"/>
            <a:ext cx="4762769" cy="5353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ECDD48-C858-DA44-B42C-48C0ADCB78A5}"/>
              </a:ext>
            </a:extLst>
          </p:cNvPr>
          <p:cNvSpPr txBox="1"/>
          <p:nvPr/>
        </p:nvSpPr>
        <p:spPr>
          <a:xfrm>
            <a:off x="0" y="17481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Plasmid (circular) and Lambda (linear) vectors for cloning DNA fragments.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3529D6-D55A-F547-A623-1694172EC0D0}"/>
              </a:ext>
            </a:extLst>
          </p:cNvPr>
          <p:cNvSpPr txBox="1"/>
          <p:nvPr/>
        </p:nvSpPr>
        <p:spPr>
          <a:xfrm>
            <a:off x="7183240" y="1626334"/>
            <a:ext cx="595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Cut &amp; Paste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D272E-7C0E-184C-A317-2BF663AFA0AC}"/>
              </a:ext>
            </a:extLst>
          </p:cNvPr>
          <p:cNvSpPr txBox="1"/>
          <p:nvPr/>
        </p:nvSpPr>
        <p:spPr>
          <a:xfrm>
            <a:off x="4910687" y="2400181"/>
            <a:ext cx="704374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Cut with restriction endonucleases: say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which cuts the GAATTC palindromic site.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Same enzyme can be used to digest both the vector or DNA molecules so that DNA fragments will be compatible with the cut site released in the vector.</a:t>
            </a:r>
          </a:p>
          <a:p>
            <a:pPr marL="342900" indent="-342900">
              <a:spcBef>
                <a:spcPts val="1200"/>
              </a:spcBef>
              <a:buFont typeface="Wingdings" pitchFamily="2" charset="2"/>
              <a:buChar char="v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 ligate the molecules with T4 DNA ligase to paste the DNA fragments with the vector before transforming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E. coli.</a:t>
            </a:r>
          </a:p>
        </p:txBody>
      </p:sp>
    </p:spTree>
    <p:extLst>
      <p:ext uri="{BB962C8B-B14F-4D97-AF65-F5344CB8AC3E}">
        <p14:creationId xmlns:p14="http://schemas.microsoft.com/office/powerpoint/2010/main" val="200220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6095F-46D5-4D4B-9FE9-AD2C6778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841" y="1667434"/>
            <a:ext cx="6602505" cy="4820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D67E7-8D3A-5942-8AFF-B567D038AC7C}"/>
              </a:ext>
            </a:extLst>
          </p:cNvPr>
          <p:cNvSpPr txBox="1"/>
          <p:nvPr/>
        </p:nvSpPr>
        <p:spPr>
          <a:xfrm>
            <a:off x="497540" y="309283"/>
            <a:ext cx="11403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Complementary DNA (cDNA) molecules from mRNAs for cloning </a:t>
            </a:r>
          </a:p>
        </p:txBody>
      </p:sp>
    </p:spTree>
    <p:extLst>
      <p:ext uri="{BB962C8B-B14F-4D97-AF65-F5344CB8AC3E}">
        <p14:creationId xmlns:p14="http://schemas.microsoft.com/office/powerpoint/2010/main" val="106795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09695B6-3D33-9B4D-8709-988E1CB26CD4}"/>
              </a:ext>
            </a:extLst>
          </p:cNvPr>
          <p:cNvGrpSpPr/>
          <p:nvPr/>
        </p:nvGrpSpPr>
        <p:grpSpPr>
          <a:xfrm>
            <a:off x="3375210" y="549199"/>
            <a:ext cx="6373907" cy="6308801"/>
            <a:chOff x="3369530" y="109293"/>
            <a:chExt cx="6984706" cy="67777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8B682E-6AE5-FC42-AB4E-5566CB1654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74"/>
            <a:stretch/>
          </p:blipFill>
          <p:spPr>
            <a:xfrm>
              <a:off x="3369530" y="109293"/>
              <a:ext cx="5452940" cy="6777732"/>
            </a:xfrm>
            <a:prstGeom prst="rect">
              <a:avLst/>
            </a:prstGeom>
          </p:spPr>
        </p:pic>
        <p:sp>
          <p:nvSpPr>
            <p:cNvPr id="4" name="Left Arrow 3">
              <a:extLst>
                <a:ext uri="{FF2B5EF4-FFF2-40B4-BE49-F238E27FC236}">
                  <a16:creationId xmlns:a16="http://schemas.microsoft.com/office/drawing/2014/main" id="{BDEF3611-335D-6D43-87E6-4C74E6736BDB}"/>
                </a:ext>
              </a:extLst>
            </p:cNvPr>
            <p:cNvSpPr/>
            <p:nvPr/>
          </p:nvSpPr>
          <p:spPr>
            <a:xfrm>
              <a:off x="8269941" y="5876366"/>
              <a:ext cx="779930" cy="16136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eft Arrow 4">
              <a:extLst>
                <a:ext uri="{FF2B5EF4-FFF2-40B4-BE49-F238E27FC236}">
                  <a16:creationId xmlns:a16="http://schemas.microsoft.com/office/drawing/2014/main" id="{4CBFE1FB-87A3-4D44-AD88-7671BDB4BBB2}"/>
                </a:ext>
              </a:extLst>
            </p:cNvPr>
            <p:cNvSpPr/>
            <p:nvPr/>
          </p:nvSpPr>
          <p:spPr>
            <a:xfrm>
              <a:off x="8269941" y="6153096"/>
              <a:ext cx="779930" cy="16136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A19F48-5627-A34F-94AF-6492C5836082}"/>
                </a:ext>
              </a:extLst>
            </p:cNvPr>
            <p:cNvSpPr txBox="1"/>
            <p:nvPr/>
          </p:nvSpPr>
          <p:spPr>
            <a:xfrm>
              <a:off x="9049871" y="5743120"/>
              <a:ext cx="130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Vector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40328F-6B43-9040-BE11-A86B3A7B0A94}"/>
                </a:ext>
              </a:extLst>
            </p:cNvPr>
            <p:cNvSpPr txBox="1"/>
            <p:nvPr/>
          </p:nvSpPr>
          <p:spPr>
            <a:xfrm>
              <a:off x="9049871" y="6049112"/>
              <a:ext cx="130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Insert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5843BFF-DA20-2C40-8AE2-CFAADE759743}"/>
              </a:ext>
            </a:extLst>
          </p:cNvPr>
          <p:cNvSpPr txBox="1"/>
          <p:nvPr/>
        </p:nvSpPr>
        <p:spPr>
          <a:xfrm>
            <a:off x="26894" y="-5449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Cloning DNA fragments </a:t>
            </a:r>
          </a:p>
        </p:txBody>
      </p:sp>
    </p:spTree>
    <p:extLst>
      <p:ext uri="{BB962C8B-B14F-4D97-AF65-F5344CB8AC3E}">
        <p14:creationId xmlns:p14="http://schemas.microsoft.com/office/powerpoint/2010/main" val="52476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952" y="3818550"/>
            <a:ext cx="5592327" cy="886408"/>
          </a:xfrm>
        </p:spPr>
      </p:pic>
      <p:sp>
        <p:nvSpPr>
          <p:cNvPr id="8" name="TextBox 7"/>
          <p:cNvSpPr txBox="1"/>
          <p:nvPr/>
        </p:nvSpPr>
        <p:spPr>
          <a:xfrm>
            <a:off x="2375570" y="3517547"/>
            <a:ext cx="552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dirty="0" err="1"/>
              <a:t>XbaI</a:t>
            </a:r>
            <a:r>
              <a:rPr lang="en-US" dirty="0"/>
              <a:t>                  UD       </a:t>
            </a:r>
            <a:r>
              <a:rPr lang="en-US" dirty="0" err="1"/>
              <a:t>AflII</a:t>
            </a:r>
            <a:r>
              <a:rPr lang="en-US" dirty="0"/>
              <a:t>                                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667" y="39818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Double digestion (DD) of PCR products (Insert for Cloning)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0362" y="1489612"/>
            <a:ext cx="79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Afl1I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040952" y="1600817"/>
            <a:ext cx="7012389" cy="1322773"/>
            <a:chOff x="2301461" y="4790069"/>
            <a:chExt cx="7012389" cy="1322773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4388499" y="5694233"/>
              <a:ext cx="4615542" cy="13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Down Arrow 11"/>
            <p:cNvSpPr/>
            <p:nvPr/>
          </p:nvSpPr>
          <p:spPr>
            <a:xfrm>
              <a:off x="3432165" y="5084667"/>
              <a:ext cx="207897" cy="8179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8509519" y="5153676"/>
              <a:ext cx="214604" cy="8308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35020" y="4790069"/>
              <a:ext cx="798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XbaI</a:t>
              </a:r>
              <a:endParaRPr lang="en-US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313992" y="5493625"/>
              <a:ext cx="4506686" cy="296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86471" y="5523258"/>
              <a:ext cx="855516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286471" y="5707924"/>
              <a:ext cx="855516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141987" y="5322651"/>
              <a:ext cx="0" cy="6489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69378" y="5335624"/>
              <a:ext cx="0" cy="6489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082210" y="6105932"/>
              <a:ext cx="854617" cy="691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301461" y="5590236"/>
              <a:ext cx="245564" cy="1234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660707" y="5621831"/>
              <a:ext cx="653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4bsp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46164" y="5647121"/>
              <a:ext cx="1450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1184bsp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79837" y="5667309"/>
              <a:ext cx="85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20bsp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8323" y="5700815"/>
              <a:ext cx="992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195bsp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33545" y="5547632"/>
              <a:ext cx="992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293bsp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648827" y="3827439"/>
            <a:ext cx="4195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Insert before digestion: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1,696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Insert after digestion: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1,399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035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Double digestion of pHSE401 vector with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Xba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Afl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621" y="4032088"/>
            <a:ext cx="4287416" cy="1664742"/>
          </a:xfrm>
        </p:spPr>
      </p:pic>
      <p:sp>
        <p:nvSpPr>
          <p:cNvPr id="5" name="TextBox 4"/>
          <p:cNvSpPr txBox="1"/>
          <p:nvPr/>
        </p:nvSpPr>
        <p:spPr>
          <a:xfrm>
            <a:off x="2839616" y="3662756"/>
            <a:ext cx="485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UD 	1                       2                     3		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06816" y="4312215"/>
            <a:ext cx="80243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623C9C1-8C79-284B-A968-37C88767967D}"/>
              </a:ext>
            </a:extLst>
          </p:cNvPr>
          <p:cNvGrpSpPr/>
          <p:nvPr/>
        </p:nvGrpSpPr>
        <p:grpSpPr>
          <a:xfrm>
            <a:off x="1801586" y="2124964"/>
            <a:ext cx="6335486" cy="774627"/>
            <a:chOff x="1744824" y="4385202"/>
            <a:chExt cx="6335486" cy="774627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1744824" y="5122506"/>
              <a:ext cx="6335486" cy="3732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Down Arrow 27"/>
            <p:cNvSpPr/>
            <p:nvPr/>
          </p:nvSpPr>
          <p:spPr>
            <a:xfrm>
              <a:off x="3452327" y="4755893"/>
              <a:ext cx="167951" cy="3638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7420947" y="4755893"/>
              <a:ext cx="167951" cy="3638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05731" y="4385202"/>
              <a:ext cx="798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Xba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21087" y="4385202"/>
              <a:ext cx="798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Afl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23927" y="4674637"/>
              <a:ext cx="1810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&lt; 2.7kb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3ECE75-F5C1-194A-BBBC-141E8B995569}"/>
              </a:ext>
            </a:extLst>
          </p:cNvPr>
          <p:cNvCxnSpPr/>
          <p:nvPr/>
        </p:nvCxnSpPr>
        <p:spPr>
          <a:xfrm flipH="1">
            <a:off x="7111809" y="4633057"/>
            <a:ext cx="802432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E59A29-2C63-EC46-A52A-B7C712F26658}"/>
              </a:ext>
            </a:extLst>
          </p:cNvPr>
          <p:cNvSpPr txBox="1"/>
          <p:nvPr/>
        </p:nvSpPr>
        <p:spPr>
          <a:xfrm>
            <a:off x="7999444" y="4032088"/>
            <a:ext cx="134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BA2590-A16A-3144-95FB-6389C91149F3}"/>
              </a:ext>
            </a:extLst>
          </p:cNvPr>
          <p:cNvSpPr txBox="1"/>
          <p:nvPr/>
        </p:nvSpPr>
        <p:spPr>
          <a:xfrm>
            <a:off x="7999443" y="4400060"/>
            <a:ext cx="339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2.7 kb undesirable fragment</a:t>
            </a:r>
          </a:p>
        </p:txBody>
      </p:sp>
    </p:spTree>
    <p:extLst>
      <p:ext uri="{BB962C8B-B14F-4D97-AF65-F5344CB8AC3E}">
        <p14:creationId xmlns:p14="http://schemas.microsoft.com/office/powerpoint/2010/main" val="407969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Colony PCR-MYB42g2-2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2066" y="2090057"/>
            <a:ext cx="4901247" cy="2584579"/>
          </a:xfrm>
        </p:spPr>
      </p:pic>
      <p:sp>
        <p:nvSpPr>
          <p:cNvPr id="5" name="TextBox 4"/>
          <p:cNvSpPr txBox="1"/>
          <p:nvPr/>
        </p:nvSpPr>
        <p:spPr>
          <a:xfrm>
            <a:off x="2008870" y="1742123"/>
            <a:ext cx="563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   L       A1    A2     A3    M2-1 M2-2 M2-3 M2-4  M13</a:t>
            </a:r>
            <a:r>
              <a:rPr lang="en-US" dirty="0"/>
              <a:t>	</a:t>
            </a:r>
          </a:p>
        </p:txBody>
      </p:sp>
      <p:sp>
        <p:nvSpPr>
          <p:cNvPr id="6" name="Down Arrow 5"/>
          <p:cNvSpPr/>
          <p:nvPr/>
        </p:nvSpPr>
        <p:spPr>
          <a:xfrm flipH="1">
            <a:off x="4937713" y="1393592"/>
            <a:ext cx="221687" cy="4680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26564" y="2882386"/>
            <a:ext cx="70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1696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08090" y="4940003"/>
            <a:ext cx="7012389" cy="1322773"/>
            <a:chOff x="2301461" y="4790069"/>
            <a:chExt cx="7012389" cy="1322773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4388499" y="5694233"/>
              <a:ext cx="4615542" cy="136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own Arrow 9"/>
            <p:cNvSpPr/>
            <p:nvPr/>
          </p:nvSpPr>
          <p:spPr>
            <a:xfrm>
              <a:off x="3432165" y="5084667"/>
              <a:ext cx="207897" cy="8179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8509519" y="5153676"/>
              <a:ext cx="214604" cy="8308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35020" y="4790069"/>
              <a:ext cx="798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/>
                <a:t>Xba</a:t>
              </a:r>
              <a:r>
                <a:rPr lang="en-US" dirty="0" err="1"/>
                <a:t>I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13992" y="5493625"/>
              <a:ext cx="4506686" cy="296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286471" y="5523258"/>
              <a:ext cx="855516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286471" y="5707924"/>
              <a:ext cx="855516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41987" y="5322651"/>
              <a:ext cx="0" cy="6489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269378" y="5335624"/>
              <a:ext cx="0" cy="6489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8082210" y="6105932"/>
              <a:ext cx="854617" cy="691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2301461" y="5590236"/>
              <a:ext cx="245564" cy="1234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660707" y="5621831"/>
              <a:ext cx="653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4bsp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46164" y="5647121"/>
              <a:ext cx="14501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1184bsp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9837" y="5667309"/>
              <a:ext cx="856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20bsp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38323" y="5700815"/>
              <a:ext cx="992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195bsp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3545" y="5547632"/>
              <a:ext cx="992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293bsp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89855" y="3315910"/>
            <a:ext cx="3461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the green forward and reverse primers cloned inserts in E. coli were evaluated.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EE931F-78F6-B147-BB1D-05788C601EC6}"/>
              </a:ext>
            </a:extLst>
          </p:cNvPr>
          <p:cNvSpPr txBox="1"/>
          <p:nvPr/>
        </p:nvSpPr>
        <p:spPr>
          <a:xfrm>
            <a:off x="3247500" y="4839970"/>
            <a:ext cx="79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Afl</a:t>
            </a:r>
            <a:r>
              <a:rPr lang="en-US" dirty="0" err="1"/>
              <a:t>II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AAC9D-65FD-5047-B347-05D6182B6FA5}"/>
              </a:ext>
            </a:extLst>
          </p:cNvPr>
          <p:cNvSpPr txBox="1"/>
          <p:nvPr/>
        </p:nvSpPr>
        <p:spPr>
          <a:xfrm>
            <a:off x="7516905" y="1976718"/>
            <a:ext cx="4550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the clone just to make sure that there is no error.</a:t>
            </a:r>
          </a:p>
        </p:txBody>
      </p:sp>
    </p:spTree>
    <p:extLst>
      <p:ext uri="{BB962C8B-B14F-4D97-AF65-F5344CB8AC3E}">
        <p14:creationId xmlns:p14="http://schemas.microsoft.com/office/powerpoint/2010/main" val="175554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3048000" y="2366466"/>
            <a:ext cx="6096000" cy="8206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Southern Blotting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D9883-FEE5-C645-B0EF-F9B68703A3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64" y="3089634"/>
            <a:ext cx="4631871" cy="32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6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B7261-D3D4-DD47-BCA4-07604CFC36EC}"/>
              </a:ext>
            </a:extLst>
          </p:cNvPr>
          <p:cNvSpPr txBox="1"/>
          <p:nvPr/>
        </p:nvSpPr>
        <p:spPr>
          <a:xfrm>
            <a:off x="0" y="244736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Sequencing DNA</a:t>
            </a:r>
          </a:p>
        </p:txBody>
      </p:sp>
    </p:spTree>
    <p:extLst>
      <p:ext uri="{BB962C8B-B14F-4D97-AF65-F5344CB8AC3E}">
        <p14:creationId xmlns:p14="http://schemas.microsoft.com/office/powerpoint/2010/main" val="1583885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4835B-2B20-2A48-9802-FF6B15AE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108" y="1109382"/>
            <a:ext cx="5349720" cy="5641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1E468-8504-4847-A310-3BCF2381D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85" y="1575920"/>
            <a:ext cx="4076700" cy="443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BF3C54-8368-9E4E-8DF6-98D7FBE5CC7B}"/>
              </a:ext>
            </a:extLst>
          </p:cNvPr>
          <p:cNvSpPr/>
          <p:nvPr/>
        </p:nvSpPr>
        <p:spPr>
          <a:xfrm>
            <a:off x="174812" y="124617"/>
            <a:ext cx="11793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</a:rPr>
              <a:t>Sanger’s Dideoxy DNA-Sequencing Procedure </a:t>
            </a:r>
            <a:endParaRPr lang="en-US" sz="32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7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F5C1C-58DE-994E-ACB6-F36DB0795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30" b="2241"/>
          <a:stretch/>
        </p:blipFill>
        <p:spPr>
          <a:xfrm>
            <a:off x="4047780" y="860939"/>
            <a:ext cx="4096439" cy="58894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F32417-EBB4-1E4B-A45C-062BCD69765E}"/>
              </a:ext>
            </a:extLst>
          </p:cNvPr>
          <p:cNvSpPr/>
          <p:nvPr/>
        </p:nvSpPr>
        <p:spPr>
          <a:xfrm>
            <a:off x="0" y="15510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</a:rPr>
              <a:t>Maxam &amp; Gilbert DNA-Sequencing Procedure </a:t>
            </a:r>
            <a:endParaRPr lang="en-US" sz="280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37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5B7261-D3D4-DD47-BCA4-07604CFC36EC}"/>
              </a:ext>
            </a:extLst>
          </p:cNvPr>
          <p:cNvSpPr txBox="1"/>
          <p:nvPr/>
        </p:nvSpPr>
        <p:spPr>
          <a:xfrm>
            <a:off x="0" y="83371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NextGen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Sequencing DNA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450E2-6EC7-7841-B6C3-8E35FF0B66F0}"/>
              </a:ext>
            </a:extLst>
          </p:cNvPr>
          <p:cNvSpPr/>
          <p:nvPr/>
        </p:nvSpPr>
        <p:spPr>
          <a:xfrm>
            <a:off x="1350707" y="2383722"/>
            <a:ext cx="106515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Ilumina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https://www.youtube.com/watch?v=fCd6B5HRaZ8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Gen: Single Molecule Real Time (SMRT®)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http://www.pacificbiosciences.com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Gen: Oxford Nanopore: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https://www.youtube.com/watch?v=CGWZvHIi3i0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hlinkClick r:id="rId5"/>
              </a:rPr>
              <a:t>https://www.youtube.com/watch?v=mI0Fo9kaWqo</a:t>
            </a:r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effectLst/>
                <a:latin typeface="Arial" panose="020B0604020202020204" pitchFamily="34" charset="0"/>
              </a:rPr>
              <a:t>Watch this one for a complete review of all important sequencing technologies just in ~31 min. above </a:t>
            </a:r>
          </a:p>
        </p:txBody>
      </p:sp>
    </p:spTree>
    <p:extLst>
      <p:ext uri="{BB962C8B-B14F-4D97-AF65-F5344CB8AC3E}">
        <p14:creationId xmlns:p14="http://schemas.microsoft.com/office/powerpoint/2010/main" val="331664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75F951-F690-E04C-BEA9-950840F247B9}"/>
              </a:ext>
            </a:extLst>
          </p:cNvPr>
          <p:cNvSpPr/>
          <p:nvPr/>
        </p:nvSpPr>
        <p:spPr>
          <a:xfrm>
            <a:off x="0" y="2364741"/>
            <a:ext cx="1219200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Molecular Markers</a:t>
            </a:r>
          </a:p>
        </p:txBody>
      </p:sp>
    </p:spTree>
    <p:extLst>
      <p:ext uri="{BB962C8B-B14F-4D97-AF65-F5344CB8AC3E}">
        <p14:creationId xmlns:p14="http://schemas.microsoft.com/office/powerpoint/2010/main" val="160146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753741-52AA-C643-9C33-B112C3CEBF9C}"/>
              </a:ext>
            </a:extLst>
          </p:cNvPr>
          <p:cNvSpPr txBox="1"/>
          <p:nvPr/>
        </p:nvSpPr>
        <p:spPr>
          <a:xfrm>
            <a:off x="1750424" y="1672046"/>
            <a:ext cx="9300753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RFLP: Restriction Fragment Length Polymorphism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RAPD: Random Amplified Polymorphic DNA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SSR: Simple Sequence Repeat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AFLP: Amplified Fragment Length Polymorphism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SNP: Single Nucleotide Polymorphism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GBS: Genotype by Sequencing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CAPS: Cleaved Amplified Polymorphic Sequences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SBP: Sequenced-based Polymorphic marker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D3959-0195-B74D-AC65-684391BA8A50}"/>
              </a:ext>
            </a:extLst>
          </p:cNvPr>
          <p:cNvSpPr txBox="1"/>
          <p:nvPr/>
        </p:nvSpPr>
        <p:spPr>
          <a:xfrm>
            <a:off x="104502" y="378823"/>
            <a:ext cx="1199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Some of the popular markers </a:t>
            </a:r>
          </a:p>
        </p:txBody>
      </p:sp>
    </p:spTree>
    <p:extLst>
      <p:ext uri="{BB962C8B-B14F-4D97-AF65-F5344CB8AC3E}">
        <p14:creationId xmlns:p14="http://schemas.microsoft.com/office/powerpoint/2010/main" val="6559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0A1630-DCED-3D4B-8E97-714B57EEC08B}"/>
              </a:ext>
            </a:extLst>
          </p:cNvPr>
          <p:cNvSpPr/>
          <p:nvPr/>
        </p:nvSpPr>
        <p:spPr>
          <a:xfrm>
            <a:off x="0" y="2377804"/>
            <a:ext cx="12192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Restriction Fragment Length Polymorphism (RFLP) </a:t>
            </a:r>
          </a:p>
        </p:txBody>
      </p:sp>
    </p:spTree>
    <p:extLst>
      <p:ext uri="{BB962C8B-B14F-4D97-AF65-F5344CB8AC3E}">
        <p14:creationId xmlns:p14="http://schemas.microsoft.com/office/powerpoint/2010/main" val="3288126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AC4791-E6FF-6D4B-B6A4-E0FDD399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83" y="868882"/>
            <a:ext cx="8029122" cy="582787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092A53-8C6F-7041-B7E5-E42765E1AC6B}"/>
              </a:ext>
            </a:extLst>
          </p:cNvPr>
          <p:cNvSpPr txBox="1"/>
          <p:nvPr/>
        </p:nvSpPr>
        <p:spPr>
          <a:xfrm>
            <a:off x="1694329" y="94129"/>
            <a:ext cx="874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Sources of RFLPs</a:t>
            </a:r>
          </a:p>
        </p:txBody>
      </p:sp>
    </p:spTree>
    <p:extLst>
      <p:ext uri="{BB962C8B-B14F-4D97-AF65-F5344CB8AC3E}">
        <p14:creationId xmlns:p14="http://schemas.microsoft.com/office/powerpoint/2010/main" val="2960563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35854-54A5-D947-B5A0-6644BD1D0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49" y="1210235"/>
            <a:ext cx="4592930" cy="5647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28A577-A316-4546-A26D-4A3DB918AE75}"/>
              </a:ext>
            </a:extLst>
          </p:cNvPr>
          <p:cNvSpPr txBox="1"/>
          <p:nvPr/>
        </p:nvSpPr>
        <p:spPr>
          <a:xfrm>
            <a:off x="779929" y="322729"/>
            <a:ext cx="1054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RFLPs among three Arabidopsis ecotypes</a:t>
            </a:r>
          </a:p>
        </p:txBody>
      </p:sp>
    </p:spTree>
    <p:extLst>
      <p:ext uri="{BB962C8B-B14F-4D97-AF65-F5344CB8AC3E}">
        <p14:creationId xmlns:p14="http://schemas.microsoft.com/office/powerpoint/2010/main" val="1574518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3B0EFD-7AC6-204E-BA29-B54708EA7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10" y="1109495"/>
            <a:ext cx="6006353" cy="5748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5195F-16DE-364B-83F8-12D4AF67C23B}"/>
              </a:ext>
            </a:extLst>
          </p:cNvPr>
          <p:cNvSpPr txBox="1"/>
          <p:nvPr/>
        </p:nvSpPr>
        <p:spPr>
          <a:xfrm>
            <a:off x="443753" y="147918"/>
            <a:ext cx="1136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Segregation of two RFLP markers in F</a:t>
            </a:r>
            <a:r>
              <a:rPr lang="en-US" sz="3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3746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11B1C7-EC7D-5247-A5D6-17A9D154B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8" y="19594"/>
            <a:ext cx="12029403" cy="6838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EB027A-3E44-D04D-A479-AD7362A47983}"/>
              </a:ext>
            </a:extLst>
          </p:cNvPr>
          <p:cNvGrpSpPr/>
          <p:nvPr/>
        </p:nvGrpSpPr>
        <p:grpSpPr>
          <a:xfrm>
            <a:off x="2459409" y="1436914"/>
            <a:ext cx="3145989" cy="1248022"/>
            <a:chOff x="6426925" y="19594"/>
            <a:chExt cx="3145989" cy="1248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D6A811-64A5-664F-A8C5-31A7FD222D6A}"/>
                </a:ext>
              </a:extLst>
            </p:cNvPr>
            <p:cNvSpPr txBox="1"/>
            <p:nvPr/>
          </p:nvSpPr>
          <p:spPr>
            <a:xfrm>
              <a:off x="6426925" y="182880"/>
              <a:ext cx="3145989" cy="95410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Eco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: GAATTC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CTTAAG</a:t>
              </a: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CECA3D8E-4244-D84C-A6DD-6978707C6DC7}"/>
                </a:ext>
              </a:extLst>
            </p:cNvPr>
            <p:cNvSpPr/>
            <p:nvPr/>
          </p:nvSpPr>
          <p:spPr>
            <a:xfrm>
              <a:off x="8085908" y="19594"/>
              <a:ext cx="97971" cy="300446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03DEE581-076D-6D4E-91E5-03791D7CD29F}"/>
                </a:ext>
              </a:extLst>
            </p:cNvPr>
            <p:cNvSpPr/>
            <p:nvPr/>
          </p:nvSpPr>
          <p:spPr>
            <a:xfrm rot="10800000">
              <a:off x="9152709" y="967170"/>
              <a:ext cx="97971" cy="300446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1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CD3D2-7DE4-1D45-8664-B0F8A6BE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58" y="1210234"/>
            <a:ext cx="6270215" cy="54998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49BECD-7C95-424C-93E3-C74FED68B99D}"/>
              </a:ext>
            </a:extLst>
          </p:cNvPr>
          <p:cNvSpPr txBox="1"/>
          <p:nvPr/>
        </p:nvSpPr>
        <p:spPr>
          <a:xfrm>
            <a:off x="779929" y="322729"/>
            <a:ext cx="1054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RFLP linkage map in Arabidopsis ecotypes</a:t>
            </a:r>
          </a:p>
        </p:txBody>
      </p:sp>
    </p:spTree>
    <p:extLst>
      <p:ext uri="{BB962C8B-B14F-4D97-AF65-F5344CB8AC3E}">
        <p14:creationId xmlns:p14="http://schemas.microsoft.com/office/powerpoint/2010/main" val="3452282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C5EB7-3447-7747-95E7-7487B9C3CE67}"/>
              </a:ext>
            </a:extLst>
          </p:cNvPr>
          <p:cNvSpPr/>
          <p:nvPr/>
        </p:nvSpPr>
        <p:spPr>
          <a:xfrm>
            <a:off x="1" y="2612936"/>
            <a:ext cx="1219200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Random Amplified Polymorphic DNA (RAPD)</a:t>
            </a:r>
          </a:p>
        </p:txBody>
      </p:sp>
    </p:spTree>
    <p:extLst>
      <p:ext uri="{BB962C8B-B14F-4D97-AF65-F5344CB8AC3E}">
        <p14:creationId xmlns:p14="http://schemas.microsoft.com/office/powerpoint/2010/main" val="412067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4C8DE-C226-3F49-9E2D-40E26EEA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1" y="0"/>
            <a:ext cx="119365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D1976-3884-194A-90DF-AEA1F6F98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610" y="2166471"/>
            <a:ext cx="7338087" cy="4534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F8CC5-CE1A-FB4D-A6CF-68D259AD892D}"/>
              </a:ext>
            </a:extLst>
          </p:cNvPr>
          <p:cNvSpPr/>
          <p:nvPr/>
        </p:nvSpPr>
        <p:spPr>
          <a:xfrm>
            <a:off x="127701" y="277955"/>
            <a:ext cx="11936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Random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Amplified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Polymorphic DNA (RAPD)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9C653-7FB8-4945-9DC2-6573199ED570}"/>
              </a:ext>
            </a:extLst>
          </p:cNvPr>
          <p:cNvSpPr txBox="1"/>
          <p:nvPr/>
        </p:nvSpPr>
        <p:spPr>
          <a:xfrm>
            <a:off x="833096" y="1129880"/>
            <a:ext cx="11231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10 nucleotide oligo anneal in opposite orientation and amplifies DNA.</a:t>
            </a:r>
          </a:p>
        </p:txBody>
      </p:sp>
    </p:spTree>
    <p:extLst>
      <p:ext uri="{BB962C8B-B14F-4D97-AF65-F5344CB8AC3E}">
        <p14:creationId xmlns:p14="http://schemas.microsoft.com/office/powerpoint/2010/main" val="3731225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98629-5A0C-2C4D-B9C3-A6F49C26638C}"/>
              </a:ext>
            </a:extLst>
          </p:cNvPr>
          <p:cNvSpPr/>
          <p:nvPr/>
        </p:nvSpPr>
        <p:spPr>
          <a:xfrm>
            <a:off x="69668" y="2665187"/>
            <a:ext cx="12096206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Simple Sequence Repeat (SSR)</a:t>
            </a:r>
          </a:p>
        </p:txBody>
      </p:sp>
    </p:spTree>
    <p:extLst>
      <p:ext uri="{BB962C8B-B14F-4D97-AF65-F5344CB8AC3E}">
        <p14:creationId xmlns:p14="http://schemas.microsoft.com/office/powerpoint/2010/main" val="230690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4342B-DB38-0344-A3FE-0BE97ACB5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33" y="1372363"/>
            <a:ext cx="8964333" cy="5485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9DB5A5-2EBF-1148-AEEE-5D9ED716337A}"/>
              </a:ext>
            </a:extLst>
          </p:cNvPr>
          <p:cNvSpPr txBox="1"/>
          <p:nvPr/>
        </p:nvSpPr>
        <p:spPr>
          <a:xfrm>
            <a:off x="0" y="28238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Two SSR alleles differing in repeat numbers produce PCR products that can be separated on an agarose gel. </a:t>
            </a:r>
          </a:p>
        </p:txBody>
      </p:sp>
    </p:spTree>
    <p:extLst>
      <p:ext uri="{BB962C8B-B14F-4D97-AF65-F5344CB8AC3E}">
        <p14:creationId xmlns:p14="http://schemas.microsoft.com/office/powerpoint/2010/main" val="1378799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E693B55-F3C4-6A43-A39A-FBA332A65B41}"/>
              </a:ext>
            </a:extLst>
          </p:cNvPr>
          <p:cNvGrpSpPr/>
          <p:nvPr/>
        </p:nvGrpSpPr>
        <p:grpSpPr>
          <a:xfrm>
            <a:off x="3035300" y="961159"/>
            <a:ext cx="6121400" cy="5600700"/>
            <a:chOff x="3035300" y="628650"/>
            <a:chExt cx="6121400" cy="5600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8EFF46-1778-5C48-A84A-75E7E1302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300" y="628650"/>
              <a:ext cx="6121400" cy="56007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6DB0D9C-D941-584E-85CB-B8DE1DC8F459}"/>
                </a:ext>
              </a:extLst>
            </p:cNvPr>
            <p:cNvSpPr/>
            <p:nvPr/>
          </p:nvSpPr>
          <p:spPr>
            <a:xfrm>
              <a:off x="4961965" y="4034116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360663F-C49B-524A-ABC1-949365D429F7}"/>
                </a:ext>
              </a:extLst>
            </p:cNvPr>
            <p:cNvSpPr/>
            <p:nvPr/>
          </p:nvSpPr>
          <p:spPr>
            <a:xfrm>
              <a:off x="6848289" y="3980326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106C17-0E51-8247-A442-CEE78C019774}"/>
              </a:ext>
            </a:extLst>
          </p:cNvPr>
          <p:cNvSpPr txBox="1"/>
          <p:nvPr/>
        </p:nvSpPr>
        <p:spPr>
          <a:xfrm>
            <a:off x="0" y="19950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SSR markers are usually co-dominant.</a:t>
            </a:r>
          </a:p>
        </p:txBody>
      </p:sp>
    </p:spTree>
    <p:extLst>
      <p:ext uri="{BB962C8B-B14F-4D97-AF65-F5344CB8AC3E}">
        <p14:creationId xmlns:p14="http://schemas.microsoft.com/office/powerpoint/2010/main" val="450471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96362B-41F8-864E-9A7E-B7774119D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0" y="1537072"/>
            <a:ext cx="10134600" cy="494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9C012D-AC44-CB45-B529-EB86C7007259}"/>
              </a:ext>
            </a:extLst>
          </p:cNvPr>
          <p:cNvSpPr txBox="1"/>
          <p:nvPr/>
        </p:nvSpPr>
        <p:spPr>
          <a:xfrm>
            <a:off x="147916" y="244702"/>
            <a:ext cx="11900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Lane 10 and 25 carry the allele linked to the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soybean aphid resistance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Rag1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gene in homozygous condition.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BB3ADE-2389-3B48-864F-5273E1A47485}"/>
              </a:ext>
            </a:extLst>
          </p:cNvPr>
          <p:cNvGrpSpPr/>
          <p:nvPr/>
        </p:nvGrpSpPr>
        <p:grpSpPr>
          <a:xfrm>
            <a:off x="3711388" y="3052480"/>
            <a:ext cx="4630272" cy="658906"/>
            <a:chOff x="3711388" y="3052480"/>
            <a:chExt cx="4630272" cy="65890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719AEDF-D7BC-E542-93DD-F459403836C8}"/>
                </a:ext>
              </a:extLst>
            </p:cNvPr>
            <p:cNvSpPr/>
            <p:nvPr/>
          </p:nvSpPr>
          <p:spPr>
            <a:xfrm>
              <a:off x="3711388" y="3052480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074FD97-D9FC-494D-AC79-EE819B9537F3}"/>
                </a:ext>
              </a:extLst>
            </p:cNvPr>
            <p:cNvSpPr/>
            <p:nvPr/>
          </p:nvSpPr>
          <p:spPr>
            <a:xfrm>
              <a:off x="7763436" y="3052480"/>
              <a:ext cx="578224" cy="658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2458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AF46B-3544-FB47-ACFE-6867CF18A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432" y="977635"/>
            <a:ext cx="8636000" cy="3723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2933DE-3D93-1846-9B4C-0F0E356C4F08}"/>
              </a:ext>
            </a:extLst>
          </p:cNvPr>
          <p:cNvSpPr/>
          <p:nvPr/>
        </p:nvSpPr>
        <p:spPr>
          <a:xfrm>
            <a:off x="1748087" y="4701496"/>
            <a:ext cx="903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P1: CGG</a:t>
            </a:r>
            <a:r>
              <a:rPr lang="en-US" dirty="0"/>
              <a:t>CGGCGGCGG</a:t>
            </a:r>
            <a:r>
              <a:rPr lang="en-US" dirty="0">
                <a:latin typeface="Times" pitchFamily="2" charset="0"/>
              </a:rPr>
              <a:t>CGG</a:t>
            </a:r>
            <a:r>
              <a:rPr lang="en-US" dirty="0"/>
              <a:t>CGGCGG</a:t>
            </a:r>
            <a:r>
              <a:rPr lang="en-US" dirty="0">
                <a:solidFill>
                  <a:srgbClr val="FF0000"/>
                </a:solidFill>
              </a:rPr>
              <a:t>CGG</a:t>
            </a:r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CGG</a:t>
            </a:r>
            <a:r>
              <a:rPr lang="en-US" dirty="0">
                <a:solidFill>
                  <a:srgbClr val="FF0000"/>
                </a:solidFill>
              </a:rPr>
              <a:t>CGGCGGCGG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Times" pitchFamily="2" charset="0"/>
              </a:rPr>
              <a:t>P2: CGG</a:t>
            </a:r>
            <a:r>
              <a:rPr lang="en-US" dirty="0"/>
              <a:t>CGGCGGCGG</a:t>
            </a:r>
            <a:r>
              <a:rPr lang="en-US" dirty="0">
                <a:latin typeface="Times" pitchFamily="2" charset="0"/>
              </a:rPr>
              <a:t>CGG</a:t>
            </a:r>
            <a:r>
              <a:rPr lang="en-US" dirty="0"/>
              <a:t>CGGCGG 				(15 </a:t>
            </a:r>
            <a:r>
              <a:rPr lang="en-US" dirty="0" err="1"/>
              <a:t>nt</a:t>
            </a:r>
            <a:r>
              <a:rPr lang="en-US" dirty="0"/>
              <a:t> shorter)</a:t>
            </a:r>
            <a:endParaRPr lang="en-US" dirty="0">
              <a:effectLst/>
              <a:latin typeface="Time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EA1F7-AB3D-D848-86F5-ECA9B1197017}"/>
              </a:ext>
            </a:extLst>
          </p:cNvPr>
          <p:cNvSpPr txBox="1"/>
          <p:nvPr/>
        </p:nvSpPr>
        <p:spPr>
          <a:xfrm>
            <a:off x="212035" y="331304"/>
            <a:ext cx="1174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SSR: Type and their frequencies in rice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ED59A-AE91-9246-9DE7-6109CB411C6B}"/>
              </a:ext>
            </a:extLst>
          </p:cNvPr>
          <p:cNvSpPr txBox="1"/>
          <p:nvPr/>
        </p:nvSpPr>
        <p:spPr>
          <a:xfrm>
            <a:off x="9518432" y="6252882"/>
            <a:ext cx="243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Miah et al. 2013</a:t>
            </a:r>
          </a:p>
        </p:txBody>
      </p:sp>
    </p:spTree>
    <p:extLst>
      <p:ext uri="{BB962C8B-B14F-4D97-AF65-F5344CB8AC3E}">
        <p14:creationId xmlns:p14="http://schemas.microsoft.com/office/powerpoint/2010/main" val="3433695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0868B-1507-364E-BC84-E7A644F6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3" y="2596424"/>
            <a:ext cx="11666787" cy="1975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D4295-B624-1E4A-A5CB-A597A89D836B}"/>
              </a:ext>
            </a:extLst>
          </p:cNvPr>
          <p:cNvSpPr txBox="1"/>
          <p:nvPr/>
        </p:nvSpPr>
        <p:spPr>
          <a:xfrm>
            <a:off x="9518432" y="6252882"/>
            <a:ext cx="243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Miah et al. 2013</a:t>
            </a:r>
          </a:p>
        </p:txBody>
      </p:sp>
    </p:spTree>
    <p:extLst>
      <p:ext uri="{BB962C8B-B14F-4D97-AF65-F5344CB8AC3E}">
        <p14:creationId xmlns:p14="http://schemas.microsoft.com/office/powerpoint/2010/main" val="1473086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17B1A6-F5C9-A54D-8281-19B8339ABF66}"/>
              </a:ext>
            </a:extLst>
          </p:cNvPr>
          <p:cNvSpPr/>
          <p:nvPr/>
        </p:nvSpPr>
        <p:spPr>
          <a:xfrm>
            <a:off x="0" y="2560684"/>
            <a:ext cx="12192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AFLP: Amplified Fragment Length Polymorphism</a:t>
            </a:r>
          </a:p>
        </p:txBody>
      </p:sp>
    </p:spTree>
    <p:extLst>
      <p:ext uri="{BB962C8B-B14F-4D97-AF65-F5344CB8AC3E}">
        <p14:creationId xmlns:p14="http://schemas.microsoft.com/office/powerpoint/2010/main" val="337204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D1BCC-4EB1-2E4A-8D0F-482A2327E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2" y="0"/>
            <a:ext cx="9349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24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A6E2372-BCAA-B542-8B91-EEA36880B1B0}"/>
              </a:ext>
            </a:extLst>
          </p:cNvPr>
          <p:cNvGrpSpPr/>
          <p:nvPr/>
        </p:nvGrpSpPr>
        <p:grpSpPr>
          <a:xfrm>
            <a:off x="6165667" y="417189"/>
            <a:ext cx="5812973" cy="6440811"/>
            <a:chOff x="6035039" y="671293"/>
            <a:chExt cx="5721532" cy="64408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968BB4-6120-A942-A786-8DB56D97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39" y="671293"/>
              <a:ext cx="5721532" cy="64408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9ADD37-8AEE-684A-A727-0BDAD2DFE14B}"/>
                </a:ext>
              </a:extLst>
            </p:cNvPr>
            <p:cNvSpPr txBox="1"/>
            <p:nvPr/>
          </p:nvSpPr>
          <p:spPr>
            <a:xfrm>
              <a:off x="8075166" y="820071"/>
              <a:ext cx="992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Eco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6ACCC3-44FA-3149-A9E6-EADDF998A881}"/>
                </a:ext>
              </a:extLst>
            </p:cNvPr>
            <p:cNvSpPr txBox="1"/>
            <p:nvPr/>
          </p:nvSpPr>
          <p:spPr>
            <a:xfrm>
              <a:off x="10021530" y="820071"/>
              <a:ext cx="992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Mse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C307FB-5BC2-CB4E-8559-32F50F40E6B6}"/>
              </a:ext>
            </a:extLst>
          </p:cNvPr>
          <p:cNvGrpSpPr/>
          <p:nvPr/>
        </p:nvGrpSpPr>
        <p:grpSpPr>
          <a:xfrm>
            <a:off x="222069" y="828047"/>
            <a:ext cx="5812969" cy="3691702"/>
            <a:chOff x="222069" y="828047"/>
            <a:chExt cx="5812969" cy="36917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938FF8-D86C-7149-85F0-F16AA17CC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069" y="828047"/>
              <a:ext cx="5812969" cy="369170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543E5F-C0A5-7545-BF38-E3AEC98EC4AE}"/>
                </a:ext>
              </a:extLst>
            </p:cNvPr>
            <p:cNvSpPr txBox="1"/>
            <p:nvPr/>
          </p:nvSpPr>
          <p:spPr>
            <a:xfrm>
              <a:off x="1771180" y="1097962"/>
              <a:ext cx="992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Eco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14FA28-9324-6E42-9400-B6F3B42176FF}"/>
                </a:ext>
              </a:extLst>
            </p:cNvPr>
            <p:cNvSpPr txBox="1"/>
            <p:nvPr/>
          </p:nvSpPr>
          <p:spPr>
            <a:xfrm>
              <a:off x="3808985" y="1097962"/>
              <a:ext cx="992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Mse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3E77C32-E255-AC4C-B203-76F406B3420C}"/>
              </a:ext>
            </a:extLst>
          </p:cNvPr>
          <p:cNvSpPr txBox="1"/>
          <p:nvPr/>
        </p:nvSpPr>
        <p:spPr>
          <a:xfrm>
            <a:off x="0" y="24204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AFLP Technology</a:t>
            </a:r>
          </a:p>
        </p:txBody>
      </p:sp>
    </p:spTree>
    <p:extLst>
      <p:ext uri="{BB962C8B-B14F-4D97-AF65-F5344CB8AC3E}">
        <p14:creationId xmlns:p14="http://schemas.microsoft.com/office/powerpoint/2010/main" val="430574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5AE725-98FF-FF48-940D-AD885B50B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886" y="1410788"/>
            <a:ext cx="5164591" cy="5447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EAAC3-A33A-674B-BE07-B0502732D9A6}"/>
              </a:ext>
            </a:extLst>
          </p:cNvPr>
          <p:cNvSpPr txBox="1"/>
          <p:nvPr/>
        </p:nvSpPr>
        <p:spPr>
          <a:xfrm>
            <a:off x="0" y="9144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 AFLP Gel: Radio active label is used to detect the PCR amplified fragments.</a:t>
            </a:r>
          </a:p>
        </p:txBody>
      </p:sp>
    </p:spTree>
    <p:extLst>
      <p:ext uri="{BB962C8B-B14F-4D97-AF65-F5344CB8AC3E}">
        <p14:creationId xmlns:p14="http://schemas.microsoft.com/office/powerpoint/2010/main" val="1118853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E31B54-56CA-7949-A7AA-D58D3D7CAECB}"/>
              </a:ext>
            </a:extLst>
          </p:cNvPr>
          <p:cNvSpPr/>
          <p:nvPr/>
        </p:nvSpPr>
        <p:spPr>
          <a:xfrm>
            <a:off x="1" y="2129610"/>
            <a:ext cx="12191999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Single Nucleotide Polymorphism (SNP)</a:t>
            </a:r>
          </a:p>
        </p:txBody>
      </p:sp>
    </p:spTree>
    <p:extLst>
      <p:ext uri="{BB962C8B-B14F-4D97-AF65-F5344CB8AC3E}">
        <p14:creationId xmlns:p14="http://schemas.microsoft.com/office/powerpoint/2010/main" val="274772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815870-4E91-1844-A365-6362C8EBF70C}"/>
              </a:ext>
            </a:extLst>
          </p:cNvPr>
          <p:cNvSpPr/>
          <p:nvPr/>
        </p:nvSpPr>
        <p:spPr>
          <a:xfrm>
            <a:off x="0" y="344380"/>
            <a:ext cx="12096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Types of single-nucleotide polymorphism (SNPs)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3296A-144F-BF40-B877-633CD00C6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599" y="1206822"/>
            <a:ext cx="10125373" cy="56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9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F3DB7A-2CD0-6D4D-9E48-BB166BC1B07F}"/>
              </a:ext>
            </a:extLst>
          </p:cNvPr>
          <p:cNvGrpSpPr/>
          <p:nvPr/>
        </p:nvGrpSpPr>
        <p:grpSpPr>
          <a:xfrm>
            <a:off x="3055022" y="1379916"/>
            <a:ext cx="8270476" cy="4229100"/>
            <a:chOff x="3055022" y="1379916"/>
            <a:chExt cx="8270476" cy="42291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A726600-CBE1-4A42-90F7-E4C59695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5022" y="1379916"/>
              <a:ext cx="5911176" cy="42291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64DFD8-DB42-CF42-AF23-B158EBF66DA3}"/>
                </a:ext>
              </a:extLst>
            </p:cNvPr>
            <p:cNvSpPr txBox="1"/>
            <p:nvPr/>
          </p:nvSpPr>
          <p:spPr>
            <a:xfrm>
              <a:off x="8966198" y="2282145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Heterozygote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49EEA7-417E-3840-B543-992C1A767AA7}"/>
                </a:ext>
              </a:extLst>
            </p:cNvPr>
            <p:cNvSpPr txBox="1"/>
            <p:nvPr/>
          </p:nvSpPr>
          <p:spPr>
            <a:xfrm>
              <a:off x="8966199" y="4653642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Homozygote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D7BC8F-F5B4-5F42-8DAC-3F07F49049AC}"/>
                </a:ext>
              </a:extLst>
            </p:cNvPr>
            <p:cNvSpPr txBox="1"/>
            <p:nvPr/>
          </p:nvSpPr>
          <p:spPr>
            <a:xfrm>
              <a:off x="8966198" y="3494466"/>
              <a:ext cx="2359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Homozygote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BAE8CC-2405-D64D-B6CA-7647C61ABB7B}"/>
              </a:ext>
            </a:extLst>
          </p:cNvPr>
          <p:cNvSpPr txBox="1"/>
          <p:nvPr/>
        </p:nvSpPr>
        <p:spPr>
          <a:xfrm>
            <a:off x="764771" y="365760"/>
            <a:ext cx="11022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 example of SSR marker</a:t>
            </a:r>
          </a:p>
        </p:txBody>
      </p:sp>
    </p:spTree>
    <p:extLst>
      <p:ext uri="{BB962C8B-B14F-4D97-AF65-F5344CB8AC3E}">
        <p14:creationId xmlns:p14="http://schemas.microsoft.com/office/powerpoint/2010/main" val="747199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E1DB6D-DE3D-9146-A030-712320835320}"/>
              </a:ext>
            </a:extLst>
          </p:cNvPr>
          <p:cNvSpPr txBox="1"/>
          <p:nvPr/>
        </p:nvSpPr>
        <p:spPr>
          <a:xfrm>
            <a:off x="0" y="224624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Genotype by Sequencing</a:t>
            </a:r>
          </a:p>
        </p:txBody>
      </p:sp>
    </p:spTree>
    <p:extLst>
      <p:ext uri="{BB962C8B-B14F-4D97-AF65-F5344CB8AC3E}">
        <p14:creationId xmlns:p14="http://schemas.microsoft.com/office/powerpoint/2010/main" val="1284979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4A6F5-F58B-E247-9128-0F812DF1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94" y="0"/>
            <a:ext cx="974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8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65976-0110-5A43-A865-EFEFF903E6E2}"/>
              </a:ext>
            </a:extLst>
          </p:cNvPr>
          <p:cNvSpPr/>
          <p:nvPr/>
        </p:nvSpPr>
        <p:spPr>
          <a:xfrm>
            <a:off x="318817" y="2818348"/>
            <a:ext cx="11379797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CAPS: Cleaved Amplified Polymorphic Sequences</a:t>
            </a:r>
          </a:p>
        </p:txBody>
      </p:sp>
    </p:spTree>
    <p:extLst>
      <p:ext uri="{BB962C8B-B14F-4D97-AF65-F5344CB8AC3E}">
        <p14:creationId xmlns:p14="http://schemas.microsoft.com/office/powerpoint/2010/main" val="1714190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0221F-5F64-594E-B191-DA8B2C176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8822"/>
            <a:ext cx="5473337" cy="4278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EEB5FD-720A-1C47-9B8F-B758C6FBA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3337" y="966652"/>
            <a:ext cx="6709934" cy="5448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89D60F-E11B-CA4D-B9AA-04FE41F57509}"/>
              </a:ext>
            </a:extLst>
          </p:cNvPr>
          <p:cNvSpPr/>
          <p:nvPr/>
        </p:nvSpPr>
        <p:spPr>
          <a:xfrm>
            <a:off x="470264" y="251752"/>
            <a:ext cx="11304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Cleaved Amplified Polymorphic Sequences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79517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094D38-C5E3-1C47-975E-7FBD8B280C6A}"/>
              </a:ext>
            </a:extLst>
          </p:cNvPr>
          <p:cNvSpPr/>
          <p:nvPr/>
        </p:nvSpPr>
        <p:spPr>
          <a:xfrm>
            <a:off x="627018" y="2730470"/>
            <a:ext cx="1133391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SBP: Sequenced-based Polymorphic marker</a:t>
            </a:r>
          </a:p>
        </p:txBody>
      </p:sp>
    </p:spTree>
    <p:extLst>
      <p:ext uri="{BB962C8B-B14F-4D97-AF65-F5344CB8AC3E}">
        <p14:creationId xmlns:p14="http://schemas.microsoft.com/office/powerpoint/2010/main" val="58702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B0DEE-E5E3-E74A-8342-70094FD76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158750"/>
            <a:ext cx="107569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2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1566E-D1CA-3340-9FB3-8D4F7B455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00150"/>
            <a:ext cx="8686800" cy="445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A92FD8-DEBF-3F45-BBF9-54839D40533F}"/>
              </a:ext>
            </a:extLst>
          </p:cNvPr>
          <p:cNvSpPr txBox="1"/>
          <p:nvPr/>
        </p:nvSpPr>
        <p:spPr>
          <a:xfrm>
            <a:off x="260465" y="249382"/>
            <a:ext cx="11671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sequences from two Arabidopsis ecotypes. </a:t>
            </a:r>
          </a:p>
        </p:txBody>
      </p:sp>
    </p:spTree>
    <p:extLst>
      <p:ext uri="{BB962C8B-B14F-4D97-AF65-F5344CB8AC3E}">
        <p14:creationId xmlns:p14="http://schemas.microsoft.com/office/powerpoint/2010/main" val="2705459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FD864B-CE44-E649-A4DF-98C4AB15A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54" y="600891"/>
            <a:ext cx="6664443" cy="625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2892B-7BE5-4D45-A5BC-E838C06B9620}"/>
              </a:ext>
            </a:extLst>
          </p:cNvPr>
          <p:cNvSpPr txBox="1"/>
          <p:nvPr/>
        </p:nvSpPr>
        <p:spPr>
          <a:xfrm>
            <a:off x="0" y="23393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SBP Markers that are polymorphic between Columbia -0 and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Neiderzenz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ecotypes. </a:t>
            </a:r>
          </a:p>
        </p:txBody>
      </p:sp>
    </p:spTree>
    <p:extLst>
      <p:ext uri="{BB962C8B-B14F-4D97-AF65-F5344CB8AC3E}">
        <p14:creationId xmlns:p14="http://schemas.microsoft.com/office/powerpoint/2010/main" val="3656470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0" y="2366466"/>
            <a:ext cx="12192000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Rapid Identification of Linked Molecular Markers</a:t>
            </a:r>
          </a:p>
        </p:txBody>
      </p:sp>
    </p:spTree>
    <p:extLst>
      <p:ext uri="{BB962C8B-B14F-4D97-AF65-F5344CB8AC3E}">
        <p14:creationId xmlns:p14="http://schemas.microsoft.com/office/powerpoint/2010/main" val="1926231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0E6F52-9436-5A4B-9548-0D770137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700" y="809896"/>
            <a:ext cx="6578600" cy="5952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D2832F-3C8C-7848-8DF2-B7A02076AF0E}"/>
              </a:ext>
            </a:extLst>
          </p:cNvPr>
          <p:cNvSpPr txBox="1"/>
          <p:nvPr/>
        </p:nvSpPr>
        <p:spPr>
          <a:xfrm>
            <a:off x="0" y="22512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Bulked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segregant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0889D-9193-B741-9F76-142F282B8221}"/>
              </a:ext>
            </a:extLst>
          </p:cNvPr>
          <p:cNvSpPr txBox="1"/>
          <p:nvPr/>
        </p:nvSpPr>
        <p:spPr>
          <a:xfrm>
            <a:off x="9258300" y="6393417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Michilemore</a:t>
            </a:r>
            <a:r>
              <a:rPr lang="en-US" dirty="0"/>
              <a:t> et al. 1991</a:t>
            </a:r>
          </a:p>
        </p:txBody>
      </p:sp>
    </p:spTree>
    <p:extLst>
      <p:ext uri="{BB962C8B-B14F-4D97-AF65-F5344CB8AC3E}">
        <p14:creationId xmlns:p14="http://schemas.microsoft.com/office/powerpoint/2010/main" val="3556210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F36D7-24E2-D146-8352-B748A64A6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419100"/>
            <a:ext cx="6604000" cy="6019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4008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61196-6055-4B4D-B439-4BCB00E6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282700"/>
            <a:ext cx="69723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69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CD1FE-6A14-B040-B05C-A1AFBD8B0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343" y="1197033"/>
            <a:ext cx="6999316" cy="4721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3E95B-B8CB-354A-9654-E98BE2619A5A}"/>
              </a:ext>
            </a:extLst>
          </p:cNvPr>
          <p:cNvSpPr txBox="1"/>
          <p:nvPr/>
        </p:nvSpPr>
        <p:spPr>
          <a:xfrm>
            <a:off x="1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BSA in Soybean for the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Rps1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-k gene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5F61C-DF2E-7C41-80A0-0B79787144EC}"/>
              </a:ext>
            </a:extLst>
          </p:cNvPr>
          <p:cNvSpPr txBox="1"/>
          <p:nvPr/>
        </p:nvSpPr>
        <p:spPr>
          <a:xfrm>
            <a:off x="8611985" y="6118168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Kasuga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 1997</a:t>
            </a:r>
          </a:p>
        </p:txBody>
      </p:sp>
    </p:spTree>
    <p:extLst>
      <p:ext uri="{BB962C8B-B14F-4D97-AF65-F5344CB8AC3E}">
        <p14:creationId xmlns:p14="http://schemas.microsoft.com/office/powerpoint/2010/main" val="558798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7380F-B785-E943-95EB-D8BFF3F94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77" y="1116788"/>
            <a:ext cx="10728960" cy="5383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E9737-02F6-984B-A454-50363C3CF891}"/>
              </a:ext>
            </a:extLst>
          </p:cNvPr>
          <p:cNvSpPr txBox="1"/>
          <p:nvPr/>
        </p:nvSpPr>
        <p:spPr>
          <a:xfrm>
            <a:off x="0" y="6180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AFLP mapping of a marker CC1 linked to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Rps1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-k.</a:t>
            </a:r>
          </a:p>
        </p:txBody>
      </p:sp>
    </p:spTree>
    <p:extLst>
      <p:ext uri="{BB962C8B-B14F-4D97-AF65-F5344CB8AC3E}">
        <p14:creationId xmlns:p14="http://schemas.microsoft.com/office/powerpoint/2010/main" val="3576506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1B7F7-F36C-2946-8F5F-2E4F29CC9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223" y="796834"/>
            <a:ext cx="4819097" cy="6061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1302FB-67DD-F049-A306-F1D4E86150D6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Mapping the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Rps1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-k gene that confers Phytophthora resistance in soybean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66646-39B8-0E42-A6CF-0D0FF9286D50}"/>
              </a:ext>
            </a:extLst>
          </p:cNvPr>
          <p:cNvSpPr txBox="1"/>
          <p:nvPr/>
        </p:nvSpPr>
        <p:spPr>
          <a:xfrm>
            <a:off x="8611985" y="6118168"/>
            <a:ext cx="3408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Kasuga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 1997</a:t>
            </a:r>
          </a:p>
        </p:txBody>
      </p:sp>
    </p:spTree>
    <p:extLst>
      <p:ext uri="{BB962C8B-B14F-4D97-AF65-F5344CB8AC3E}">
        <p14:creationId xmlns:p14="http://schemas.microsoft.com/office/powerpoint/2010/main" val="2417349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BB0EC-ECC4-E74E-A3CB-ABAB7A7A01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712" y="1163938"/>
            <a:ext cx="7683273" cy="5240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43290-BEE7-2247-9EC9-D388AF96497C}"/>
              </a:ext>
            </a:extLst>
          </p:cNvPr>
          <p:cNvSpPr txBox="1"/>
          <p:nvPr/>
        </p:nvSpPr>
        <p:spPr>
          <a:xfrm>
            <a:off x="249382" y="249382"/>
            <a:ext cx="11737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SHORE mapping to identify genetic loci (BSA)</a:t>
            </a:r>
          </a:p>
        </p:txBody>
      </p:sp>
    </p:spTree>
    <p:extLst>
      <p:ext uri="{BB962C8B-B14F-4D97-AF65-F5344CB8AC3E}">
        <p14:creationId xmlns:p14="http://schemas.microsoft.com/office/powerpoint/2010/main" val="345569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26ED8-B38A-4646-A786-13585B6CD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08" y="316775"/>
            <a:ext cx="9195635" cy="654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93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0" y="2366466"/>
            <a:ext cx="12192000" cy="833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Molecular marker assisted selection or breeding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17606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366F6-4C2B-6746-B62C-EA80D841F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339" y="879087"/>
            <a:ext cx="3606800" cy="5574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FB56C-2CFF-4E4E-98FF-4F487B05D244}"/>
              </a:ext>
            </a:extLst>
          </p:cNvPr>
          <p:cNvSpPr txBox="1"/>
          <p:nvPr/>
        </p:nvSpPr>
        <p:spPr>
          <a:xfrm>
            <a:off x="0" y="23275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Molecular marker linked tightly to the fruit size trait.</a:t>
            </a:r>
          </a:p>
        </p:txBody>
      </p:sp>
    </p:spTree>
    <p:extLst>
      <p:ext uri="{BB962C8B-B14F-4D97-AF65-F5344CB8AC3E}">
        <p14:creationId xmlns:p14="http://schemas.microsoft.com/office/powerpoint/2010/main" val="26537508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BEB3D-BB05-F742-B062-664884255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304800"/>
            <a:ext cx="83693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07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5B2F7-C4B5-5348-BF6E-4D67901D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70" y="1555280"/>
            <a:ext cx="6506029" cy="5302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A39B5-EF82-FC41-A8C4-7CD7DA0EA44C}"/>
              </a:ext>
            </a:extLst>
          </p:cNvPr>
          <p:cNvSpPr txBox="1"/>
          <p:nvPr/>
        </p:nvSpPr>
        <p:spPr>
          <a:xfrm>
            <a:off x="260069" y="615142"/>
            <a:ext cx="1167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Marker-assisted backcrossing</a:t>
            </a:r>
          </a:p>
        </p:txBody>
      </p:sp>
    </p:spTree>
    <p:extLst>
      <p:ext uri="{BB962C8B-B14F-4D97-AF65-F5344CB8AC3E}">
        <p14:creationId xmlns:p14="http://schemas.microsoft.com/office/powerpoint/2010/main" val="4132949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F0562-5C59-C24F-8DA8-D1AAFD46CF6F}"/>
              </a:ext>
            </a:extLst>
          </p:cNvPr>
          <p:cNvSpPr txBox="1"/>
          <p:nvPr/>
        </p:nvSpPr>
        <p:spPr>
          <a:xfrm>
            <a:off x="-139148" y="795130"/>
            <a:ext cx="12331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pPr algn="ctr"/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 we need for marker assisted selection?</a:t>
            </a:r>
          </a:p>
        </p:txBody>
      </p:sp>
    </p:spTree>
    <p:extLst>
      <p:ext uri="{BB962C8B-B14F-4D97-AF65-F5344CB8AC3E}">
        <p14:creationId xmlns:p14="http://schemas.microsoft.com/office/powerpoint/2010/main" val="31437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35854-54A5-D947-B5A0-6644BD1D0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615" y="749875"/>
            <a:ext cx="4532406" cy="5573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5F02BC-59A2-D542-97F3-2FD233630DA5}"/>
              </a:ext>
            </a:extLst>
          </p:cNvPr>
          <p:cNvSpPr txBox="1"/>
          <p:nvPr/>
        </p:nvSpPr>
        <p:spPr>
          <a:xfrm>
            <a:off x="0" y="1651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RFLP gel showing DNA fragment length polymorphisms.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C8697-EAB2-5842-8810-385299876075}"/>
              </a:ext>
            </a:extLst>
          </p:cNvPr>
          <p:cNvSpPr txBox="1"/>
          <p:nvPr/>
        </p:nvSpPr>
        <p:spPr>
          <a:xfrm>
            <a:off x="4419227" y="2225598"/>
            <a:ext cx="677210" cy="464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88AD7C-A882-C74E-A21F-DFECBA86A927}"/>
              </a:ext>
            </a:extLst>
          </p:cNvPr>
          <p:cNvSpPr/>
          <p:nvPr/>
        </p:nvSpPr>
        <p:spPr>
          <a:xfrm>
            <a:off x="5715000" y="1744957"/>
            <a:ext cx="681318" cy="1287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EB00F-2B12-6949-9C66-2867F074AD8F}"/>
              </a:ext>
            </a:extLst>
          </p:cNvPr>
          <p:cNvSpPr/>
          <p:nvPr/>
        </p:nvSpPr>
        <p:spPr>
          <a:xfrm>
            <a:off x="0" y="1399814"/>
            <a:ext cx="1219200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Polymerase Chain Termination Reaction (PCR)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83ABF-7E9A-DE49-B08D-3DDF7181E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2748824"/>
            <a:ext cx="41783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3B6C0-6D75-D842-9326-E0B213150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20" y="836023"/>
            <a:ext cx="8480612" cy="558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87472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683</Words>
  <Application>Microsoft Office PowerPoint</Application>
  <PresentationFormat>Widescreen</PresentationFormat>
  <Paragraphs>131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Double digestion (DD) of PCR products (Insert for Cloning)</vt:lpstr>
      <vt:lpstr>Double digestion of pHSE401 vector with XbaI and AflII</vt:lpstr>
      <vt:lpstr>Colony PCR-MYB42g2-2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Bhattacharyya, Madan K [AGRON]</dc:creator>
  <cp:lastModifiedBy>DELL</cp:lastModifiedBy>
  <cp:revision>47</cp:revision>
  <dcterms:created xsi:type="dcterms:W3CDTF">2020-02-06T05:43:04Z</dcterms:created>
  <dcterms:modified xsi:type="dcterms:W3CDTF">2020-02-08T06:02:50Z</dcterms:modified>
</cp:coreProperties>
</file>