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388" r:id="rId2"/>
    <p:sldId id="389" r:id="rId3"/>
    <p:sldId id="257" r:id="rId4"/>
    <p:sldId id="416" r:id="rId5"/>
    <p:sldId id="258" r:id="rId6"/>
    <p:sldId id="260" r:id="rId7"/>
    <p:sldId id="390" r:id="rId8"/>
    <p:sldId id="392" r:id="rId9"/>
    <p:sldId id="412" r:id="rId10"/>
    <p:sldId id="417" r:id="rId11"/>
    <p:sldId id="418" r:id="rId12"/>
    <p:sldId id="419" r:id="rId13"/>
    <p:sldId id="420" r:id="rId14"/>
    <p:sldId id="410" r:id="rId15"/>
    <p:sldId id="263" r:id="rId16"/>
    <p:sldId id="413" r:id="rId17"/>
    <p:sldId id="405" r:id="rId18"/>
    <p:sldId id="404" r:id="rId19"/>
    <p:sldId id="422" r:id="rId20"/>
    <p:sldId id="414" r:id="rId21"/>
    <p:sldId id="409" r:id="rId22"/>
    <p:sldId id="397" r:id="rId23"/>
    <p:sldId id="398" r:id="rId24"/>
    <p:sldId id="399" r:id="rId25"/>
    <p:sldId id="401" r:id="rId26"/>
    <p:sldId id="408" r:id="rId27"/>
    <p:sldId id="428" r:id="rId28"/>
    <p:sldId id="391" r:id="rId29"/>
    <p:sldId id="393" r:id="rId30"/>
    <p:sldId id="395" r:id="rId31"/>
    <p:sldId id="423" r:id="rId32"/>
    <p:sldId id="394" r:id="rId33"/>
    <p:sldId id="396" r:id="rId34"/>
    <p:sldId id="400" r:id="rId35"/>
    <p:sldId id="402" r:id="rId36"/>
    <p:sldId id="403" r:id="rId37"/>
    <p:sldId id="426" r:id="rId38"/>
    <p:sldId id="425" r:id="rId39"/>
    <p:sldId id="415" r:id="rId40"/>
    <p:sldId id="264" r:id="rId41"/>
    <p:sldId id="427" r:id="rId42"/>
    <p:sldId id="276" r:id="rId43"/>
    <p:sldId id="265" r:id="rId44"/>
    <p:sldId id="266" r:id="rId45"/>
    <p:sldId id="268" r:id="rId46"/>
    <p:sldId id="267" r:id="rId47"/>
    <p:sldId id="26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14"/>
    <p:restoredTop sz="90752"/>
  </p:normalViewPr>
  <p:slideViewPr>
    <p:cSldViewPr snapToGrid="0" snapToObjects="1">
      <p:cViewPr varScale="1">
        <p:scale>
          <a:sx n="111" d="100"/>
          <a:sy n="111" d="100"/>
        </p:scale>
        <p:origin x="666" y="114"/>
      </p:cViewPr>
      <p:guideLst/>
    </p:cSldViewPr>
  </p:slideViewPr>
  <p:outlineViewPr>
    <p:cViewPr>
      <p:scale>
        <a:sx n="33" d="100"/>
        <a:sy n="33" d="100"/>
      </p:scale>
      <p:origin x="0" y="-3688"/>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BAC44C-67F0-DB4C-B2BA-9830A1896510}" type="datetimeFigureOut">
              <a:rPr lang="en-US" smtClean="0"/>
              <a:t>2/18/2020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818757-5813-A04E-BE3B-BC6BF2636839}" type="slidenum">
              <a:rPr lang="en-US" smtClean="0"/>
              <a:t>‹#›</a:t>
            </a:fld>
            <a:endParaRPr lang="en-US"/>
          </a:p>
        </p:txBody>
      </p:sp>
    </p:spTree>
    <p:extLst>
      <p:ext uri="{BB962C8B-B14F-4D97-AF65-F5344CB8AC3E}">
        <p14:creationId xmlns:p14="http://schemas.microsoft.com/office/powerpoint/2010/main" val="2060635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818757-5813-A04E-BE3B-BC6BF2636839}" type="slidenum">
              <a:rPr lang="en-US" smtClean="0"/>
              <a:t>1</a:t>
            </a:fld>
            <a:endParaRPr lang="en-US"/>
          </a:p>
        </p:txBody>
      </p:sp>
    </p:spTree>
    <p:extLst>
      <p:ext uri="{BB962C8B-B14F-4D97-AF65-F5344CB8AC3E}">
        <p14:creationId xmlns:p14="http://schemas.microsoft.com/office/powerpoint/2010/main" val="915551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18757-5813-A04E-BE3B-BC6BF2636839}" type="slidenum">
              <a:rPr lang="en-US" smtClean="0"/>
              <a:t>23</a:t>
            </a:fld>
            <a:endParaRPr lang="en-US"/>
          </a:p>
        </p:txBody>
      </p:sp>
    </p:spTree>
    <p:extLst>
      <p:ext uri="{BB962C8B-B14F-4D97-AF65-F5344CB8AC3E}">
        <p14:creationId xmlns:p14="http://schemas.microsoft.com/office/powerpoint/2010/main" val="3916636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818757-5813-A04E-BE3B-BC6BF2636839}" type="slidenum">
              <a:rPr lang="en-US" smtClean="0"/>
              <a:t>27</a:t>
            </a:fld>
            <a:endParaRPr lang="en-US"/>
          </a:p>
        </p:txBody>
      </p:sp>
    </p:spTree>
    <p:extLst>
      <p:ext uri="{BB962C8B-B14F-4D97-AF65-F5344CB8AC3E}">
        <p14:creationId xmlns:p14="http://schemas.microsoft.com/office/powerpoint/2010/main" val="2448887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18757-5813-A04E-BE3B-BC6BF2636839}" type="slidenum">
              <a:rPr lang="en-US" smtClean="0"/>
              <a:t>33</a:t>
            </a:fld>
            <a:endParaRPr lang="en-US"/>
          </a:p>
        </p:txBody>
      </p:sp>
    </p:spTree>
    <p:extLst>
      <p:ext uri="{BB962C8B-B14F-4D97-AF65-F5344CB8AC3E}">
        <p14:creationId xmlns:p14="http://schemas.microsoft.com/office/powerpoint/2010/main" val="1273052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18757-5813-A04E-BE3B-BC6BF2636839}" type="slidenum">
              <a:rPr lang="en-US" smtClean="0"/>
              <a:t>34</a:t>
            </a:fld>
            <a:endParaRPr lang="en-US"/>
          </a:p>
        </p:txBody>
      </p:sp>
    </p:spTree>
    <p:extLst>
      <p:ext uri="{BB962C8B-B14F-4D97-AF65-F5344CB8AC3E}">
        <p14:creationId xmlns:p14="http://schemas.microsoft.com/office/powerpoint/2010/main" val="3161291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818757-5813-A04E-BE3B-BC6BF2636839}" type="slidenum">
              <a:rPr lang="en-US" smtClean="0"/>
              <a:t>37</a:t>
            </a:fld>
            <a:endParaRPr lang="en-US"/>
          </a:p>
        </p:txBody>
      </p:sp>
    </p:spTree>
    <p:extLst>
      <p:ext uri="{BB962C8B-B14F-4D97-AF65-F5344CB8AC3E}">
        <p14:creationId xmlns:p14="http://schemas.microsoft.com/office/powerpoint/2010/main" val="1608740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818757-5813-A04E-BE3B-BC6BF2636839}" type="slidenum">
              <a:rPr lang="en-US" smtClean="0"/>
              <a:t>38</a:t>
            </a:fld>
            <a:endParaRPr lang="en-US"/>
          </a:p>
        </p:txBody>
      </p:sp>
    </p:spTree>
    <p:extLst>
      <p:ext uri="{BB962C8B-B14F-4D97-AF65-F5344CB8AC3E}">
        <p14:creationId xmlns:p14="http://schemas.microsoft.com/office/powerpoint/2010/main" val="498733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818757-5813-A04E-BE3B-BC6BF2636839}" type="slidenum">
              <a:rPr lang="en-US" smtClean="0"/>
              <a:t>39</a:t>
            </a:fld>
            <a:endParaRPr lang="en-US"/>
          </a:p>
        </p:txBody>
      </p:sp>
    </p:spTree>
    <p:extLst>
      <p:ext uri="{BB962C8B-B14F-4D97-AF65-F5344CB8AC3E}">
        <p14:creationId xmlns:p14="http://schemas.microsoft.com/office/powerpoint/2010/main" val="120262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818757-5813-A04E-BE3B-BC6BF2636839}" type="slidenum">
              <a:rPr lang="en-US" smtClean="0"/>
              <a:t>40</a:t>
            </a:fld>
            <a:endParaRPr lang="en-US"/>
          </a:p>
        </p:txBody>
      </p:sp>
    </p:spTree>
    <p:extLst>
      <p:ext uri="{BB962C8B-B14F-4D97-AF65-F5344CB8AC3E}">
        <p14:creationId xmlns:p14="http://schemas.microsoft.com/office/powerpoint/2010/main" val="2634434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818757-5813-A04E-BE3B-BC6BF2636839}" type="slidenum">
              <a:rPr lang="en-US" smtClean="0"/>
              <a:t>46</a:t>
            </a:fld>
            <a:endParaRPr lang="en-US"/>
          </a:p>
        </p:txBody>
      </p:sp>
    </p:spTree>
    <p:extLst>
      <p:ext uri="{BB962C8B-B14F-4D97-AF65-F5344CB8AC3E}">
        <p14:creationId xmlns:p14="http://schemas.microsoft.com/office/powerpoint/2010/main" val="989692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818757-5813-A04E-BE3B-BC6BF2636839}" type="slidenum">
              <a:rPr lang="en-US" smtClean="0"/>
              <a:t>47</a:t>
            </a:fld>
            <a:endParaRPr lang="en-US"/>
          </a:p>
        </p:txBody>
      </p:sp>
    </p:spTree>
    <p:extLst>
      <p:ext uri="{BB962C8B-B14F-4D97-AF65-F5344CB8AC3E}">
        <p14:creationId xmlns:p14="http://schemas.microsoft.com/office/powerpoint/2010/main" val="2636200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818757-5813-A04E-BE3B-BC6BF2636839}" type="slidenum">
              <a:rPr lang="en-US" smtClean="0"/>
              <a:t>2</a:t>
            </a:fld>
            <a:endParaRPr lang="en-US"/>
          </a:p>
        </p:txBody>
      </p:sp>
    </p:spTree>
    <p:extLst>
      <p:ext uri="{BB962C8B-B14F-4D97-AF65-F5344CB8AC3E}">
        <p14:creationId xmlns:p14="http://schemas.microsoft.com/office/powerpoint/2010/main" val="193595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818757-5813-A04E-BE3B-BC6BF2636839}" type="slidenum">
              <a:rPr lang="en-US" smtClean="0"/>
              <a:t>3</a:t>
            </a:fld>
            <a:endParaRPr lang="en-US"/>
          </a:p>
        </p:txBody>
      </p:sp>
    </p:spTree>
    <p:extLst>
      <p:ext uri="{BB962C8B-B14F-4D97-AF65-F5344CB8AC3E}">
        <p14:creationId xmlns:p14="http://schemas.microsoft.com/office/powerpoint/2010/main" val="911659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18757-5813-A04E-BE3B-BC6BF2636839}" type="slidenum">
              <a:rPr lang="en-US" smtClean="0"/>
              <a:t>5</a:t>
            </a:fld>
            <a:endParaRPr lang="en-US"/>
          </a:p>
        </p:txBody>
      </p:sp>
    </p:spTree>
    <p:extLst>
      <p:ext uri="{BB962C8B-B14F-4D97-AF65-F5344CB8AC3E}">
        <p14:creationId xmlns:p14="http://schemas.microsoft.com/office/powerpoint/2010/main" val="1459584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18757-5813-A04E-BE3B-BC6BF2636839}" type="slidenum">
              <a:rPr lang="en-US" smtClean="0"/>
              <a:t>6</a:t>
            </a:fld>
            <a:endParaRPr lang="en-US"/>
          </a:p>
        </p:txBody>
      </p:sp>
    </p:spTree>
    <p:extLst>
      <p:ext uri="{BB962C8B-B14F-4D97-AF65-F5344CB8AC3E}">
        <p14:creationId xmlns:p14="http://schemas.microsoft.com/office/powerpoint/2010/main" val="3088195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18757-5813-A04E-BE3B-BC6BF2636839}" type="slidenum">
              <a:rPr lang="en-US" smtClean="0"/>
              <a:t>7</a:t>
            </a:fld>
            <a:endParaRPr lang="en-US"/>
          </a:p>
        </p:txBody>
      </p:sp>
    </p:spTree>
    <p:extLst>
      <p:ext uri="{BB962C8B-B14F-4D97-AF65-F5344CB8AC3E}">
        <p14:creationId xmlns:p14="http://schemas.microsoft.com/office/powerpoint/2010/main" val="10013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18757-5813-A04E-BE3B-BC6BF2636839}" type="slidenum">
              <a:rPr lang="en-US" smtClean="0"/>
              <a:t>8</a:t>
            </a:fld>
            <a:endParaRPr lang="en-US"/>
          </a:p>
        </p:txBody>
      </p:sp>
    </p:spTree>
    <p:extLst>
      <p:ext uri="{BB962C8B-B14F-4D97-AF65-F5344CB8AC3E}">
        <p14:creationId xmlns:p14="http://schemas.microsoft.com/office/powerpoint/2010/main" val="3584698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818757-5813-A04E-BE3B-BC6BF2636839}" type="slidenum">
              <a:rPr lang="en-US" smtClean="0"/>
              <a:t>13</a:t>
            </a:fld>
            <a:endParaRPr lang="en-US"/>
          </a:p>
        </p:txBody>
      </p:sp>
    </p:spTree>
    <p:extLst>
      <p:ext uri="{BB962C8B-B14F-4D97-AF65-F5344CB8AC3E}">
        <p14:creationId xmlns:p14="http://schemas.microsoft.com/office/powerpoint/2010/main" val="2969031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818757-5813-A04E-BE3B-BC6BF2636839}" type="slidenum">
              <a:rPr lang="en-US" smtClean="0"/>
              <a:t>22</a:t>
            </a:fld>
            <a:endParaRPr lang="en-US"/>
          </a:p>
        </p:txBody>
      </p:sp>
    </p:spTree>
    <p:extLst>
      <p:ext uri="{BB962C8B-B14F-4D97-AF65-F5344CB8AC3E}">
        <p14:creationId xmlns:p14="http://schemas.microsoft.com/office/powerpoint/2010/main" val="135884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11971-CFE0-9745-AA32-BEC773E9C1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07974C-F350-6F42-9D92-EC8C6320F6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D2163E-E0CC-6747-9826-318708EDA55D}"/>
              </a:ext>
            </a:extLst>
          </p:cNvPr>
          <p:cNvSpPr>
            <a:spLocks noGrp="1"/>
          </p:cNvSpPr>
          <p:nvPr>
            <p:ph type="dt" sz="half" idx="10"/>
          </p:nvPr>
        </p:nvSpPr>
        <p:spPr/>
        <p:txBody>
          <a:bodyPr/>
          <a:lstStyle/>
          <a:p>
            <a:fld id="{7429BA88-1EF5-A14A-8498-F8A46D0C0703}" type="datetimeFigureOut">
              <a:rPr lang="en-US" smtClean="0"/>
              <a:t>2/18/2020</a:t>
            </a:fld>
            <a:endParaRPr lang="en-US"/>
          </a:p>
        </p:txBody>
      </p:sp>
      <p:sp>
        <p:nvSpPr>
          <p:cNvPr id="5" name="Footer Placeholder 4">
            <a:extLst>
              <a:ext uri="{FF2B5EF4-FFF2-40B4-BE49-F238E27FC236}">
                <a16:creationId xmlns:a16="http://schemas.microsoft.com/office/drawing/2014/main" id="{5DE8A25D-30D7-484F-9680-1F6799F8B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72AD99-4320-9043-863E-9D16ACB1BEF6}"/>
              </a:ext>
            </a:extLst>
          </p:cNvPr>
          <p:cNvSpPr>
            <a:spLocks noGrp="1"/>
          </p:cNvSpPr>
          <p:nvPr>
            <p:ph type="sldNum" sz="quarter" idx="12"/>
          </p:nvPr>
        </p:nvSpPr>
        <p:spPr/>
        <p:txBody>
          <a:bodyPr/>
          <a:lstStyle/>
          <a:p>
            <a:fld id="{B181EFC1-FEC2-5F40-A0EF-30C697963677}" type="slidenum">
              <a:rPr lang="en-US" smtClean="0"/>
              <a:t>‹#›</a:t>
            </a:fld>
            <a:endParaRPr lang="en-US"/>
          </a:p>
        </p:txBody>
      </p:sp>
    </p:spTree>
    <p:extLst>
      <p:ext uri="{BB962C8B-B14F-4D97-AF65-F5344CB8AC3E}">
        <p14:creationId xmlns:p14="http://schemas.microsoft.com/office/powerpoint/2010/main" val="3574871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4C1A8-B8E5-5F46-859E-0ED2718D88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481602-6A1E-AE49-AE5B-8994CDF8828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36D745-CE7C-AD46-BBF3-76B41C36AA5D}"/>
              </a:ext>
            </a:extLst>
          </p:cNvPr>
          <p:cNvSpPr>
            <a:spLocks noGrp="1"/>
          </p:cNvSpPr>
          <p:nvPr>
            <p:ph type="dt" sz="half" idx="10"/>
          </p:nvPr>
        </p:nvSpPr>
        <p:spPr/>
        <p:txBody>
          <a:bodyPr/>
          <a:lstStyle/>
          <a:p>
            <a:fld id="{7429BA88-1EF5-A14A-8498-F8A46D0C0703}" type="datetimeFigureOut">
              <a:rPr lang="en-US" smtClean="0"/>
              <a:t>2/18/2020</a:t>
            </a:fld>
            <a:endParaRPr lang="en-US"/>
          </a:p>
        </p:txBody>
      </p:sp>
      <p:sp>
        <p:nvSpPr>
          <p:cNvPr id="5" name="Footer Placeholder 4">
            <a:extLst>
              <a:ext uri="{FF2B5EF4-FFF2-40B4-BE49-F238E27FC236}">
                <a16:creationId xmlns:a16="http://schemas.microsoft.com/office/drawing/2014/main" id="{DBA288FD-FA07-E445-9D2C-522242CE5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44337-3ACC-EE4F-81A3-5E347A3538A9}"/>
              </a:ext>
            </a:extLst>
          </p:cNvPr>
          <p:cNvSpPr>
            <a:spLocks noGrp="1"/>
          </p:cNvSpPr>
          <p:nvPr>
            <p:ph type="sldNum" sz="quarter" idx="12"/>
          </p:nvPr>
        </p:nvSpPr>
        <p:spPr/>
        <p:txBody>
          <a:bodyPr/>
          <a:lstStyle/>
          <a:p>
            <a:fld id="{B181EFC1-FEC2-5F40-A0EF-30C697963677}" type="slidenum">
              <a:rPr lang="en-US" smtClean="0"/>
              <a:t>‹#›</a:t>
            </a:fld>
            <a:endParaRPr lang="en-US"/>
          </a:p>
        </p:txBody>
      </p:sp>
    </p:spTree>
    <p:extLst>
      <p:ext uri="{BB962C8B-B14F-4D97-AF65-F5344CB8AC3E}">
        <p14:creationId xmlns:p14="http://schemas.microsoft.com/office/powerpoint/2010/main" val="2001968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899375-6C0C-7B40-A31C-D197FE1BF6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50CDF8-67D1-0643-A31F-832FA0D546D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C17634-E86E-2F40-9D35-4569A570E343}"/>
              </a:ext>
            </a:extLst>
          </p:cNvPr>
          <p:cNvSpPr>
            <a:spLocks noGrp="1"/>
          </p:cNvSpPr>
          <p:nvPr>
            <p:ph type="dt" sz="half" idx="10"/>
          </p:nvPr>
        </p:nvSpPr>
        <p:spPr/>
        <p:txBody>
          <a:bodyPr/>
          <a:lstStyle/>
          <a:p>
            <a:fld id="{7429BA88-1EF5-A14A-8498-F8A46D0C0703}" type="datetimeFigureOut">
              <a:rPr lang="en-US" smtClean="0"/>
              <a:t>2/18/2020</a:t>
            </a:fld>
            <a:endParaRPr lang="en-US"/>
          </a:p>
        </p:txBody>
      </p:sp>
      <p:sp>
        <p:nvSpPr>
          <p:cNvPr id="5" name="Footer Placeholder 4">
            <a:extLst>
              <a:ext uri="{FF2B5EF4-FFF2-40B4-BE49-F238E27FC236}">
                <a16:creationId xmlns:a16="http://schemas.microsoft.com/office/drawing/2014/main" id="{F6996D36-E278-0142-8E98-460A13CEAF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9BF4AE-DBAE-DC45-BD27-F5DE49E5C826}"/>
              </a:ext>
            </a:extLst>
          </p:cNvPr>
          <p:cNvSpPr>
            <a:spLocks noGrp="1"/>
          </p:cNvSpPr>
          <p:nvPr>
            <p:ph type="sldNum" sz="quarter" idx="12"/>
          </p:nvPr>
        </p:nvSpPr>
        <p:spPr/>
        <p:txBody>
          <a:bodyPr/>
          <a:lstStyle/>
          <a:p>
            <a:fld id="{B181EFC1-FEC2-5F40-A0EF-30C697963677}" type="slidenum">
              <a:rPr lang="en-US" smtClean="0"/>
              <a:t>‹#›</a:t>
            </a:fld>
            <a:endParaRPr lang="en-US"/>
          </a:p>
        </p:txBody>
      </p:sp>
    </p:spTree>
    <p:extLst>
      <p:ext uri="{BB962C8B-B14F-4D97-AF65-F5344CB8AC3E}">
        <p14:creationId xmlns:p14="http://schemas.microsoft.com/office/powerpoint/2010/main" val="651085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F6230-F1BA-A84A-BA35-456340199E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2B6FEA-914C-824A-9364-B87602110E3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F50B0-086F-EE4A-8B2A-46AE4F27DCDD}"/>
              </a:ext>
            </a:extLst>
          </p:cNvPr>
          <p:cNvSpPr>
            <a:spLocks noGrp="1"/>
          </p:cNvSpPr>
          <p:nvPr>
            <p:ph type="dt" sz="half" idx="10"/>
          </p:nvPr>
        </p:nvSpPr>
        <p:spPr/>
        <p:txBody>
          <a:bodyPr/>
          <a:lstStyle/>
          <a:p>
            <a:fld id="{7429BA88-1EF5-A14A-8498-F8A46D0C0703}" type="datetimeFigureOut">
              <a:rPr lang="en-US" smtClean="0"/>
              <a:t>2/18/2020</a:t>
            </a:fld>
            <a:endParaRPr lang="en-US"/>
          </a:p>
        </p:txBody>
      </p:sp>
      <p:sp>
        <p:nvSpPr>
          <p:cNvPr id="5" name="Footer Placeholder 4">
            <a:extLst>
              <a:ext uri="{FF2B5EF4-FFF2-40B4-BE49-F238E27FC236}">
                <a16:creationId xmlns:a16="http://schemas.microsoft.com/office/drawing/2014/main" id="{8711F7E3-605C-0849-89FF-0F119340B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FDE607-3BBC-9044-93A5-7AF66C5D0D86}"/>
              </a:ext>
            </a:extLst>
          </p:cNvPr>
          <p:cNvSpPr>
            <a:spLocks noGrp="1"/>
          </p:cNvSpPr>
          <p:nvPr>
            <p:ph type="sldNum" sz="quarter" idx="12"/>
          </p:nvPr>
        </p:nvSpPr>
        <p:spPr/>
        <p:txBody>
          <a:bodyPr/>
          <a:lstStyle/>
          <a:p>
            <a:fld id="{B181EFC1-FEC2-5F40-A0EF-30C697963677}" type="slidenum">
              <a:rPr lang="en-US" smtClean="0"/>
              <a:t>‹#›</a:t>
            </a:fld>
            <a:endParaRPr lang="en-US"/>
          </a:p>
        </p:txBody>
      </p:sp>
    </p:spTree>
    <p:extLst>
      <p:ext uri="{BB962C8B-B14F-4D97-AF65-F5344CB8AC3E}">
        <p14:creationId xmlns:p14="http://schemas.microsoft.com/office/powerpoint/2010/main" val="2407809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ECE4D-E2D9-7440-8034-58B46DE45C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33F21F-A194-C846-B7CF-10611D0BE3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8C28101-D898-5B4D-BE41-7B0B943B765B}"/>
              </a:ext>
            </a:extLst>
          </p:cNvPr>
          <p:cNvSpPr>
            <a:spLocks noGrp="1"/>
          </p:cNvSpPr>
          <p:nvPr>
            <p:ph type="dt" sz="half" idx="10"/>
          </p:nvPr>
        </p:nvSpPr>
        <p:spPr/>
        <p:txBody>
          <a:bodyPr/>
          <a:lstStyle/>
          <a:p>
            <a:fld id="{7429BA88-1EF5-A14A-8498-F8A46D0C0703}" type="datetimeFigureOut">
              <a:rPr lang="en-US" smtClean="0"/>
              <a:t>2/18/2020</a:t>
            </a:fld>
            <a:endParaRPr lang="en-US"/>
          </a:p>
        </p:txBody>
      </p:sp>
      <p:sp>
        <p:nvSpPr>
          <p:cNvPr id="5" name="Footer Placeholder 4">
            <a:extLst>
              <a:ext uri="{FF2B5EF4-FFF2-40B4-BE49-F238E27FC236}">
                <a16:creationId xmlns:a16="http://schemas.microsoft.com/office/drawing/2014/main" id="{D9D6F494-CF2F-1A44-818F-8A8E6FC8D1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7DEB2-50A8-E84B-BB2C-F68237A7AAF9}"/>
              </a:ext>
            </a:extLst>
          </p:cNvPr>
          <p:cNvSpPr>
            <a:spLocks noGrp="1"/>
          </p:cNvSpPr>
          <p:nvPr>
            <p:ph type="sldNum" sz="quarter" idx="12"/>
          </p:nvPr>
        </p:nvSpPr>
        <p:spPr/>
        <p:txBody>
          <a:bodyPr/>
          <a:lstStyle/>
          <a:p>
            <a:fld id="{B181EFC1-FEC2-5F40-A0EF-30C697963677}" type="slidenum">
              <a:rPr lang="en-US" smtClean="0"/>
              <a:t>‹#›</a:t>
            </a:fld>
            <a:endParaRPr lang="en-US"/>
          </a:p>
        </p:txBody>
      </p:sp>
    </p:spTree>
    <p:extLst>
      <p:ext uri="{BB962C8B-B14F-4D97-AF65-F5344CB8AC3E}">
        <p14:creationId xmlns:p14="http://schemas.microsoft.com/office/powerpoint/2010/main" val="2500756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F7EFB-1604-D24D-B91B-5EB3574902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99EA3-E3F8-0541-9DD6-160C4468815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37A2CE-A6C2-A043-9CE9-A6CB328124B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FC3827-8471-8149-B4FF-08323C11AFB9}"/>
              </a:ext>
            </a:extLst>
          </p:cNvPr>
          <p:cNvSpPr>
            <a:spLocks noGrp="1"/>
          </p:cNvSpPr>
          <p:nvPr>
            <p:ph type="dt" sz="half" idx="10"/>
          </p:nvPr>
        </p:nvSpPr>
        <p:spPr/>
        <p:txBody>
          <a:bodyPr/>
          <a:lstStyle/>
          <a:p>
            <a:fld id="{7429BA88-1EF5-A14A-8498-F8A46D0C0703}" type="datetimeFigureOut">
              <a:rPr lang="en-US" smtClean="0"/>
              <a:t>2/18/2020</a:t>
            </a:fld>
            <a:endParaRPr lang="en-US"/>
          </a:p>
        </p:txBody>
      </p:sp>
      <p:sp>
        <p:nvSpPr>
          <p:cNvPr id="6" name="Footer Placeholder 5">
            <a:extLst>
              <a:ext uri="{FF2B5EF4-FFF2-40B4-BE49-F238E27FC236}">
                <a16:creationId xmlns:a16="http://schemas.microsoft.com/office/drawing/2014/main" id="{5A361370-67F4-A349-A249-3986380BB5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78162A-EAD4-624F-AF19-43F07595C9C5}"/>
              </a:ext>
            </a:extLst>
          </p:cNvPr>
          <p:cNvSpPr>
            <a:spLocks noGrp="1"/>
          </p:cNvSpPr>
          <p:nvPr>
            <p:ph type="sldNum" sz="quarter" idx="12"/>
          </p:nvPr>
        </p:nvSpPr>
        <p:spPr/>
        <p:txBody>
          <a:bodyPr/>
          <a:lstStyle/>
          <a:p>
            <a:fld id="{B181EFC1-FEC2-5F40-A0EF-30C697963677}" type="slidenum">
              <a:rPr lang="en-US" smtClean="0"/>
              <a:t>‹#›</a:t>
            </a:fld>
            <a:endParaRPr lang="en-US"/>
          </a:p>
        </p:txBody>
      </p:sp>
    </p:spTree>
    <p:extLst>
      <p:ext uri="{BB962C8B-B14F-4D97-AF65-F5344CB8AC3E}">
        <p14:creationId xmlns:p14="http://schemas.microsoft.com/office/powerpoint/2010/main" val="2589221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8784D-035E-1E47-BE59-D7FFA435EA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876568-0539-1045-8C9E-28229C176F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66C8EF4-DAC5-1E4B-A393-1FB586E849B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1482B1-3680-9641-B6F6-094EAE437C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8A29A07-5CE4-9349-9E49-7876476F2F1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A79914-DDFE-1B4B-BD65-B1D66D7118C0}"/>
              </a:ext>
            </a:extLst>
          </p:cNvPr>
          <p:cNvSpPr>
            <a:spLocks noGrp="1"/>
          </p:cNvSpPr>
          <p:nvPr>
            <p:ph type="dt" sz="half" idx="10"/>
          </p:nvPr>
        </p:nvSpPr>
        <p:spPr/>
        <p:txBody>
          <a:bodyPr/>
          <a:lstStyle/>
          <a:p>
            <a:fld id="{7429BA88-1EF5-A14A-8498-F8A46D0C0703}" type="datetimeFigureOut">
              <a:rPr lang="en-US" smtClean="0"/>
              <a:t>2/18/2020</a:t>
            </a:fld>
            <a:endParaRPr lang="en-US"/>
          </a:p>
        </p:txBody>
      </p:sp>
      <p:sp>
        <p:nvSpPr>
          <p:cNvPr id="8" name="Footer Placeholder 7">
            <a:extLst>
              <a:ext uri="{FF2B5EF4-FFF2-40B4-BE49-F238E27FC236}">
                <a16:creationId xmlns:a16="http://schemas.microsoft.com/office/drawing/2014/main" id="{FCC239FD-E64C-114F-9DBA-00AEEC3C7D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7EC08E-93F7-6B47-83C1-72ADF234658A}"/>
              </a:ext>
            </a:extLst>
          </p:cNvPr>
          <p:cNvSpPr>
            <a:spLocks noGrp="1"/>
          </p:cNvSpPr>
          <p:nvPr>
            <p:ph type="sldNum" sz="quarter" idx="12"/>
          </p:nvPr>
        </p:nvSpPr>
        <p:spPr/>
        <p:txBody>
          <a:bodyPr/>
          <a:lstStyle/>
          <a:p>
            <a:fld id="{B181EFC1-FEC2-5F40-A0EF-30C697963677}" type="slidenum">
              <a:rPr lang="en-US" smtClean="0"/>
              <a:t>‹#›</a:t>
            </a:fld>
            <a:endParaRPr lang="en-US"/>
          </a:p>
        </p:txBody>
      </p:sp>
    </p:spTree>
    <p:extLst>
      <p:ext uri="{BB962C8B-B14F-4D97-AF65-F5344CB8AC3E}">
        <p14:creationId xmlns:p14="http://schemas.microsoft.com/office/powerpoint/2010/main" val="900744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E9A41-0330-7C45-93D9-E7D21C8238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C8A329-B81C-1D42-A868-C289D7A123E3}"/>
              </a:ext>
            </a:extLst>
          </p:cNvPr>
          <p:cNvSpPr>
            <a:spLocks noGrp="1"/>
          </p:cNvSpPr>
          <p:nvPr>
            <p:ph type="dt" sz="half" idx="10"/>
          </p:nvPr>
        </p:nvSpPr>
        <p:spPr/>
        <p:txBody>
          <a:bodyPr/>
          <a:lstStyle/>
          <a:p>
            <a:fld id="{7429BA88-1EF5-A14A-8498-F8A46D0C0703}" type="datetimeFigureOut">
              <a:rPr lang="en-US" smtClean="0"/>
              <a:t>2/18/2020</a:t>
            </a:fld>
            <a:endParaRPr lang="en-US"/>
          </a:p>
        </p:txBody>
      </p:sp>
      <p:sp>
        <p:nvSpPr>
          <p:cNvPr id="4" name="Footer Placeholder 3">
            <a:extLst>
              <a:ext uri="{FF2B5EF4-FFF2-40B4-BE49-F238E27FC236}">
                <a16:creationId xmlns:a16="http://schemas.microsoft.com/office/drawing/2014/main" id="{5710B061-3991-9448-8F41-FB670603B8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BFAF52-C6CA-5E4E-89D9-FD073F7AB4E0}"/>
              </a:ext>
            </a:extLst>
          </p:cNvPr>
          <p:cNvSpPr>
            <a:spLocks noGrp="1"/>
          </p:cNvSpPr>
          <p:nvPr>
            <p:ph type="sldNum" sz="quarter" idx="12"/>
          </p:nvPr>
        </p:nvSpPr>
        <p:spPr/>
        <p:txBody>
          <a:bodyPr/>
          <a:lstStyle/>
          <a:p>
            <a:fld id="{B181EFC1-FEC2-5F40-A0EF-30C697963677}" type="slidenum">
              <a:rPr lang="en-US" smtClean="0"/>
              <a:t>‹#›</a:t>
            </a:fld>
            <a:endParaRPr lang="en-US"/>
          </a:p>
        </p:txBody>
      </p:sp>
    </p:spTree>
    <p:extLst>
      <p:ext uri="{BB962C8B-B14F-4D97-AF65-F5344CB8AC3E}">
        <p14:creationId xmlns:p14="http://schemas.microsoft.com/office/powerpoint/2010/main" val="1566031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7233C-C3F6-A045-843E-E52F97919245}"/>
              </a:ext>
            </a:extLst>
          </p:cNvPr>
          <p:cNvSpPr>
            <a:spLocks noGrp="1"/>
          </p:cNvSpPr>
          <p:nvPr>
            <p:ph type="dt" sz="half" idx="10"/>
          </p:nvPr>
        </p:nvSpPr>
        <p:spPr/>
        <p:txBody>
          <a:bodyPr/>
          <a:lstStyle/>
          <a:p>
            <a:fld id="{7429BA88-1EF5-A14A-8498-F8A46D0C0703}" type="datetimeFigureOut">
              <a:rPr lang="en-US" smtClean="0"/>
              <a:t>2/18/2020</a:t>
            </a:fld>
            <a:endParaRPr lang="en-US"/>
          </a:p>
        </p:txBody>
      </p:sp>
      <p:sp>
        <p:nvSpPr>
          <p:cNvPr id="3" name="Footer Placeholder 2">
            <a:extLst>
              <a:ext uri="{FF2B5EF4-FFF2-40B4-BE49-F238E27FC236}">
                <a16:creationId xmlns:a16="http://schemas.microsoft.com/office/drawing/2014/main" id="{840445FA-CFD8-7546-9E49-5BA4A88523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C0958F-F8FC-AE4D-9713-D4D897B43799}"/>
              </a:ext>
            </a:extLst>
          </p:cNvPr>
          <p:cNvSpPr>
            <a:spLocks noGrp="1"/>
          </p:cNvSpPr>
          <p:nvPr>
            <p:ph type="sldNum" sz="quarter" idx="12"/>
          </p:nvPr>
        </p:nvSpPr>
        <p:spPr/>
        <p:txBody>
          <a:bodyPr/>
          <a:lstStyle/>
          <a:p>
            <a:fld id="{B181EFC1-FEC2-5F40-A0EF-30C697963677}" type="slidenum">
              <a:rPr lang="en-US" smtClean="0"/>
              <a:t>‹#›</a:t>
            </a:fld>
            <a:endParaRPr lang="en-US"/>
          </a:p>
        </p:txBody>
      </p:sp>
    </p:spTree>
    <p:extLst>
      <p:ext uri="{BB962C8B-B14F-4D97-AF65-F5344CB8AC3E}">
        <p14:creationId xmlns:p14="http://schemas.microsoft.com/office/powerpoint/2010/main" val="2353313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780F-67E7-614B-BAB9-26F1FB6B48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C44173-81E6-2A44-BE5B-4529BA23F5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29F4A6-3C01-4245-871F-A2072FA578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B8A37C-50E1-4647-93A3-C715492EDF8B}"/>
              </a:ext>
            </a:extLst>
          </p:cNvPr>
          <p:cNvSpPr>
            <a:spLocks noGrp="1"/>
          </p:cNvSpPr>
          <p:nvPr>
            <p:ph type="dt" sz="half" idx="10"/>
          </p:nvPr>
        </p:nvSpPr>
        <p:spPr/>
        <p:txBody>
          <a:bodyPr/>
          <a:lstStyle/>
          <a:p>
            <a:fld id="{7429BA88-1EF5-A14A-8498-F8A46D0C0703}" type="datetimeFigureOut">
              <a:rPr lang="en-US" smtClean="0"/>
              <a:t>2/18/2020</a:t>
            </a:fld>
            <a:endParaRPr lang="en-US"/>
          </a:p>
        </p:txBody>
      </p:sp>
      <p:sp>
        <p:nvSpPr>
          <p:cNvPr id="6" name="Footer Placeholder 5">
            <a:extLst>
              <a:ext uri="{FF2B5EF4-FFF2-40B4-BE49-F238E27FC236}">
                <a16:creationId xmlns:a16="http://schemas.microsoft.com/office/drawing/2014/main" id="{ED5FF021-115A-764B-B72E-CB29CD4E60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0106E7-9415-724E-9B2B-6CF01CF97175}"/>
              </a:ext>
            </a:extLst>
          </p:cNvPr>
          <p:cNvSpPr>
            <a:spLocks noGrp="1"/>
          </p:cNvSpPr>
          <p:nvPr>
            <p:ph type="sldNum" sz="quarter" idx="12"/>
          </p:nvPr>
        </p:nvSpPr>
        <p:spPr/>
        <p:txBody>
          <a:bodyPr/>
          <a:lstStyle/>
          <a:p>
            <a:fld id="{B181EFC1-FEC2-5F40-A0EF-30C697963677}" type="slidenum">
              <a:rPr lang="en-US" smtClean="0"/>
              <a:t>‹#›</a:t>
            </a:fld>
            <a:endParaRPr lang="en-US"/>
          </a:p>
        </p:txBody>
      </p:sp>
    </p:spTree>
    <p:extLst>
      <p:ext uri="{BB962C8B-B14F-4D97-AF65-F5344CB8AC3E}">
        <p14:creationId xmlns:p14="http://schemas.microsoft.com/office/powerpoint/2010/main" val="3374559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8B894-C205-1142-BA89-9F14510C8B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1AE790-0E66-114E-8923-95A45831C5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58C879-5C34-A445-A10A-A39A4C95A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4E3FFB1-F2CA-1044-AA12-2F9D25EB20AB}"/>
              </a:ext>
            </a:extLst>
          </p:cNvPr>
          <p:cNvSpPr>
            <a:spLocks noGrp="1"/>
          </p:cNvSpPr>
          <p:nvPr>
            <p:ph type="dt" sz="half" idx="10"/>
          </p:nvPr>
        </p:nvSpPr>
        <p:spPr/>
        <p:txBody>
          <a:bodyPr/>
          <a:lstStyle/>
          <a:p>
            <a:fld id="{7429BA88-1EF5-A14A-8498-F8A46D0C0703}" type="datetimeFigureOut">
              <a:rPr lang="en-US" smtClean="0"/>
              <a:t>2/18/2020</a:t>
            </a:fld>
            <a:endParaRPr lang="en-US"/>
          </a:p>
        </p:txBody>
      </p:sp>
      <p:sp>
        <p:nvSpPr>
          <p:cNvPr id="6" name="Footer Placeholder 5">
            <a:extLst>
              <a:ext uri="{FF2B5EF4-FFF2-40B4-BE49-F238E27FC236}">
                <a16:creationId xmlns:a16="http://schemas.microsoft.com/office/drawing/2014/main" id="{80A7AC0C-995E-E644-A65F-0582AD28AD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ACC1F1-7EFF-8445-992D-F396A845551E}"/>
              </a:ext>
            </a:extLst>
          </p:cNvPr>
          <p:cNvSpPr>
            <a:spLocks noGrp="1"/>
          </p:cNvSpPr>
          <p:nvPr>
            <p:ph type="sldNum" sz="quarter" idx="12"/>
          </p:nvPr>
        </p:nvSpPr>
        <p:spPr/>
        <p:txBody>
          <a:bodyPr/>
          <a:lstStyle/>
          <a:p>
            <a:fld id="{B181EFC1-FEC2-5F40-A0EF-30C697963677}" type="slidenum">
              <a:rPr lang="en-US" smtClean="0"/>
              <a:t>‹#›</a:t>
            </a:fld>
            <a:endParaRPr lang="en-US"/>
          </a:p>
        </p:txBody>
      </p:sp>
    </p:spTree>
    <p:extLst>
      <p:ext uri="{BB962C8B-B14F-4D97-AF65-F5344CB8AC3E}">
        <p14:creationId xmlns:p14="http://schemas.microsoft.com/office/powerpoint/2010/main" val="997699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ED9941-26CA-1E4D-BCDD-3A965C661C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856984-05ED-F640-A53B-4B12FA9754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B019C3-D54C-494C-B008-AA5AB0BF04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29BA88-1EF5-A14A-8498-F8A46D0C0703}" type="datetimeFigureOut">
              <a:rPr lang="en-US" smtClean="0"/>
              <a:t>2/18/2020</a:t>
            </a:fld>
            <a:endParaRPr lang="en-US"/>
          </a:p>
        </p:txBody>
      </p:sp>
      <p:sp>
        <p:nvSpPr>
          <p:cNvPr id="5" name="Footer Placeholder 4">
            <a:extLst>
              <a:ext uri="{FF2B5EF4-FFF2-40B4-BE49-F238E27FC236}">
                <a16:creationId xmlns:a16="http://schemas.microsoft.com/office/drawing/2014/main" id="{6BB06478-37EF-2449-91C5-8C12973589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F4C3F1-0A5A-4E46-94BE-BD7A12E71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81EFC1-FEC2-5F40-A0EF-30C697963677}" type="slidenum">
              <a:rPr lang="en-US" smtClean="0"/>
              <a:t>‹#›</a:t>
            </a:fld>
            <a:endParaRPr lang="en-US"/>
          </a:p>
        </p:txBody>
      </p:sp>
    </p:spTree>
    <p:extLst>
      <p:ext uri="{BB962C8B-B14F-4D97-AF65-F5344CB8AC3E}">
        <p14:creationId xmlns:p14="http://schemas.microsoft.com/office/powerpoint/2010/main" val="3515140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cK-OGB1_ELE"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f"/><Relationship Id="rId1" Type="http://schemas.openxmlformats.org/officeDocument/2006/relationships/slideLayout" Target="../slideLayouts/slideLayout7.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www.nature.com/nbt/journal/v32/n9/full/nbt.2969.html"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TdBAHexVYzc&amp;t=26s"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hyperlink" Target="https://www.synthego.com/resources/crispr-101-ebook"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hyperlink" Target="https://www.ncbi.nlm.nih.gov/pubmed/23287718" TargetMode="External"/><Relationship Id="rId3" Type="http://schemas.openxmlformats.org/officeDocument/2006/relationships/hyperlink" Target="https://www.synthego.com/resources/crispr-101-ebook" TargetMode="External"/><Relationship Id="rId7" Type="http://schemas.openxmlformats.org/officeDocument/2006/relationships/hyperlink" Target="https://zlab.bio/"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www.synthego.com/blog/crispr-scientists#charpentier" TargetMode="External"/><Relationship Id="rId11" Type="http://schemas.openxmlformats.org/officeDocument/2006/relationships/hyperlink" Target="https://www.sciencemag.org/" TargetMode="External"/><Relationship Id="rId5" Type="http://schemas.openxmlformats.org/officeDocument/2006/relationships/hyperlink" Target="http://doudnalab.org/" TargetMode="External"/><Relationship Id="rId10" Type="http://schemas.openxmlformats.org/officeDocument/2006/relationships/hyperlink" Target="https://www.cell.com/" TargetMode="External"/><Relationship Id="rId4" Type="http://schemas.openxmlformats.org/officeDocument/2006/relationships/hyperlink" Target="https://www.synthego.com/blog/crispr-scientists" TargetMode="External"/><Relationship Id="rId9" Type="http://schemas.openxmlformats.org/officeDocument/2006/relationships/hyperlink" Target="http://www.ibt.lt/en/laboratories/department-of-protein---dna-interactions.html"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tiff"/></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7B6285-CE6D-DF49-85C5-2ADEF274E92D}"/>
              </a:ext>
            </a:extLst>
          </p:cNvPr>
          <p:cNvSpPr/>
          <p:nvPr/>
        </p:nvSpPr>
        <p:spPr>
          <a:xfrm>
            <a:off x="480061" y="440859"/>
            <a:ext cx="12213521" cy="4108817"/>
          </a:xfrm>
          <a:prstGeom prst="rect">
            <a:avLst/>
          </a:prstGeom>
        </p:spPr>
        <p:txBody>
          <a:bodyPr wrap="square">
            <a:spAutoFit/>
          </a:bodyPr>
          <a:lstStyle/>
          <a:p>
            <a:pPr>
              <a:spcAft>
                <a:spcPts val="1200"/>
              </a:spcAft>
            </a:pPr>
            <a:r>
              <a:rPr lang="en-US" sz="3200" b="1" dirty="0">
                <a:latin typeface="Arial" panose="020B0604020202020204" pitchFamily="34" charset="0"/>
                <a:ea typeface="Calibri" panose="020F0502020204030204" pitchFamily="34" charset="0"/>
                <a:cs typeface="Arial" panose="020B0604020202020204" pitchFamily="34" charset="0"/>
              </a:rPr>
              <a:t>Lecture time: 4 to 6 PM</a:t>
            </a:r>
          </a:p>
          <a:p>
            <a:pPr>
              <a:spcBef>
                <a:spcPts val="3000"/>
              </a:spcBef>
              <a:spcAft>
                <a:spcPts val="1200"/>
              </a:spcAft>
            </a:pPr>
            <a:r>
              <a:rPr lang="en-US" sz="2400" dirty="0">
                <a:latin typeface="Arial" panose="020B0604020202020204" pitchFamily="34" charset="0"/>
                <a:ea typeface="Calibri" panose="020F0502020204030204" pitchFamily="34" charset="0"/>
                <a:cs typeface="Arial" panose="020B0604020202020204" pitchFamily="34" charset="0"/>
              </a:rPr>
              <a:t>Lecture 1. Genetics (February 3)</a:t>
            </a:r>
          </a:p>
          <a:p>
            <a:pPr>
              <a:spcAft>
                <a:spcPts val="1200"/>
              </a:spcAft>
            </a:pPr>
            <a:r>
              <a:rPr lang="en-US" sz="2400" dirty="0">
                <a:latin typeface="Arial" panose="020B0604020202020204" pitchFamily="34" charset="0"/>
                <a:ea typeface="Calibri" panose="020F0502020204030204" pitchFamily="34" charset="0"/>
                <a:cs typeface="Arial" panose="020B0604020202020204" pitchFamily="34" charset="0"/>
              </a:rPr>
              <a:t>Lecture 2: Molecular Genetics (February 5)</a:t>
            </a:r>
          </a:p>
          <a:p>
            <a:pPr>
              <a:spcAft>
                <a:spcPts val="1200"/>
              </a:spcAft>
            </a:pPr>
            <a:r>
              <a:rPr lang="en-US" sz="2400" dirty="0">
                <a:latin typeface="Arial" panose="020B0604020202020204" pitchFamily="34" charset="0"/>
                <a:ea typeface="Calibri" panose="020F0502020204030204" pitchFamily="34" charset="0"/>
                <a:cs typeface="Arial" panose="020B0604020202020204" pitchFamily="34" charset="0"/>
              </a:rPr>
              <a:t>Lecture 3: Molecular Markers and Molecular Breeding (February 7)</a:t>
            </a:r>
          </a:p>
          <a:p>
            <a:pPr>
              <a:spcAft>
                <a:spcPts val="1200"/>
              </a:spcAft>
            </a:pPr>
            <a:r>
              <a:rPr lang="en-US" sz="2400" dirty="0">
                <a:latin typeface="Arial" panose="020B0604020202020204" pitchFamily="34" charset="0"/>
                <a:ea typeface="Calibri" panose="020F0502020204030204" pitchFamily="34" charset="0"/>
                <a:cs typeface="Arial" panose="020B0604020202020204" pitchFamily="34" charset="0"/>
              </a:rPr>
              <a:t>Lecture 4: Transgenic Technology: Methods (February 10)</a:t>
            </a:r>
          </a:p>
          <a:p>
            <a:pPr>
              <a:spcAft>
                <a:spcPts val="1200"/>
              </a:spcAft>
            </a:pP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Lecture 5: Engineering Traits (February 12)</a:t>
            </a:r>
          </a:p>
          <a:p>
            <a:pPr>
              <a:spcAft>
                <a:spcPts val="1200"/>
              </a:spcAft>
            </a:pPr>
            <a:r>
              <a:rPr lang="en-US" sz="2400" dirty="0">
                <a:latin typeface="Arial" panose="020B0604020202020204" pitchFamily="34" charset="0"/>
                <a:ea typeface="Calibri" panose="020F0502020204030204" pitchFamily="34" charset="0"/>
                <a:cs typeface="Arial" panose="020B0604020202020204" pitchFamily="34" charset="0"/>
              </a:rPr>
              <a:t>Lecture 6: Recent Advances in Plant Breeding (February 14)</a:t>
            </a:r>
          </a:p>
        </p:txBody>
      </p:sp>
      <p:sp>
        <p:nvSpPr>
          <p:cNvPr id="3" name="TextBox 2">
            <a:extLst>
              <a:ext uri="{FF2B5EF4-FFF2-40B4-BE49-F238E27FC236}">
                <a16:creationId xmlns:a16="http://schemas.microsoft.com/office/drawing/2014/main" id="{0C7C12A8-DAD7-0C41-9CC8-B48074A272A8}"/>
              </a:ext>
            </a:extLst>
          </p:cNvPr>
          <p:cNvSpPr txBox="1"/>
          <p:nvPr/>
        </p:nvSpPr>
        <p:spPr>
          <a:xfrm>
            <a:off x="5987982" y="4857452"/>
            <a:ext cx="6705600" cy="200054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Madan K. Bhattacharyya, Ph.D.</a:t>
            </a:r>
          </a:p>
          <a:p>
            <a:r>
              <a:rPr lang="en-US" sz="2400" dirty="0">
                <a:latin typeface="Arial" panose="020B0604020202020204" pitchFamily="34" charset="0"/>
                <a:cs typeface="Arial" panose="020B0604020202020204" pitchFamily="34" charset="0"/>
              </a:rPr>
              <a:t>Professor, Iowa State University</a:t>
            </a:r>
          </a:p>
          <a:p>
            <a:r>
              <a:rPr lang="en-US" sz="2400" dirty="0">
                <a:latin typeface="Arial" panose="020B0604020202020204" pitchFamily="34" charset="0"/>
                <a:cs typeface="Arial" panose="020B0604020202020204" pitchFamily="34" charset="0"/>
              </a:rPr>
              <a:t>Adjunct Prof., Assam Agricultural University</a:t>
            </a:r>
          </a:p>
          <a:p>
            <a:r>
              <a:rPr lang="en-US" sz="2800" b="1" dirty="0" err="1">
                <a:solidFill>
                  <a:srgbClr val="2256C0"/>
                </a:solidFill>
                <a:latin typeface="Arial" panose="020B0604020202020204" pitchFamily="34" charset="0"/>
                <a:cs typeface="Arial" panose="020B0604020202020204" pitchFamily="34" charset="0"/>
              </a:rPr>
              <a:t>mbhattac@iastate.edu</a:t>
            </a:r>
            <a:endParaRPr lang="en-US" sz="2800" b="1" dirty="0">
              <a:solidFill>
                <a:srgbClr val="2256C0"/>
              </a:solidFill>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8083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427288-9B58-C44F-B952-D712F1112945}"/>
              </a:ext>
            </a:extLst>
          </p:cNvPr>
          <p:cNvSpPr/>
          <p:nvPr/>
        </p:nvSpPr>
        <p:spPr>
          <a:xfrm>
            <a:off x="304800" y="238400"/>
            <a:ext cx="11887200" cy="2662267"/>
          </a:xfrm>
          <a:prstGeom prst="rect">
            <a:avLst/>
          </a:prstGeom>
        </p:spPr>
        <p:txBody>
          <a:bodyPr wrap="square">
            <a:spAutoFit/>
          </a:bodyPr>
          <a:lstStyle/>
          <a:p>
            <a:pPr algn="ctr">
              <a:spcAft>
                <a:spcPts val="1800"/>
              </a:spcAft>
            </a:pPr>
            <a:r>
              <a:rPr lang="en-US" sz="3200" b="1" dirty="0">
                <a:latin typeface="Arial" panose="020B0604020202020204" pitchFamily="34" charset="0"/>
              </a:rPr>
              <a:t>Discovery of RNAi and gene silencing </a:t>
            </a:r>
          </a:p>
          <a:p>
            <a:r>
              <a:rPr lang="en-US" sz="2400" dirty="0">
                <a:latin typeface="Arial" panose="020B0604020202020204" pitchFamily="34" charset="0"/>
              </a:rPr>
              <a:t>In the early 1990s, Richard Jorgensen and co-workers in an attempt to increase flower pigmentation in petunia by transgenic approaches, they observed that overexpression of transgenes did not deepen pigmentation. Instead, they observed flowers that showed variegated pigmentation, with some lacking pigments altogether as show below.</a:t>
            </a:r>
          </a:p>
        </p:txBody>
      </p:sp>
      <p:pic>
        <p:nvPicPr>
          <p:cNvPr id="3" name="Picture 2">
            <a:extLst>
              <a:ext uri="{FF2B5EF4-FFF2-40B4-BE49-F238E27FC236}">
                <a16:creationId xmlns:a16="http://schemas.microsoft.com/office/drawing/2014/main" id="{9E0D9E27-FDA4-DF44-BAFD-52380485CD0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60964" y="2594375"/>
            <a:ext cx="8867553" cy="3701494"/>
          </a:xfrm>
          <a:prstGeom prst="rect">
            <a:avLst/>
          </a:prstGeom>
        </p:spPr>
      </p:pic>
    </p:spTree>
    <p:extLst>
      <p:ext uri="{BB962C8B-B14F-4D97-AF65-F5344CB8AC3E}">
        <p14:creationId xmlns:p14="http://schemas.microsoft.com/office/powerpoint/2010/main" val="605452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0C5E70-2C72-3141-BC90-6F6E88A9360D}"/>
              </a:ext>
            </a:extLst>
          </p:cNvPr>
          <p:cNvSpPr/>
          <p:nvPr/>
        </p:nvSpPr>
        <p:spPr>
          <a:xfrm>
            <a:off x="554635" y="729521"/>
            <a:ext cx="11032761" cy="5509200"/>
          </a:xfrm>
          <a:prstGeom prst="rect">
            <a:avLst/>
          </a:prstGeom>
        </p:spPr>
        <p:txBody>
          <a:bodyPr wrap="square">
            <a:spAutoFit/>
          </a:bodyPr>
          <a:lstStyle/>
          <a:p>
            <a:pPr marL="342900" indent="-342900">
              <a:spcAft>
                <a:spcPts val="1200"/>
              </a:spcAft>
              <a:buFont typeface="Wingdings" pitchFamily="2" charset="2"/>
              <a:buChar char="v"/>
            </a:pPr>
            <a:r>
              <a:rPr lang="en-US" sz="2400" dirty="0">
                <a:latin typeface="Arial" panose="020B0604020202020204" pitchFamily="34" charset="0"/>
              </a:rPr>
              <a:t>The researchers concluded that the transgenes and endogenous sequences homologous to the transgenes must have been inactivated, a process they coined </a:t>
            </a:r>
            <a:r>
              <a:rPr lang="en-US" sz="2400" b="1" dirty="0">
                <a:latin typeface="Arial" panose="020B0604020202020204" pitchFamily="34" charset="0"/>
              </a:rPr>
              <a:t>co-suppression </a:t>
            </a:r>
            <a:r>
              <a:rPr lang="en-US" sz="2400" dirty="0">
                <a:latin typeface="Arial" panose="020B0604020202020204" pitchFamily="34" charset="0"/>
              </a:rPr>
              <a:t>(Napoli et al., 1990). </a:t>
            </a:r>
          </a:p>
          <a:p>
            <a:pPr marL="342900" indent="-342900">
              <a:spcAft>
                <a:spcPts val="1200"/>
              </a:spcAft>
              <a:buFont typeface="Wingdings" pitchFamily="2" charset="2"/>
              <a:buChar char="v"/>
            </a:pPr>
            <a:r>
              <a:rPr lang="en-US" sz="2400" dirty="0">
                <a:latin typeface="Arial" panose="020B0604020202020204" pitchFamily="34" charset="0"/>
              </a:rPr>
              <a:t>Other laboratories later found that plants respond to RNA viruses by destroying viral RNAs to prevent viral genes from being expressed inside plant cells and cause disease. </a:t>
            </a:r>
          </a:p>
          <a:p>
            <a:pPr marL="342900" indent="-342900">
              <a:spcAft>
                <a:spcPts val="1200"/>
              </a:spcAft>
              <a:buFont typeface="Wingdings" pitchFamily="2" charset="2"/>
              <a:buChar char="v"/>
            </a:pPr>
            <a:r>
              <a:rPr lang="en-US" sz="2400" dirty="0">
                <a:latin typeface="Arial" panose="020B0604020202020204" pitchFamily="34" charset="0"/>
              </a:rPr>
              <a:t>Co-suppression and viral RNA targeting processes in plant cells are referred to as </a:t>
            </a:r>
            <a:r>
              <a:rPr lang="en-US" sz="2400" b="1" dirty="0">
                <a:latin typeface="Arial" panose="020B0604020202020204" pitchFamily="34" charset="0"/>
              </a:rPr>
              <a:t>post-transcriptional gene silencing </a:t>
            </a:r>
            <a:r>
              <a:rPr lang="en-US" sz="2400" dirty="0">
                <a:latin typeface="Arial" panose="020B0604020202020204" pitchFamily="34" charset="0"/>
              </a:rPr>
              <a:t>(PTGS). </a:t>
            </a:r>
          </a:p>
          <a:p>
            <a:pPr marL="342900" indent="-342900">
              <a:spcAft>
                <a:spcPts val="1200"/>
              </a:spcAft>
              <a:buFont typeface="Wingdings" pitchFamily="2" charset="2"/>
              <a:buChar char="v"/>
            </a:pPr>
            <a:r>
              <a:rPr lang="en-US" sz="2400" dirty="0">
                <a:latin typeface="Arial" panose="020B0604020202020204" pitchFamily="34" charset="0"/>
              </a:rPr>
              <a:t>RNA interference (RNAi) is a natural mechanism for moderating gene expression in the cells of all eukaryotic organisms from plants to humans. </a:t>
            </a:r>
          </a:p>
          <a:p>
            <a:pPr marL="342900" indent="-342900">
              <a:spcAft>
                <a:spcPts val="1200"/>
              </a:spcAft>
              <a:buFont typeface="Wingdings" pitchFamily="2" charset="2"/>
              <a:buChar char="v"/>
            </a:pPr>
            <a:r>
              <a:rPr lang="en-US" sz="2400" dirty="0">
                <a:latin typeface="Arial" panose="020B0604020202020204" pitchFamily="34" charset="0"/>
              </a:rPr>
              <a:t>Although researchers working with worms received full credit for the discovery of RNAi (Fire et al., 1998), related phenomena had been previously observed in plants (Napoli et al., 1990).</a:t>
            </a:r>
          </a:p>
        </p:txBody>
      </p:sp>
    </p:spTree>
    <p:extLst>
      <p:ext uri="{BB962C8B-B14F-4D97-AF65-F5344CB8AC3E}">
        <p14:creationId xmlns:p14="http://schemas.microsoft.com/office/powerpoint/2010/main" val="3607772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C188F6-DBFB-044C-90A2-9E5EE7CC115F}"/>
              </a:ext>
            </a:extLst>
          </p:cNvPr>
          <p:cNvSpPr/>
          <p:nvPr/>
        </p:nvSpPr>
        <p:spPr>
          <a:xfrm>
            <a:off x="543339" y="1331955"/>
            <a:ext cx="11171583" cy="4832092"/>
          </a:xfrm>
          <a:prstGeom prst="rect">
            <a:avLst/>
          </a:prstGeom>
        </p:spPr>
        <p:txBody>
          <a:bodyPr wrap="square">
            <a:spAutoFit/>
          </a:bodyPr>
          <a:lstStyle/>
          <a:p>
            <a:r>
              <a:rPr lang="en-US" sz="2800" dirty="0">
                <a:latin typeface="Arial" panose="020B0604020202020204" pitchFamily="34" charset="0"/>
                <a:ea typeface="Calibri" panose="020F0502020204030204" pitchFamily="34" charset="0"/>
                <a:cs typeface="Arial" panose="020B0604020202020204" pitchFamily="34" charset="0"/>
              </a:rPr>
              <a:t>“To our surprise, we found that double-stranded RNA was substantially more effective at producing interference than was either strand individually. After injection into adult animals, purified single strands had at most a modest effect,</a:t>
            </a:r>
          </a:p>
          <a:p>
            <a:r>
              <a:rPr lang="en-US" sz="2800" dirty="0">
                <a:latin typeface="Arial" panose="020B0604020202020204" pitchFamily="34" charset="0"/>
                <a:ea typeface="Calibri" panose="020F0502020204030204" pitchFamily="34" charset="0"/>
                <a:cs typeface="Arial" panose="020B0604020202020204" pitchFamily="34" charset="0"/>
              </a:rPr>
              <a:t>whereas double-stranded mixtures caused potent and specific interference. The effects of this interference were evident in both the injected animals and their progeny. </a:t>
            </a:r>
            <a:r>
              <a:rPr lang="en-US" sz="2800" b="1" dirty="0">
                <a:latin typeface="Arial" panose="020B0604020202020204" pitchFamily="34" charset="0"/>
                <a:ea typeface="Calibri" panose="020F0502020204030204" pitchFamily="34" charset="0"/>
                <a:cs typeface="Arial" panose="020B0604020202020204" pitchFamily="34" charset="0"/>
              </a:rPr>
              <a:t>Only a few molecules of injected double-stranded RNA were required per affected cell, arguing against stochiometric interference with endogenous mRNA and suggesting that there could be a catalytic or amplification component in the interference process</a:t>
            </a:r>
            <a:r>
              <a:rPr lang="en-US" sz="2800" dirty="0">
                <a:latin typeface="Arial" panose="020B0604020202020204" pitchFamily="34" charset="0"/>
                <a:ea typeface="Calibri" panose="020F0502020204030204" pitchFamily="34" charset="0"/>
                <a:cs typeface="Arial" panose="020B0604020202020204" pitchFamily="34" charset="0"/>
              </a:rPr>
              <a:t>.”</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F17B0773-5265-D545-848C-F2A76275E63F}"/>
              </a:ext>
            </a:extLst>
          </p:cNvPr>
          <p:cNvSpPr txBox="1"/>
          <p:nvPr/>
        </p:nvSpPr>
        <p:spPr>
          <a:xfrm>
            <a:off x="543339" y="419147"/>
            <a:ext cx="3087757"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Fire et al. 1998</a:t>
            </a:r>
          </a:p>
        </p:txBody>
      </p:sp>
    </p:spTree>
    <p:extLst>
      <p:ext uri="{BB962C8B-B14F-4D97-AF65-F5344CB8AC3E}">
        <p14:creationId xmlns:p14="http://schemas.microsoft.com/office/powerpoint/2010/main" val="1728613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E3D347-AB9D-8747-B32C-DB3D99E8C189}"/>
              </a:ext>
            </a:extLst>
          </p:cNvPr>
          <p:cNvSpPr/>
          <p:nvPr/>
        </p:nvSpPr>
        <p:spPr>
          <a:xfrm>
            <a:off x="2009585" y="2575173"/>
            <a:ext cx="9440293" cy="1384995"/>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Please watch this Nature Video:</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hlinkClick r:id="rId3"/>
              </a:rPr>
              <a:t>https://www.youtube.com/watch?v=cK-OGB1_ELE</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1421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3CBA4A-F12E-2E47-ACCA-0B8917C300A5}"/>
              </a:ext>
            </a:extLst>
          </p:cNvPr>
          <p:cNvSpPr/>
          <p:nvPr/>
        </p:nvSpPr>
        <p:spPr>
          <a:xfrm>
            <a:off x="143435" y="529947"/>
            <a:ext cx="8534782" cy="6217087"/>
          </a:xfrm>
          <a:prstGeom prst="rect">
            <a:avLst/>
          </a:prstGeom>
        </p:spPr>
        <p:txBody>
          <a:bodyPr wrap="square">
            <a:spAutoFit/>
          </a:bodyPr>
          <a:lstStyle/>
          <a:p>
            <a:pPr marL="342900" indent="-342900">
              <a:spcAft>
                <a:spcPts val="1200"/>
              </a:spcAft>
              <a:buFont typeface="Wingdings" pitchFamily="2" charset="2"/>
              <a:buChar char="v"/>
            </a:pPr>
            <a:r>
              <a:rPr lang="en-US" sz="2200" dirty="0">
                <a:effectLst/>
                <a:latin typeface="Arial" panose="020B0604020202020204" pitchFamily="34" charset="0"/>
              </a:rPr>
              <a:t>PTGS in plants is an RNA-degradation mechanism, similar to RNA interference (RNAi) in animals. </a:t>
            </a:r>
          </a:p>
          <a:p>
            <a:pPr marL="342900" indent="-342900">
              <a:buFont typeface="Wingdings" pitchFamily="2" charset="2"/>
              <a:buChar char="v"/>
            </a:pPr>
            <a:r>
              <a:rPr lang="en-US" sz="2200" dirty="0">
                <a:effectLst/>
                <a:latin typeface="Arial" panose="020B0604020202020204" pitchFamily="34" charset="0"/>
              </a:rPr>
              <a:t>RNAi refers to RNA-mediated regulation of gene expression - decreased expression, or silencing through:</a:t>
            </a:r>
          </a:p>
          <a:p>
            <a:pPr marL="800100" lvl="1" indent="-342900">
              <a:buFont typeface="Wingdings" pitchFamily="2" charset="2"/>
              <a:buChar char="v"/>
            </a:pPr>
            <a:r>
              <a:rPr lang="en-US" sz="2000" dirty="0">
                <a:effectLst/>
                <a:latin typeface="Arial" panose="020B0604020202020204" pitchFamily="34" charset="0"/>
              </a:rPr>
              <a:t>transcriptional silencing, </a:t>
            </a:r>
          </a:p>
          <a:p>
            <a:pPr marL="800100" lvl="1" indent="-342900">
              <a:buFont typeface="Wingdings" pitchFamily="2" charset="2"/>
              <a:buChar char="v"/>
            </a:pPr>
            <a:r>
              <a:rPr lang="en-US" sz="2000" dirty="0">
                <a:effectLst/>
                <a:latin typeface="Arial" panose="020B0604020202020204" pitchFamily="34" charset="0"/>
              </a:rPr>
              <a:t>translational silencing, or </a:t>
            </a:r>
          </a:p>
          <a:p>
            <a:pPr marL="800100" lvl="1" indent="-342900">
              <a:buFont typeface="Wingdings" pitchFamily="2" charset="2"/>
              <a:buChar char="v"/>
            </a:pPr>
            <a:r>
              <a:rPr lang="en-US" sz="2000" dirty="0">
                <a:effectLst/>
                <a:latin typeface="Arial" panose="020B0604020202020204" pitchFamily="34" charset="0"/>
              </a:rPr>
              <a:t>mRNA degradation. </a:t>
            </a:r>
          </a:p>
          <a:p>
            <a:pPr marL="342900" indent="-342900">
              <a:spcAft>
                <a:spcPts val="1200"/>
              </a:spcAft>
              <a:buFont typeface="Wingdings" pitchFamily="2" charset="2"/>
              <a:buChar char="v"/>
            </a:pPr>
            <a:r>
              <a:rPr lang="en-US" sz="2200" dirty="0">
                <a:effectLst/>
                <a:latin typeface="Arial" panose="020B0604020202020204" pitchFamily="34" charset="0"/>
              </a:rPr>
              <a:t>These processes are mediated by small RNAs that target mRNA or chromosomal genes through sequence homology. </a:t>
            </a:r>
          </a:p>
          <a:p>
            <a:pPr marL="342900" indent="-342900">
              <a:spcAft>
                <a:spcPts val="1200"/>
              </a:spcAft>
              <a:buFont typeface="Wingdings" pitchFamily="2" charset="2"/>
              <a:buChar char="v"/>
            </a:pPr>
            <a:r>
              <a:rPr lang="en-US" sz="2200" dirty="0">
                <a:effectLst/>
                <a:latin typeface="Arial" panose="020B0604020202020204" pitchFamily="34" charset="0"/>
              </a:rPr>
              <a:t>The formation of small interfering RNA (siRNAs) or </a:t>
            </a:r>
            <a:r>
              <a:rPr lang="en-US" sz="2200" dirty="0" err="1">
                <a:effectLst/>
                <a:latin typeface="Arial" panose="020B0604020202020204" pitchFamily="34" charset="0"/>
              </a:rPr>
              <a:t>micRNA</a:t>
            </a:r>
            <a:r>
              <a:rPr lang="en-US" sz="2200" dirty="0">
                <a:effectLst/>
                <a:latin typeface="Arial" panose="020B0604020202020204" pitchFamily="34" charset="0"/>
              </a:rPr>
              <a:t> (miRNAs) is initiated by the formation of double-stranded RNA (dsRNA) molecules which are processed by dicer endonucleases to form the small RNAs of 21-24 nucleotides.</a:t>
            </a:r>
          </a:p>
          <a:p>
            <a:pPr marL="342900" indent="-342900">
              <a:spcAft>
                <a:spcPts val="1200"/>
              </a:spcAft>
              <a:buFont typeface="Wingdings" pitchFamily="2" charset="2"/>
              <a:buChar char="v"/>
            </a:pPr>
            <a:r>
              <a:rPr lang="en-US" sz="2200" dirty="0">
                <a:effectLst/>
                <a:latin typeface="Arial" panose="020B0604020202020204" pitchFamily="34" charset="0"/>
              </a:rPr>
              <a:t>Small RNAs then associate with a protein complex called RISC (RNAi silencing complex) and target cellular mRNAs with homologous sequences resulting in the degradation of the endogenous transcripts. </a:t>
            </a:r>
          </a:p>
        </p:txBody>
      </p:sp>
      <p:pic>
        <p:nvPicPr>
          <p:cNvPr id="3" name="Picture 2">
            <a:extLst>
              <a:ext uri="{FF2B5EF4-FFF2-40B4-BE49-F238E27FC236}">
                <a16:creationId xmlns:a16="http://schemas.microsoft.com/office/drawing/2014/main" id="{E4C47BB7-581F-7249-BA8C-9A5FA775DE4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678217" y="668994"/>
            <a:ext cx="3354757" cy="5947207"/>
          </a:xfrm>
          <a:prstGeom prst="rect">
            <a:avLst/>
          </a:prstGeom>
          <a:ln>
            <a:solidFill>
              <a:schemeClr val="accent5">
                <a:lumMod val="75000"/>
              </a:schemeClr>
            </a:solidFill>
          </a:ln>
        </p:spPr>
      </p:pic>
      <p:sp>
        <p:nvSpPr>
          <p:cNvPr id="5" name="Rectangle 4">
            <a:extLst>
              <a:ext uri="{FF2B5EF4-FFF2-40B4-BE49-F238E27FC236}">
                <a16:creationId xmlns:a16="http://schemas.microsoft.com/office/drawing/2014/main" id="{188A7939-B627-DC4E-9919-1528F31B8689}"/>
              </a:ext>
            </a:extLst>
          </p:cNvPr>
          <p:cNvSpPr/>
          <p:nvPr/>
        </p:nvSpPr>
        <p:spPr>
          <a:xfrm>
            <a:off x="304800" y="0"/>
            <a:ext cx="11728174" cy="523220"/>
          </a:xfrm>
          <a:prstGeom prst="rect">
            <a:avLst/>
          </a:prstGeom>
        </p:spPr>
        <p:txBody>
          <a:bodyPr wrap="square">
            <a:spAutoFit/>
          </a:bodyPr>
          <a:lstStyle/>
          <a:p>
            <a:pPr algn="ctr"/>
            <a:r>
              <a:rPr lang="en-US" sz="2800" b="1" dirty="0">
                <a:latin typeface="Arial" panose="020B0604020202020204" pitchFamily="34" charset="0"/>
              </a:rPr>
              <a:t>Mechanism of Action of Post-Transcriptional Gene Silencing </a:t>
            </a:r>
            <a:endParaRPr lang="en-US" sz="2800" dirty="0">
              <a:latin typeface="Arial" panose="020B0604020202020204" pitchFamily="34" charset="0"/>
            </a:endParaRPr>
          </a:p>
        </p:txBody>
      </p:sp>
    </p:spTree>
    <p:extLst>
      <p:ext uri="{BB962C8B-B14F-4D97-AF65-F5344CB8AC3E}">
        <p14:creationId xmlns:p14="http://schemas.microsoft.com/office/powerpoint/2010/main" val="3210782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9E4FC4-6D85-CE47-BB9F-2EDB97E0991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99370" y="1186113"/>
            <a:ext cx="8680507" cy="5405186"/>
          </a:xfrm>
          <a:prstGeom prst="rect">
            <a:avLst/>
          </a:prstGeom>
          <a:ln>
            <a:solidFill>
              <a:schemeClr val="accent5">
                <a:lumMod val="75000"/>
              </a:schemeClr>
            </a:solidFill>
          </a:ln>
        </p:spPr>
      </p:pic>
      <p:sp>
        <p:nvSpPr>
          <p:cNvPr id="3" name="Rectangle 2">
            <a:extLst>
              <a:ext uri="{FF2B5EF4-FFF2-40B4-BE49-F238E27FC236}">
                <a16:creationId xmlns:a16="http://schemas.microsoft.com/office/drawing/2014/main" id="{BEF3F187-A6EE-554A-B0DA-E8EF0FC62C16}"/>
              </a:ext>
            </a:extLst>
          </p:cNvPr>
          <p:cNvSpPr/>
          <p:nvPr/>
        </p:nvSpPr>
        <p:spPr>
          <a:xfrm>
            <a:off x="10069164" y="6542588"/>
            <a:ext cx="2203424" cy="400110"/>
          </a:xfrm>
          <a:prstGeom prst="rect">
            <a:avLst/>
          </a:prstGeom>
        </p:spPr>
        <p:txBody>
          <a:bodyPr wrap="none">
            <a:spAutoFit/>
          </a:bodyPr>
          <a:lstStyle/>
          <a:p>
            <a:r>
              <a:rPr lang="en-US" sz="2000" b="1" dirty="0">
                <a:latin typeface="AdvTT6780a46b"/>
              </a:rPr>
              <a:t>Pessina et al. 2016 </a:t>
            </a:r>
            <a:endParaRPr lang="en-US" sz="2000" b="1" dirty="0"/>
          </a:p>
        </p:txBody>
      </p:sp>
      <p:sp>
        <p:nvSpPr>
          <p:cNvPr id="4" name="Rectangle 3">
            <a:extLst>
              <a:ext uri="{FF2B5EF4-FFF2-40B4-BE49-F238E27FC236}">
                <a16:creationId xmlns:a16="http://schemas.microsoft.com/office/drawing/2014/main" id="{4AD52B77-5B14-3340-BD3C-98BD1ACBDC58}"/>
              </a:ext>
            </a:extLst>
          </p:cNvPr>
          <p:cNvSpPr/>
          <p:nvPr/>
        </p:nvSpPr>
        <p:spPr>
          <a:xfrm>
            <a:off x="248194" y="232006"/>
            <a:ext cx="11769635" cy="954107"/>
          </a:xfrm>
          <a:prstGeom prst="rect">
            <a:avLst/>
          </a:prstGeom>
        </p:spPr>
        <p:txBody>
          <a:bodyPr wrap="square">
            <a:spAutoFit/>
          </a:bodyPr>
          <a:lstStyle/>
          <a:p>
            <a:pPr algn="ctr"/>
            <a:r>
              <a:rPr lang="en-US" sz="2800" b="1" dirty="0">
                <a:latin typeface="Arial" panose="020B0604020202020204" pitchFamily="34" charset="0"/>
                <a:cs typeface="Arial" panose="020B0604020202020204" pitchFamily="34" charset="0"/>
              </a:rPr>
              <a:t>Knockdown of </a:t>
            </a:r>
            <a:r>
              <a:rPr lang="en-US" sz="2800" b="1" i="1" dirty="0">
                <a:latin typeface="Arial" panose="020B0604020202020204" pitchFamily="34" charset="0"/>
                <a:cs typeface="Arial" panose="020B0604020202020204" pitchFamily="34" charset="0"/>
              </a:rPr>
              <a:t>MLO</a:t>
            </a:r>
            <a:r>
              <a:rPr lang="en-US" sz="2800" b="1" dirty="0">
                <a:latin typeface="Arial" panose="020B0604020202020204" pitchFamily="34" charset="0"/>
                <a:cs typeface="Arial" panose="020B0604020202020204" pitchFamily="34" charset="0"/>
              </a:rPr>
              <a:t> genes reduces susceptibility to powdery</a:t>
            </a:r>
          </a:p>
          <a:p>
            <a:pPr algn="ctr"/>
            <a:r>
              <a:rPr lang="en-US" sz="2800" b="1" dirty="0">
                <a:latin typeface="Arial" panose="020B0604020202020204" pitchFamily="34" charset="0"/>
                <a:cs typeface="Arial" panose="020B0604020202020204" pitchFamily="34" charset="0"/>
              </a:rPr>
              <a:t>mildew in grapevine</a:t>
            </a:r>
            <a:endParaRPr lang="en-US" sz="28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9939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1A4266-2060-ED42-AB75-DA0E31F32731}"/>
              </a:ext>
            </a:extLst>
          </p:cNvPr>
          <p:cNvSpPr/>
          <p:nvPr/>
        </p:nvSpPr>
        <p:spPr>
          <a:xfrm>
            <a:off x="290766" y="770334"/>
            <a:ext cx="11622157" cy="646331"/>
          </a:xfrm>
          <a:prstGeom prst="rect">
            <a:avLst/>
          </a:prstGeom>
        </p:spPr>
        <p:txBody>
          <a:bodyPr wrap="square">
            <a:spAutoFit/>
          </a:bodyPr>
          <a:lstStyle/>
          <a:p>
            <a:pPr algn="ctr">
              <a:spcAft>
                <a:spcPts val="1200"/>
              </a:spcAft>
            </a:pPr>
            <a:r>
              <a:rPr lang="en-US" sz="3600" b="1" dirty="0">
                <a:latin typeface="Arial" panose="020B0604020202020204" pitchFamily="34" charset="0"/>
                <a:ea typeface="Calibri" panose="020F0502020204030204" pitchFamily="34" charset="0"/>
                <a:cs typeface="Arial" panose="020B0604020202020204" pitchFamily="34" charset="0"/>
              </a:rPr>
              <a:t>Lecture 5: Engineering Traits (February 12)</a:t>
            </a:r>
          </a:p>
        </p:txBody>
      </p:sp>
      <p:sp>
        <p:nvSpPr>
          <p:cNvPr id="3" name="TextBox 2">
            <a:extLst>
              <a:ext uri="{FF2B5EF4-FFF2-40B4-BE49-F238E27FC236}">
                <a16:creationId xmlns:a16="http://schemas.microsoft.com/office/drawing/2014/main" id="{8B0B1D58-29CF-124B-9E23-D549EE406FCB}"/>
              </a:ext>
            </a:extLst>
          </p:cNvPr>
          <p:cNvSpPr txBox="1"/>
          <p:nvPr/>
        </p:nvSpPr>
        <p:spPr>
          <a:xfrm>
            <a:off x="1802297" y="2040054"/>
            <a:ext cx="10389703" cy="3447098"/>
          </a:xfrm>
          <a:prstGeom prst="rect">
            <a:avLst/>
          </a:prstGeom>
          <a:noFill/>
        </p:spPr>
        <p:txBody>
          <a:bodyPr wrap="square" rtlCol="0">
            <a:spAutoFit/>
          </a:bodyPr>
          <a:lstStyle/>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Cross Protection</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Gene Silencing</a:t>
            </a:r>
          </a:p>
          <a:p>
            <a:pPr marL="457200" indent="-457200">
              <a:spcBef>
                <a:spcPts val="600"/>
              </a:spcBef>
              <a:spcAft>
                <a:spcPts val="600"/>
              </a:spcAft>
              <a:buFont typeface="Wingdings" pitchFamily="2" charset="2"/>
              <a:buChar char="v"/>
            </a:pPr>
            <a:r>
              <a:rPr lang="en-US" sz="2800" dirty="0">
                <a:solidFill>
                  <a:srgbClr val="FF0000"/>
                </a:solidFill>
                <a:latin typeface="Arial" panose="020B0604020202020204" pitchFamily="34" charset="0"/>
                <a:cs typeface="Arial" panose="020B0604020202020204" pitchFamily="34" charset="0"/>
              </a:rPr>
              <a:t>Host-induced Gene Silencing</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Gene Editing</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Overexpression of Genes</a:t>
            </a:r>
          </a:p>
          <a:p>
            <a:pPr marL="285750" indent="-285750">
              <a:spcBef>
                <a:spcPts val="600"/>
              </a:spcBef>
              <a:spcAft>
                <a:spcPts val="600"/>
              </a:spcAft>
              <a:buFont typeface="Wingdings" pitchFamily="2" charset="2"/>
              <a:buChar char="v"/>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526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F19F2B-B670-EA48-9DBB-38D8F825ECE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14596" y="784445"/>
            <a:ext cx="10607078" cy="4532678"/>
          </a:xfrm>
          <a:prstGeom prst="rect">
            <a:avLst/>
          </a:prstGeom>
          <a:ln>
            <a:solidFill>
              <a:schemeClr val="accent5">
                <a:lumMod val="75000"/>
              </a:schemeClr>
            </a:solidFill>
          </a:ln>
        </p:spPr>
      </p:pic>
      <p:sp>
        <p:nvSpPr>
          <p:cNvPr id="5" name="Rectangle 4">
            <a:extLst>
              <a:ext uri="{FF2B5EF4-FFF2-40B4-BE49-F238E27FC236}">
                <a16:creationId xmlns:a16="http://schemas.microsoft.com/office/drawing/2014/main" id="{4CE89533-6E5B-224D-8B0C-3A14BF34F10A}"/>
              </a:ext>
            </a:extLst>
          </p:cNvPr>
          <p:cNvSpPr/>
          <p:nvPr/>
        </p:nvSpPr>
        <p:spPr>
          <a:xfrm>
            <a:off x="344774" y="5486242"/>
            <a:ext cx="11482465" cy="1569660"/>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Schematic presentation of possible </a:t>
            </a:r>
            <a:r>
              <a:rPr lang="en-US" sz="2400" i="1" dirty="0">
                <a:latin typeface="Arial" panose="020B0604020202020204" pitchFamily="34" charset="0"/>
                <a:cs typeface="Arial" panose="020B0604020202020204" pitchFamily="34" charset="0"/>
              </a:rPr>
              <a:t>in planta</a:t>
            </a:r>
            <a:r>
              <a:rPr lang="en-US" sz="2400" dirty="0">
                <a:latin typeface="Arial" panose="020B0604020202020204" pitchFamily="34" charset="0"/>
                <a:cs typeface="Arial" panose="020B0604020202020204" pitchFamily="34" charset="0"/>
              </a:rPr>
              <a:t>-induced transient gene silencing (PITGS) mechanisms by which siRNA molecules generated in host cells could be delivered into fungal cells – adapted from Panwar et al. 2013.</a:t>
            </a:r>
          </a:p>
          <a:p>
            <a:r>
              <a:rPr lang="en-US" sz="2400" dirty="0">
                <a:latin typeface="Arial" panose="020B0604020202020204" pitchFamily="34" charset="0"/>
                <a:cs typeface="Arial" panose="020B0604020202020204" pitchFamily="34" charset="0"/>
              </a:rPr>
              <a:t>  </a:t>
            </a:r>
            <a:endParaRPr lang="en-US" sz="2400" dirty="0">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F0FDCD9-28E9-794E-9A85-54147459F3C8}"/>
              </a:ext>
            </a:extLst>
          </p:cNvPr>
          <p:cNvSpPr txBox="1"/>
          <p:nvPr/>
        </p:nvSpPr>
        <p:spPr>
          <a:xfrm>
            <a:off x="1191717" y="199670"/>
            <a:ext cx="9788577"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Host Induced Gene Silencing</a:t>
            </a:r>
          </a:p>
        </p:txBody>
      </p:sp>
    </p:spTree>
    <p:extLst>
      <p:ext uri="{BB962C8B-B14F-4D97-AF65-F5344CB8AC3E}">
        <p14:creationId xmlns:p14="http://schemas.microsoft.com/office/powerpoint/2010/main" val="2679881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27DE93-AFBF-A444-B8F3-EB42DDCD52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34" y="993076"/>
            <a:ext cx="11224592" cy="5864924"/>
          </a:xfrm>
          <a:prstGeom prst="rect">
            <a:avLst/>
          </a:prstGeom>
        </p:spPr>
      </p:pic>
      <p:sp>
        <p:nvSpPr>
          <p:cNvPr id="3" name="Rectangle 2">
            <a:extLst>
              <a:ext uri="{FF2B5EF4-FFF2-40B4-BE49-F238E27FC236}">
                <a16:creationId xmlns:a16="http://schemas.microsoft.com/office/drawing/2014/main" id="{4BC00B10-2A2B-EE4E-807D-552E120D932D}"/>
              </a:ext>
            </a:extLst>
          </p:cNvPr>
          <p:cNvSpPr/>
          <p:nvPr/>
        </p:nvSpPr>
        <p:spPr>
          <a:xfrm>
            <a:off x="-1" y="190357"/>
            <a:ext cx="11953461" cy="1200329"/>
          </a:xfrm>
          <a:prstGeom prst="rect">
            <a:avLst/>
          </a:prstGeom>
        </p:spPr>
        <p:txBody>
          <a:bodyPr wrap="square">
            <a:spAutoFit/>
          </a:bodyPr>
          <a:lstStyle/>
          <a:p>
            <a:pPr algn="ctr"/>
            <a:r>
              <a:rPr lang="en-US" sz="2400" b="1" dirty="0">
                <a:latin typeface="Arial" panose="020B0604020202020204" pitchFamily="34" charset="0"/>
                <a:cs typeface="Arial" panose="020B0604020202020204" pitchFamily="34" charset="0"/>
              </a:rPr>
              <a:t>Host-induced gene silencing of cytochrome P450 lanosterol C14</a:t>
            </a:r>
            <a:r>
              <a:rPr lang="el-GR" sz="2400" b="1" dirty="0">
                <a:latin typeface="Arial" panose="020B0604020202020204" pitchFamily="34" charset="0"/>
                <a:cs typeface="Arial" panose="020B0604020202020204" pitchFamily="34" charset="0"/>
              </a:rPr>
              <a:t>α-</a:t>
            </a:r>
            <a:r>
              <a:rPr lang="en-US" sz="2400" b="1" dirty="0">
                <a:latin typeface="Arial" panose="020B0604020202020204" pitchFamily="34" charset="0"/>
                <a:cs typeface="Arial" panose="020B0604020202020204" pitchFamily="34" charset="0"/>
              </a:rPr>
              <a:t>demethylase encoding genes confers strong resistance to </a:t>
            </a:r>
            <a:r>
              <a:rPr lang="en-US" sz="2400" b="1" i="1" dirty="0">
                <a:latin typeface="Arial" panose="020B0604020202020204" pitchFamily="34" charset="0"/>
                <a:cs typeface="Arial" panose="020B0604020202020204" pitchFamily="34" charset="0"/>
              </a:rPr>
              <a:t>Fusarium</a:t>
            </a:r>
            <a:r>
              <a:rPr lang="en-US" sz="2400" b="1" dirty="0">
                <a:latin typeface="Arial" panose="020B0604020202020204" pitchFamily="34" charset="0"/>
                <a:cs typeface="Arial" panose="020B0604020202020204" pitchFamily="34" charset="0"/>
              </a:rPr>
              <a:t> species</a:t>
            </a:r>
          </a:p>
          <a:p>
            <a:pPr algn="ctr"/>
            <a:endParaRPr lang="en-US" sz="24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9937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96D5E6-6965-9D4E-AC33-A59300FCFE9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603513"/>
            <a:ext cx="6042991" cy="4090901"/>
          </a:xfrm>
          <a:prstGeom prst="rect">
            <a:avLst/>
          </a:prstGeom>
        </p:spPr>
      </p:pic>
      <p:sp>
        <p:nvSpPr>
          <p:cNvPr id="5" name="Rectangle 4">
            <a:extLst>
              <a:ext uri="{FF2B5EF4-FFF2-40B4-BE49-F238E27FC236}">
                <a16:creationId xmlns:a16="http://schemas.microsoft.com/office/drawing/2014/main" id="{D66B20EE-F4B0-6C43-AAFC-FC88FA70FE7E}"/>
              </a:ext>
            </a:extLst>
          </p:cNvPr>
          <p:cNvSpPr/>
          <p:nvPr/>
        </p:nvSpPr>
        <p:spPr>
          <a:xfrm>
            <a:off x="0" y="110112"/>
            <a:ext cx="12192000" cy="830997"/>
          </a:xfrm>
          <a:prstGeom prst="rect">
            <a:avLst/>
          </a:prstGeom>
        </p:spPr>
        <p:txBody>
          <a:bodyPr wrap="square">
            <a:spAutoFit/>
          </a:bodyPr>
          <a:lstStyle/>
          <a:p>
            <a:pPr algn="ctr"/>
            <a:r>
              <a:rPr lang="en-US" sz="2400" b="1" dirty="0">
                <a:latin typeface="Arial" panose="020B0604020202020204" pitchFamily="34" charset="0"/>
                <a:cs typeface="Arial" panose="020B0604020202020204" pitchFamily="34" charset="0"/>
              </a:rPr>
              <a:t>Endogenous silencing of </a:t>
            </a:r>
            <a:r>
              <a:rPr lang="en-US" sz="2400" b="1" i="1" dirty="0" err="1">
                <a:latin typeface="Arial" panose="020B0604020202020204" pitchFamily="34" charset="0"/>
                <a:cs typeface="Arial" panose="020B0604020202020204" pitchFamily="34" charset="0"/>
              </a:rPr>
              <a:t>Puccinia</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triticina</a:t>
            </a:r>
            <a:r>
              <a:rPr lang="en-US" sz="2400" b="1" i="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pathogenicity genes through </a:t>
            </a:r>
            <a:r>
              <a:rPr lang="en-US" sz="2400" b="1" i="1" dirty="0">
                <a:latin typeface="Arial" panose="020B0604020202020204" pitchFamily="34" charset="0"/>
                <a:cs typeface="Arial" panose="020B0604020202020204" pitchFamily="34" charset="0"/>
              </a:rPr>
              <a:t>in planta </a:t>
            </a:r>
            <a:r>
              <a:rPr lang="en-US" sz="2400" b="1" dirty="0">
                <a:latin typeface="Arial" panose="020B0604020202020204" pitchFamily="34" charset="0"/>
                <a:cs typeface="Arial" panose="020B0604020202020204" pitchFamily="34" charset="0"/>
              </a:rPr>
              <a:t>expressed sequences leads to the suppression of rust diseases on wheat </a:t>
            </a:r>
          </a:p>
        </p:txBody>
      </p:sp>
      <p:pic>
        <p:nvPicPr>
          <p:cNvPr id="7" name="Picture 6">
            <a:extLst>
              <a:ext uri="{FF2B5EF4-FFF2-40B4-BE49-F238E27FC236}">
                <a16:creationId xmlns:a16="http://schemas.microsoft.com/office/drawing/2014/main" id="{10A5C5EE-BA73-344A-89DC-39B18F434F4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p:blipFill>
        <p:spPr>
          <a:xfrm>
            <a:off x="5724939" y="1603513"/>
            <a:ext cx="6149009" cy="4605131"/>
          </a:xfrm>
          <a:prstGeom prst="rect">
            <a:avLst/>
          </a:prstGeom>
        </p:spPr>
      </p:pic>
      <p:sp>
        <p:nvSpPr>
          <p:cNvPr id="8" name="TextBox 7">
            <a:extLst>
              <a:ext uri="{FF2B5EF4-FFF2-40B4-BE49-F238E27FC236}">
                <a16:creationId xmlns:a16="http://schemas.microsoft.com/office/drawing/2014/main" id="{03EEADE6-D4E7-FA4D-9D18-53663A65BB21}"/>
              </a:ext>
            </a:extLst>
          </p:cNvPr>
          <p:cNvSpPr txBox="1"/>
          <p:nvPr/>
        </p:nvSpPr>
        <p:spPr>
          <a:xfrm>
            <a:off x="9039069" y="6355830"/>
            <a:ext cx="2683239" cy="400110"/>
          </a:xfrm>
          <a:prstGeom prst="rect">
            <a:avLst/>
          </a:prstGeom>
          <a:noFill/>
        </p:spPr>
        <p:txBody>
          <a:bodyPr wrap="square" rtlCol="0">
            <a:spAutoFit/>
          </a:bodyPr>
          <a:lstStyle/>
          <a:p>
            <a:pPr algn="r"/>
            <a:r>
              <a:rPr lang="en-US" sz="2000" dirty="0">
                <a:latin typeface="Arial" panose="020B0604020202020204" pitchFamily="34" charset="0"/>
                <a:cs typeface="Arial" panose="020B0604020202020204" pitchFamily="34" charset="0"/>
              </a:rPr>
              <a:t>Panwar et al. 2013</a:t>
            </a:r>
          </a:p>
        </p:txBody>
      </p:sp>
    </p:spTree>
    <p:extLst>
      <p:ext uri="{BB962C8B-B14F-4D97-AF65-F5344CB8AC3E}">
        <p14:creationId xmlns:p14="http://schemas.microsoft.com/office/powerpoint/2010/main" val="1873459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C3105D-222B-1C43-AA1F-78D674FBD7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7066" y="3349388"/>
            <a:ext cx="3922229" cy="3508612"/>
          </a:xfrm>
          <a:prstGeom prst="rect">
            <a:avLst/>
          </a:prstGeom>
        </p:spPr>
      </p:pic>
      <p:sp>
        <p:nvSpPr>
          <p:cNvPr id="4" name="Rectangle 3">
            <a:extLst>
              <a:ext uri="{FF2B5EF4-FFF2-40B4-BE49-F238E27FC236}">
                <a16:creationId xmlns:a16="http://schemas.microsoft.com/office/drawing/2014/main" id="{154F252A-1DA1-984E-98C7-70DEF69AB2A3}"/>
              </a:ext>
            </a:extLst>
          </p:cNvPr>
          <p:cNvSpPr/>
          <p:nvPr/>
        </p:nvSpPr>
        <p:spPr>
          <a:xfrm>
            <a:off x="3746838" y="2703057"/>
            <a:ext cx="4514377" cy="584775"/>
          </a:xfrm>
          <a:prstGeom prst="rect">
            <a:avLst/>
          </a:prstGeom>
        </p:spPr>
        <p:txBody>
          <a:bodyPr wrap="none">
            <a:spAutoFit/>
          </a:bodyPr>
          <a:lstStyle/>
          <a:p>
            <a:r>
              <a:rPr lang="en-US" sz="3200" dirty="0">
                <a:solidFill>
                  <a:srgbClr val="217CF0"/>
                </a:solidFill>
                <a:latin typeface="Arial" panose="020B0604020202020204" pitchFamily="34" charset="0"/>
                <a:cs typeface="Arial" panose="020B0604020202020204" pitchFamily="34" charset="0"/>
              </a:rPr>
              <a:t>http://</a:t>
            </a:r>
            <a:r>
              <a:rPr lang="en-US" sz="3200" dirty="0" err="1">
                <a:solidFill>
                  <a:srgbClr val="217CF0"/>
                </a:solidFill>
                <a:latin typeface="Arial" panose="020B0604020202020204" pitchFamily="34" charset="0"/>
                <a:cs typeface="Arial" panose="020B0604020202020204" pitchFamily="34" charset="0"/>
              </a:rPr>
              <a:t>aau.ac.in</a:t>
            </a:r>
            <a:r>
              <a:rPr lang="en-US" sz="3200" dirty="0">
                <a:solidFill>
                  <a:srgbClr val="217CF0"/>
                </a:solidFill>
                <a:latin typeface="Arial" panose="020B0604020202020204" pitchFamily="34" charset="0"/>
                <a:cs typeface="Arial" panose="020B0604020202020204" pitchFamily="34" charset="0"/>
              </a:rPr>
              <a:t>/NAHEP/</a:t>
            </a:r>
          </a:p>
        </p:txBody>
      </p:sp>
      <p:sp>
        <p:nvSpPr>
          <p:cNvPr id="5" name="TextBox 4">
            <a:extLst>
              <a:ext uri="{FF2B5EF4-FFF2-40B4-BE49-F238E27FC236}">
                <a16:creationId xmlns:a16="http://schemas.microsoft.com/office/drawing/2014/main" id="{447EAF9A-B229-F447-86C8-39D1B4BE75CA}"/>
              </a:ext>
            </a:extLst>
          </p:cNvPr>
          <p:cNvSpPr txBox="1"/>
          <p:nvPr/>
        </p:nvSpPr>
        <p:spPr>
          <a:xfrm>
            <a:off x="197224" y="2056726"/>
            <a:ext cx="12191999"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Website for the presentations and some of the resources used</a:t>
            </a:r>
          </a:p>
        </p:txBody>
      </p:sp>
      <p:sp>
        <p:nvSpPr>
          <p:cNvPr id="6" name="TextBox 5">
            <a:extLst>
              <a:ext uri="{FF2B5EF4-FFF2-40B4-BE49-F238E27FC236}">
                <a16:creationId xmlns:a16="http://schemas.microsoft.com/office/drawing/2014/main" id="{2534EF93-CC9C-B94C-933F-707092B1467E}"/>
              </a:ext>
            </a:extLst>
          </p:cNvPr>
          <p:cNvSpPr txBox="1"/>
          <p:nvPr/>
        </p:nvSpPr>
        <p:spPr>
          <a:xfrm>
            <a:off x="107579" y="537882"/>
            <a:ext cx="12191999"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Meeting Time: 4 - 6 pm of February 21 and 28 (Fridays)</a:t>
            </a:r>
          </a:p>
        </p:txBody>
      </p:sp>
    </p:spTree>
    <p:extLst>
      <p:ext uri="{BB962C8B-B14F-4D97-AF65-F5344CB8AC3E}">
        <p14:creationId xmlns:p14="http://schemas.microsoft.com/office/powerpoint/2010/main" val="3816014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1A4266-2060-ED42-AB75-DA0E31F32731}"/>
              </a:ext>
            </a:extLst>
          </p:cNvPr>
          <p:cNvSpPr/>
          <p:nvPr/>
        </p:nvSpPr>
        <p:spPr>
          <a:xfrm>
            <a:off x="290766" y="770334"/>
            <a:ext cx="11622157" cy="646331"/>
          </a:xfrm>
          <a:prstGeom prst="rect">
            <a:avLst/>
          </a:prstGeom>
        </p:spPr>
        <p:txBody>
          <a:bodyPr wrap="square">
            <a:spAutoFit/>
          </a:bodyPr>
          <a:lstStyle/>
          <a:p>
            <a:pPr algn="ctr">
              <a:spcAft>
                <a:spcPts val="1200"/>
              </a:spcAft>
            </a:pPr>
            <a:r>
              <a:rPr lang="en-US" sz="3600" b="1" dirty="0">
                <a:latin typeface="Arial" panose="020B0604020202020204" pitchFamily="34" charset="0"/>
                <a:ea typeface="Calibri" panose="020F0502020204030204" pitchFamily="34" charset="0"/>
                <a:cs typeface="Arial" panose="020B0604020202020204" pitchFamily="34" charset="0"/>
              </a:rPr>
              <a:t>Lecture 5: Engineering Traits (February 12)</a:t>
            </a:r>
          </a:p>
        </p:txBody>
      </p:sp>
      <p:sp>
        <p:nvSpPr>
          <p:cNvPr id="3" name="TextBox 2">
            <a:extLst>
              <a:ext uri="{FF2B5EF4-FFF2-40B4-BE49-F238E27FC236}">
                <a16:creationId xmlns:a16="http://schemas.microsoft.com/office/drawing/2014/main" id="{8B0B1D58-29CF-124B-9E23-D549EE406FCB}"/>
              </a:ext>
            </a:extLst>
          </p:cNvPr>
          <p:cNvSpPr txBox="1"/>
          <p:nvPr/>
        </p:nvSpPr>
        <p:spPr>
          <a:xfrm>
            <a:off x="1802297" y="2040054"/>
            <a:ext cx="10389703" cy="3447098"/>
          </a:xfrm>
          <a:prstGeom prst="rect">
            <a:avLst/>
          </a:prstGeom>
          <a:noFill/>
        </p:spPr>
        <p:txBody>
          <a:bodyPr wrap="square" rtlCol="0">
            <a:spAutoFit/>
          </a:bodyPr>
          <a:lstStyle/>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Cross Protection</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Gene Silencing</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Host-induced Gene Silencing</a:t>
            </a:r>
          </a:p>
          <a:p>
            <a:pPr marL="457200" indent="-457200">
              <a:spcBef>
                <a:spcPts val="600"/>
              </a:spcBef>
              <a:spcAft>
                <a:spcPts val="600"/>
              </a:spcAft>
              <a:buFont typeface="Wingdings" pitchFamily="2" charset="2"/>
              <a:buChar char="v"/>
            </a:pPr>
            <a:r>
              <a:rPr lang="en-US" sz="2800" dirty="0">
                <a:solidFill>
                  <a:srgbClr val="FF0000"/>
                </a:solidFill>
                <a:latin typeface="Arial" panose="020B0604020202020204" pitchFamily="34" charset="0"/>
                <a:cs typeface="Arial" panose="020B0604020202020204" pitchFamily="34" charset="0"/>
              </a:rPr>
              <a:t>Gene Editing</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Overexpression of Genes</a:t>
            </a:r>
          </a:p>
          <a:p>
            <a:pPr marL="285750" indent="-285750">
              <a:spcBef>
                <a:spcPts val="600"/>
              </a:spcBef>
              <a:spcAft>
                <a:spcPts val="600"/>
              </a:spcAft>
              <a:buFont typeface="Wingdings" pitchFamily="2" charset="2"/>
              <a:buChar char="v"/>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1820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AA3E12-6F8A-824C-9C60-713C36D5A004}"/>
              </a:ext>
            </a:extLst>
          </p:cNvPr>
          <p:cNvSpPr/>
          <p:nvPr/>
        </p:nvSpPr>
        <p:spPr>
          <a:xfrm>
            <a:off x="3801035" y="2670592"/>
            <a:ext cx="9197788" cy="1354217"/>
          </a:xfrm>
          <a:prstGeom prst="rect">
            <a:avLst/>
          </a:prstGeom>
        </p:spPr>
        <p:txBody>
          <a:bodyPr wrap="square">
            <a:spAutoFit/>
          </a:bodyPr>
          <a:lstStyle/>
          <a:p>
            <a:pPr marL="571500" indent="-571500">
              <a:spcAft>
                <a:spcPts val="1200"/>
              </a:spcAft>
              <a:buFont typeface="Wingdings" pitchFamily="2" charset="2"/>
              <a:buChar char="v"/>
            </a:pPr>
            <a:r>
              <a:rPr lang="en-US" sz="3600" dirty="0">
                <a:latin typeface="Arial" panose="020B0604020202020204" pitchFamily="34" charset="0"/>
                <a:cs typeface="Arial" panose="020B0604020202020204" pitchFamily="34" charset="0"/>
              </a:rPr>
              <a:t>TALENs</a:t>
            </a:r>
          </a:p>
          <a:p>
            <a:pPr marL="571500" indent="-571500">
              <a:spcAft>
                <a:spcPts val="1200"/>
              </a:spcAft>
              <a:buFont typeface="Wingdings" pitchFamily="2" charset="2"/>
              <a:buChar char="v"/>
            </a:pPr>
            <a:r>
              <a:rPr lang="en-US" sz="3600" dirty="0">
                <a:latin typeface="Arial" panose="020B0604020202020204" pitchFamily="34" charset="0"/>
                <a:cs typeface="Arial" panose="020B0604020202020204" pitchFamily="34" charset="0"/>
              </a:rPr>
              <a:t>CRISPR-Cas9</a:t>
            </a:r>
            <a:endParaRPr lang="en-US" sz="3600" dirty="0"/>
          </a:p>
        </p:txBody>
      </p:sp>
      <p:sp>
        <p:nvSpPr>
          <p:cNvPr id="3" name="Rectangle 2">
            <a:extLst>
              <a:ext uri="{FF2B5EF4-FFF2-40B4-BE49-F238E27FC236}">
                <a16:creationId xmlns:a16="http://schemas.microsoft.com/office/drawing/2014/main" id="{D7224D70-AB00-1741-A5F3-6A81BF37FAF9}"/>
              </a:ext>
            </a:extLst>
          </p:cNvPr>
          <p:cNvSpPr/>
          <p:nvPr/>
        </p:nvSpPr>
        <p:spPr>
          <a:xfrm>
            <a:off x="1950409" y="1379676"/>
            <a:ext cx="3666388" cy="769441"/>
          </a:xfrm>
          <a:prstGeom prst="rect">
            <a:avLst/>
          </a:prstGeom>
        </p:spPr>
        <p:txBody>
          <a:bodyPr wrap="none">
            <a:spAutoFit/>
          </a:bodyPr>
          <a:lstStyle/>
          <a:p>
            <a:pPr>
              <a:spcBef>
                <a:spcPts val="600"/>
              </a:spcBef>
              <a:spcAft>
                <a:spcPts val="600"/>
              </a:spcAft>
            </a:pPr>
            <a:r>
              <a:rPr lang="en-US" sz="4400" b="1" dirty="0">
                <a:latin typeface="Arial" panose="020B0604020202020204" pitchFamily="34" charset="0"/>
                <a:cs typeface="Arial" panose="020B0604020202020204" pitchFamily="34" charset="0"/>
              </a:rPr>
              <a:t>Gene Editing</a:t>
            </a:r>
          </a:p>
        </p:txBody>
      </p:sp>
    </p:spTree>
    <p:extLst>
      <p:ext uri="{BB962C8B-B14F-4D97-AF65-F5344CB8AC3E}">
        <p14:creationId xmlns:p14="http://schemas.microsoft.com/office/powerpoint/2010/main" val="813489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94D956-E71B-0D47-A86A-40E1119FF812}"/>
              </a:ext>
            </a:extLst>
          </p:cNvPr>
          <p:cNvSpPr/>
          <p:nvPr/>
        </p:nvSpPr>
        <p:spPr>
          <a:xfrm>
            <a:off x="209006" y="612009"/>
            <a:ext cx="11692708" cy="5740033"/>
          </a:xfrm>
          <a:prstGeom prst="rect">
            <a:avLst/>
          </a:prstGeom>
        </p:spPr>
        <p:txBody>
          <a:bodyPr wrap="square">
            <a:spAutoFit/>
          </a:bodyPr>
          <a:lstStyle/>
          <a:p>
            <a:pPr marL="457200" algn="ctr">
              <a:spcBef>
                <a:spcPts val="600"/>
              </a:spcBef>
              <a:spcAft>
                <a:spcPts val="1800"/>
              </a:spcAft>
            </a:pPr>
            <a:r>
              <a:rPr lang="en-US" sz="2800" b="1" dirty="0">
                <a:solidFill>
                  <a:srgbClr val="0D0D0D"/>
                </a:solidFill>
                <a:latin typeface="Arial" panose="020B0604020202020204" pitchFamily="34" charset="0"/>
                <a:ea typeface="Times New Roman" panose="02020603050405020304" pitchFamily="18" charset="0"/>
                <a:cs typeface="Arial" panose="020B0604020202020204" pitchFamily="34" charset="0"/>
              </a:rPr>
              <a:t>Transcription activator–like (TAL)</a:t>
            </a:r>
            <a:r>
              <a:rPr lang="en-US" sz="2800" b="1" dirty="0">
                <a:latin typeface="Arial" panose="020B0604020202020204" pitchFamily="34" charset="0"/>
                <a:cs typeface="Arial" panose="020B0604020202020204" pitchFamily="34" charset="0"/>
              </a:rPr>
              <a:t> effector nucleases (TALENs)</a:t>
            </a:r>
            <a:endParaRPr lang="en-US" sz="2800" b="1" dirty="0">
              <a:latin typeface="Arial" panose="020B0604020202020204" pitchFamily="34" charset="0"/>
              <a:ea typeface="Calibri" panose="020F0502020204030204" pitchFamily="34" charset="0"/>
              <a:cs typeface="Arial" panose="020B0604020202020204" pitchFamily="34" charset="0"/>
            </a:endParaRPr>
          </a:p>
          <a:p>
            <a:pPr marL="457200" marR="0">
              <a:lnSpc>
                <a:spcPts val="3280"/>
              </a:lnSpc>
              <a:spcBef>
                <a:spcPts val="600"/>
              </a:spcBef>
              <a:spcAft>
                <a:spcPts val="600"/>
              </a:spcAft>
            </a:pPr>
            <a:r>
              <a:rPr lang="en-US" sz="2400" b="1" dirty="0">
                <a:solidFill>
                  <a:srgbClr val="0D0D0D"/>
                </a:solidFill>
                <a:latin typeface="Arial" panose="020B0604020202020204" pitchFamily="34" charset="0"/>
                <a:ea typeface="Calibri" panose="020F0502020204030204" pitchFamily="34" charset="0"/>
                <a:cs typeface="Arial" panose="020B0604020202020204" pitchFamily="34" charset="0"/>
              </a:rPr>
              <a:t>It</a:t>
            </a:r>
            <a:r>
              <a:rPr lang="en-US" sz="2400" dirty="0">
                <a:solidFill>
                  <a:srgbClr val="0D0D0D"/>
                </a:solidFill>
                <a:latin typeface="Arial" panose="020B0604020202020204" pitchFamily="34" charset="0"/>
                <a:ea typeface="Times New Roman" panose="02020603050405020304" pitchFamily="18" charset="0"/>
                <a:cs typeface="Arial" panose="020B0604020202020204" pitchFamily="34" charset="0"/>
              </a:rPr>
              <a:t> is based on discovery in plant pathology. Transcription activator–like (TAL) effectors of plant pathogenic bacteria regulate host gene expression to cause susceptibility. TAL factors carry tandem, polymorphic amino acid repeats that individually specify contiguous nucleotides in DNA as target for binding. The code of effector amino acid sequence binding to specific host DNA sequence in promoters were discovered and applied in TALEN technology.</a:t>
            </a:r>
            <a:endParaRPr lang="en-US" sz="2400" dirty="0">
              <a:latin typeface="Arial" panose="020B0604020202020204" pitchFamily="34" charset="0"/>
              <a:ea typeface="Calibri" panose="020F0502020204030204" pitchFamily="34" charset="0"/>
              <a:cs typeface="Arial" panose="020B0604020202020204" pitchFamily="34" charset="0"/>
            </a:endParaRPr>
          </a:p>
          <a:p>
            <a:pPr marL="457200">
              <a:lnSpc>
                <a:spcPts val="3280"/>
              </a:lnSpc>
              <a:spcBef>
                <a:spcPts val="600"/>
              </a:spcBef>
              <a:spcAft>
                <a:spcPts val="600"/>
              </a:spcAft>
            </a:pPr>
            <a:r>
              <a:rPr lang="en-US" sz="2400" dirty="0">
                <a:solidFill>
                  <a:srgbClr val="0D0D0D"/>
                </a:solidFill>
                <a:latin typeface="Arial" panose="020B0604020202020204" pitchFamily="34" charset="0"/>
                <a:ea typeface="Times New Roman" panose="02020603050405020304" pitchFamily="18" charset="0"/>
                <a:cs typeface="Arial" panose="020B0604020202020204" pitchFamily="34" charset="0"/>
              </a:rPr>
              <a:t>TAL factors carry repeats of amino acids that recognize nucleic acid in a consistent pattern. Once this was known, it was feasible to design artificial TAL factors to conduct mutagenesis as shown in the next slide adapted from </a:t>
            </a:r>
            <a:r>
              <a:rPr lang="en-US" sz="2400" dirty="0" err="1">
                <a:latin typeface="Arial" panose="020B0604020202020204" pitchFamily="34" charset="0"/>
                <a:cs typeface="Arial" panose="020B0604020202020204" pitchFamily="34" charset="0"/>
              </a:rPr>
              <a:t>Bogdanove</a:t>
            </a:r>
            <a:r>
              <a:rPr lang="en-US" sz="2400" dirty="0">
                <a:latin typeface="Arial" panose="020B0604020202020204" pitchFamily="34" charset="0"/>
                <a:cs typeface="Arial" panose="020B0604020202020204" pitchFamily="34" charset="0"/>
              </a:rPr>
              <a:t> and </a:t>
            </a:r>
            <a:r>
              <a:rPr lang="en-US" sz="2400" dirty="0" err="1">
                <a:latin typeface="Arial" panose="020B0604020202020204" pitchFamily="34" charset="0"/>
                <a:cs typeface="Arial" panose="020B0604020202020204" pitchFamily="34" charset="0"/>
              </a:rPr>
              <a:t>Voytas</a:t>
            </a:r>
            <a:r>
              <a:rPr lang="en-US" sz="2400" dirty="0">
                <a:latin typeface="Arial" panose="020B0604020202020204" pitchFamily="34" charset="0"/>
                <a:cs typeface="Arial" panose="020B0604020202020204" pitchFamily="34" charset="0"/>
              </a:rPr>
              <a:t> 2011.</a:t>
            </a:r>
          </a:p>
          <a:p>
            <a:pPr marL="457200" marR="0">
              <a:spcBef>
                <a:spcPts val="600"/>
              </a:spcBef>
              <a:spcAft>
                <a:spcPts val="600"/>
              </a:spcAft>
            </a:pP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71970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6ED38B-1396-8348-9A1B-4A0645D642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92562"/>
            <a:ext cx="9925210" cy="5819107"/>
          </a:xfrm>
          <a:prstGeom prst="rect">
            <a:avLst/>
          </a:prstGeom>
        </p:spPr>
      </p:pic>
      <p:sp>
        <p:nvSpPr>
          <p:cNvPr id="4" name="TextBox 3">
            <a:extLst>
              <a:ext uri="{FF2B5EF4-FFF2-40B4-BE49-F238E27FC236}">
                <a16:creationId xmlns:a16="http://schemas.microsoft.com/office/drawing/2014/main" id="{1ED6321F-858A-6E45-B90A-F78E6B63B045}"/>
              </a:ext>
            </a:extLst>
          </p:cNvPr>
          <p:cNvSpPr txBox="1"/>
          <p:nvPr/>
        </p:nvSpPr>
        <p:spPr>
          <a:xfrm>
            <a:off x="7056077" y="5614190"/>
            <a:ext cx="4697933" cy="400110"/>
          </a:xfrm>
          <a:prstGeom prst="rect">
            <a:avLst/>
          </a:prstGeom>
          <a:noFill/>
        </p:spPr>
        <p:txBody>
          <a:bodyPr wrap="square" rtlCol="0">
            <a:spAutoFit/>
          </a:bodyPr>
          <a:lstStyle/>
          <a:p>
            <a:r>
              <a:rPr lang="en-US" sz="2000" b="1" dirty="0" err="1">
                <a:solidFill>
                  <a:schemeClr val="bg1"/>
                </a:solidFill>
                <a:latin typeface="Arial" panose="020B0604020202020204" pitchFamily="34" charset="0"/>
                <a:cs typeface="Arial" panose="020B0604020202020204" pitchFamily="34" charset="0"/>
              </a:rPr>
              <a:t>Bogdanove</a:t>
            </a:r>
            <a:r>
              <a:rPr lang="en-US" sz="2000" b="1" dirty="0">
                <a:solidFill>
                  <a:schemeClr val="bg1"/>
                </a:solidFill>
                <a:latin typeface="Arial" panose="020B0604020202020204" pitchFamily="34" charset="0"/>
                <a:cs typeface="Arial" panose="020B0604020202020204" pitchFamily="34" charset="0"/>
              </a:rPr>
              <a:t> and </a:t>
            </a:r>
            <a:r>
              <a:rPr lang="en-US" sz="2000" b="1" dirty="0" err="1">
                <a:solidFill>
                  <a:schemeClr val="bg1"/>
                </a:solidFill>
                <a:latin typeface="Arial" panose="020B0604020202020204" pitchFamily="34" charset="0"/>
                <a:cs typeface="Arial" panose="020B0604020202020204" pitchFamily="34" charset="0"/>
              </a:rPr>
              <a:t>Voytas</a:t>
            </a:r>
            <a:r>
              <a:rPr lang="en-US" sz="2000" b="1" dirty="0">
                <a:solidFill>
                  <a:schemeClr val="bg1"/>
                </a:solidFill>
                <a:latin typeface="Arial" panose="020B0604020202020204" pitchFamily="34" charset="0"/>
                <a:cs typeface="Arial" panose="020B0604020202020204" pitchFamily="34" charset="0"/>
              </a:rPr>
              <a:t> 2011</a:t>
            </a:r>
          </a:p>
        </p:txBody>
      </p:sp>
      <p:sp>
        <p:nvSpPr>
          <p:cNvPr id="5" name="Rectangle 4">
            <a:extLst>
              <a:ext uri="{FF2B5EF4-FFF2-40B4-BE49-F238E27FC236}">
                <a16:creationId xmlns:a16="http://schemas.microsoft.com/office/drawing/2014/main" id="{0475221C-0646-7142-A248-28A95510D18A}"/>
              </a:ext>
            </a:extLst>
          </p:cNvPr>
          <p:cNvSpPr/>
          <p:nvPr/>
        </p:nvSpPr>
        <p:spPr>
          <a:xfrm>
            <a:off x="0" y="-27474"/>
            <a:ext cx="12192000" cy="523220"/>
          </a:xfrm>
          <a:prstGeom prst="rect">
            <a:avLst/>
          </a:prstGeom>
        </p:spPr>
        <p:txBody>
          <a:bodyPr wrap="square">
            <a:spAutoFit/>
          </a:bodyPr>
          <a:lstStyle/>
          <a:p>
            <a:pPr algn="ctr"/>
            <a:r>
              <a:rPr lang="en-US" sz="2800" b="1" dirty="0">
                <a:latin typeface="Arial" panose="020B0604020202020204" pitchFamily="34" charset="0"/>
                <a:cs typeface="Arial" panose="020B0604020202020204" pitchFamily="34" charset="0"/>
              </a:rPr>
              <a:t>TAL effector nucleases (TALENs) </a:t>
            </a:r>
          </a:p>
        </p:txBody>
      </p:sp>
      <p:sp>
        <p:nvSpPr>
          <p:cNvPr id="6" name="Rectangle 5">
            <a:extLst>
              <a:ext uri="{FF2B5EF4-FFF2-40B4-BE49-F238E27FC236}">
                <a16:creationId xmlns:a16="http://schemas.microsoft.com/office/drawing/2014/main" id="{B8A4417D-8F9A-B84B-9612-43CCA0E0343B}"/>
              </a:ext>
            </a:extLst>
          </p:cNvPr>
          <p:cNvSpPr/>
          <p:nvPr/>
        </p:nvSpPr>
        <p:spPr>
          <a:xfrm>
            <a:off x="-394448" y="6211669"/>
            <a:ext cx="12586447" cy="646331"/>
          </a:xfrm>
          <a:prstGeom prst="rect">
            <a:avLst/>
          </a:prstGeom>
        </p:spPr>
        <p:txBody>
          <a:bodyPr wrap="square">
            <a:spAutoFit/>
          </a:bodyPr>
          <a:lstStyle/>
          <a:p>
            <a:pPr marL="457200" marR="0" algn="just">
              <a:spcBef>
                <a:spcPts val="600"/>
              </a:spcBef>
              <a:spcAft>
                <a:spcPts val="600"/>
              </a:spcAft>
            </a:pPr>
            <a:r>
              <a:rPr lang="en-US" dirty="0">
                <a:solidFill>
                  <a:srgbClr val="0D0D0D"/>
                </a:solidFill>
                <a:latin typeface="Arial" panose="020B0604020202020204" pitchFamily="34" charset="0"/>
                <a:ea typeface="Times New Roman" panose="02020603050405020304" pitchFamily="18" charset="0"/>
                <a:cs typeface="Arial" panose="020B0604020202020204" pitchFamily="34" charset="0"/>
              </a:rPr>
              <a:t>Fusion of TAL effector proteins to </a:t>
            </a:r>
            <a:r>
              <a:rPr lang="en-US" i="1" dirty="0" err="1">
                <a:solidFill>
                  <a:srgbClr val="0D0D0D"/>
                </a:solidFill>
                <a:latin typeface="Arial" panose="020B0604020202020204" pitchFamily="34" charset="0"/>
                <a:ea typeface="Times New Roman" panose="02020603050405020304" pitchFamily="18" charset="0"/>
                <a:cs typeface="Arial" panose="020B0604020202020204" pitchFamily="34" charset="0"/>
              </a:rPr>
              <a:t>Fok</a:t>
            </a:r>
            <a:r>
              <a:rPr lang="en-US" dirty="0" err="1">
                <a:solidFill>
                  <a:srgbClr val="0D0D0D"/>
                </a:solidFill>
                <a:latin typeface="Arial" panose="020B0604020202020204" pitchFamily="34" charset="0"/>
                <a:ea typeface="Times New Roman" panose="02020603050405020304" pitchFamily="18" charset="0"/>
                <a:cs typeface="Arial" panose="020B0604020202020204" pitchFamily="34" charset="0"/>
              </a:rPr>
              <a:t>I</a:t>
            </a:r>
            <a:r>
              <a:rPr lang="en-US" dirty="0">
                <a:solidFill>
                  <a:srgbClr val="0D0D0D"/>
                </a:solidFill>
                <a:latin typeface="Arial" panose="020B0604020202020204" pitchFamily="34" charset="0"/>
                <a:ea typeface="Times New Roman" panose="02020603050405020304" pitchFamily="18" charset="0"/>
                <a:cs typeface="Arial" panose="020B0604020202020204" pitchFamily="34" charset="0"/>
              </a:rPr>
              <a:t> creates sequence-specific nucleases that enable targeted DNA cleavage for gene knockouts and genome editing. </a:t>
            </a:r>
          </a:p>
        </p:txBody>
      </p:sp>
    </p:spTree>
    <p:extLst>
      <p:ext uri="{BB962C8B-B14F-4D97-AF65-F5344CB8AC3E}">
        <p14:creationId xmlns:p14="http://schemas.microsoft.com/office/powerpoint/2010/main" val="2829393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2E6CCE-389A-084F-9D70-D5167C796A9D}"/>
              </a:ext>
            </a:extLst>
          </p:cNvPr>
          <p:cNvSpPr/>
          <p:nvPr/>
        </p:nvSpPr>
        <p:spPr>
          <a:xfrm>
            <a:off x="-161364" y="362694"/>
            <a:ext cx="12051980" cy="2616101"/>
          </a:xfrm>
          <a:prstGeom prst="rect">
            <a:avLst/>
          </a:prstGeom>
        </p:spPr>
        <p:txBody>
          <a:bodyPr wrap="square">
            <a:spAutoFit/>
          </a:bodyPr>
          <a:lstStyle/>
          <a:p>
            <a:pPr marL="457200" marR="0" algn="just">
              <a:spcBef>
                <a:spcPts val="600"/>
              </a:spcBef>
              <a:spcAft>
                <a:spcPts val="600"/>
              </a:spcAft>
            </a:pPr>
            <a:r>
              <a:rPr lang="en-US" sz="2400" dirty="0">
                <a:solidFill>
                  <a:srgbClr val="0D0D0D"/>
                </a:solidFill>
                <a:latin typeface="Arial" panose="020B0604020202020204" pitchFamily="34" charset="0"/>
                <a:ea typeface="Times New Roman" panose="02020603050405020304" pitchFamily="18" charset="0"/>
                <a:cs typeface="Arial" panose="020B0604020202020204" pitchFamily="34" charset="0"/>
              </a:rPr>
              <a:t>TAL effector proteins fused to transcriptional activation domains (AD) and putatively to repression domains (RD) provide artificial switches for gene regulation in vivo. </a:t>
            </a:r>
          </a:p>
          <a:p>
            <a:pPr marL="457200" marR="0" algn="just">
              <a:spcBef>
                <a:spcPts val="600"/>
              </a:spcBef>
              <a:spcAft>
                <a:spcPts val="600"/>
              </a:spcAft>
              <a:tabLst>
                <a:tab pos="571500" algn="l"/>
              </a:tabLst>
            </a:pPr>
            <a:r>
              <a:rPr lang="en-US" sz="2400" dirty="0">
                <a:solidFill>
                  <a:srgbClr val="0D0D0D"/>
                </a:solidFill>
                <a:latin typeface="Arial" panose="020B0604020202020204" pitchFamily="34" charset="0"/>
                <a:ea typeface="Calibri" panose="020F0502020204030204" pitchFamily="34" charset="0"/>
                <a:cs typeface="Arial" panose="020B0604020202020204" pitchFamily="34" charset="0"/>
              </a:rPr>
              <a:t>These days we can conduct mutation breeding for candidate or known genes of interest. </a:t>
            </a:r>
            <a:endParaRPr lang="en-US" sz="2400" dirty="0">
              <a:latin typeface="Arial" panose="020B0604020202020204" pitchFamily="34" charset="0"/>
              <a:ea typeface="Calibri" panose="020F0502020204030204" pitchFamily="34" charset="0"/>
              <a:cs typeface="Arial" panose="020B0604020202020204" pitchFamily="34" charset="0"/>
            </a:endParaRPr>
          </a:p>
          <a:p>
            <a:pPr marL="457200" marR="0" algn="just">
              <a:spcBef>
                <a:spcPts val="600"/>
              </a:spcBef>
              <a:spcAft>
                <a:spcPts val="600"/>
              </a:spcAft>
              <a:tabLst>
                <a:tab pos="571500" algn="l"/>
              </a:tabLst>
            </a:pPr>
            <a:r>
              <a:rPr lang="en-US" sz="2400" i="1" dirty="0" err="1">
                <a:solidFill>
                  <a:srgbClr val="0D0D0D"/>
                </a:solidFill>
                <a:latin typeface="Arial" panose="020B0604020202020204" pitchFamily="34" charset="0"/>
                <a:ea typeface="Calibri" panose="020F0502020204030204" pitchFamily="34" charset="0"/>
                <a:cs typeface="Arial" panose="020B0604020202020204" pitchFamily="34" charset="0"/>
              </a:rPr>
              <a:t>Mlo</a:t>
            </a:r>
            <a:r>
              <a:rPr lang="en-US" sz="2400" dirty="0">
                <a:solidFill>
                  <a:srgbClr val="0D0D0D"/>
                </a:solidFill>
                <a:latin typeface="Arial" panose="020B0604020202020204" pitchFamily="34" charset="0"/>
                <a:ea typeface="Calibri" panose="020F0502020204030204" pitchFamily="34" charset="0"/>
                <a:cs typeface="Arial" panose="020B0604020202020204" pitchFamily="34" charset="0"/>
              </a:rPr>
              <a:t> gene in wheat (</a:t>
            </a:r>
            <a:r>
              <a:rPr lang="en-US" sz="2400" u="sng" dirty="0">
                <a:solidFill>
                  <a:srgbClr val="0D0D0D"/>
                </a:solidFill>
                <a:latin typeface="Arial" panose="020B0604020202020204" pitchFamily="34" charset="0"/>
                <a:ea typeface="Calibri" panose="020F0502020204030204" pitchFamily="34" charset="0"/>
                <a:cs typeface="Arial" panose="020B0604020202020204" pitchFamily="34" charset="0"/>
                <a:hlinkClick r:id="rId2"/>
              </a:rPr>
              <a:t>http://www.nature.com/nbt/journal/v32/n9/full/nbt.2969.html</a:t>
            </a:r>
            <a:r>
              <a:rPr lang="en-US" sz="2400" dirty="0">
                <a:solidFill>
                  <a:srgbClr val="0D0D0D"/>
                </a:solidFill>
                <a:latin typeface="Arial" panose="020B0604020202020204" pitchFamily="34" charset="0"/>
                <a:ea typeface="Calibri" panose="020F0502020204030204" pitchFamily="34" charset="0"/>
                <a:cs typeface="Arial" panose="020B0604020202020204" pitchFamily="34" charset="0"/>
              </a:rPr>
              <a:t>) has recently been edited using TALEN technology to enhance disease resistance. </a:t>
            </a:r>
            <a:endParaRPr lang="en-US" sz="24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99015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F6A694-38D4-2F4C-9152-46404A41348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09896" y="1177938"/>
            <a:ext cx="10514825" cy="5569184"/>
          </a:xfrm>
          <a:prstGeom prst="rect">
            <a:avLst/>
          </a:prstGeom>
        </p:spPr>
      </p:pic>
      <p:sp>
        <p:nvSpPr>
          <p:cNvPr id="3" name="TextBox 2">
            <a:extLst>
              <a:ext uri="{FF2B5EF4-FFF2-40B4-BE49-F238E27FC236}">
                <a16:creationId xmlns:a16="http://schemas.microsoft.com/office/drawing/2014/main" id="{6A0CA8E6-FA49-9A40-B531-B93D40EF227D}"/>
              </a:ext>
            </a:extLst>
          </p:cNvPr>
          <p:cNvSpPr txBox="1"/>
          <p:nvPr/>
        </p:nvSpPr>
        <p:spPr>
          <a:xfrm>
            <a:off x="8175812" y="6347012"/>
            <a:ext cx="3890682" cy="400110"/>
          </a:xfrm>
          <a:prstGeom prst="rect">
            <a:avLst/>
          </a:prstGeom>
          <a:noFill/>
        </p:spPr>
        <p:txBody>
          <a:bodyPr wrap="square" rtlCol="0">
            <a:spAutoFit/>
          </a:bodyPr>
          <a:lstStyle/>
          <a:p>
            <a:pPr algn="r"/>
            <a:r>
              <a:rPr lang="en-US" sz="2000" b="1" dirty="0"/>
              <a:t>Wang et al. 2014</a:t>
            </a:r>
          </a:p>
        </p:txBody>
      </p:sp>
      <p:sp>
        <p:nvSpPr>
          <p:cNvPr id="4" name="Rectangle 3">
            <a:extLst>
              <a:ext uri="{FF2B5EF4-FFF2-40B4-BE49-F238E27FC236}">
                <a16:creationId xmlns:a16="http://schemas.microsoft.com/office/drawing/2014/main" id="{839834CC-9941-5340-B52E-CFB1626EC74E}"/>
              </a:ext>
            </a:extLst>
          </p:cNvPr>
          <p:cNvSpPr/>
          <p:nvPr/>
        </p:nvSpPr>
        <p:spPr>
          <a:xfrm>
            <a:off x="-394447" y="-527066"/>
            <a:ext cx="12711953" cy="1815882"/>
          </a:xfrm>
          <a:prstGeom prst="rect">
            <a:avLst/>
          </a:prstGeom>
        </p:spPr>
        <p:txBody>
          <a:bodyPr wrap="square">
            <a:spAutoFit/>
          </a:bodyPr>
          <a:lstStyle/>
          <a:p>
            <a:pPr algn="ctr"/>
            <a:r>
              <a:rPr lang="en-US" sz="2800" b="1" dirty="0">
                <a:effectLst/>
                <a:latin typeface="Arial" panose="020B0604020202020204" pitchFamily="34" charset="0"/>
                <a:cs typeface="Arial" panose="020B0604020202020204" pitchFamily="34" charset="0"/>
              </a:rPr>
              <a:t/>
            </a:r>
            <a:br>
              <a:rPr lang="en-US" sz="2800" b="1" dirty="0">
                <a:effectLst/>
                <a:latin typeface="Arial" panose="020B0604020202020204" pitchFamily="34" charset="0"/>
                <a:cs typeface="Arial" panose="020B0604020202020204" pitchFamily="34" charset="0"/>
              </a:rPr>
            </a:br>
            <a:endParaRPr lang="en-US" sz="2800" b="1" dirty="0">
              <a:effectLst/>
              <a:latin typeface="Arial" panose="020B0604020202020204" pitchFamily="34" charset="0"/>
              <a:cs typeface="Arial" panose="020B0604020202020204" pitchFamily="34" charset="0"/>
            </a:endParaRPr>
          </a:p>
          <a:p>
            <a:pPr algn="ctr"/>
            <a:r>
              <a:rPr lang="en-US" sz="2800" b="1" dirty="0">
                <a:solidFill>
                  <a:srgbClr val="000000"/>
                </a:solidFill>
                <a:effectLst/>
                <a:latin typeface="Arial" panose="020B0604020202020204" pitchFamily="34" charset="0"/>
                <a:cs typeface="Arial" panose="020B0604020202020204" pitchFamily="34" charset="0"/>
              </a:rPr>
              <a:t> </a:t>
            </a:r>
            <a:r>
              <a:rPr lang="en-US" sz="2800" b="1" dirty="0">
                <a:solidFill>
                  <a:srgbClr val="2C2728"/>
                </a:solidFill>
                <a:effectLst/>
                <a:latin typeface="Arial" panose="020B0604020202020204" pitchFamily="34" charset="0"/>
                <a:cs typeface="Arial" panose="020B0604020202020204" pitchFamily="34" charset="0"/>
              </a:rPr>
              <a:t>Simultaneous editing of three </a:t>
            </a:r>
            <a:r>
              <a:rPr lang="en-US" sz="2800" b="1" dirty="0" err="1">
                <a:solidFill>
                  <a:srgbClr val="2C2728"/>
                </a:solidFill>
                <a:effectLst/>
                <a:latin typeface="Arial" panose="020B0604020202020204" pitchFamily="34" charset="0"/>
                <a:cs typeface="Arial" panose="020B0604020202020204" pitchFamily="34" charset="0"/>
              </a:rPr>
              <a:t>homoeoalleles</a:t>
            </a:r>
            <a:r>
              <a:rPr lang="en-US" sz="2800" b="1" dirty="0">
                <a:solidFill>
                  <a:srgbClr val="2C2728"/>
                </a:solidFill>
                <a:effectLst/>
                <a:latin typeface="Arial" panose="020B0604020202020204" pitchFamily="34" charset="0"/>
                <a:cs typeface="Arial" panose="020B0604020202020204" pitchFamily="34" charset="0"/>
              </a:rPr>
              <a:t> of </a:t>
            </a:r>
            <a:r>
              <a:rPr lang="en-US" sz="2800" b="1" i="1" dirty="0" err="1">
                <a:solidFill>
                  <a:srgbClr val="2C2728"/>
                </a:solidFill>
                <a:effectLst/>
                <a:latin typeface="Arial" panose="020B0604020202020204" pitchFamily="34" charset="0"/>
                <a:cs typeface="Arial" panose="020B0604020202020204" pitchFamily="34" charset="0"/>
              </a:rPr>
              <a:t>Mlo</a:t>
            </a:r>
            <a:r>
              <a:rPr lang="en-US" sz="2800" b="1" dirty="0">
                <a:solidFill>
                  <a:srgbClr val="2C2728"/>
                </a:solidFill>
                <a:effectLst/>
                <a:latin typeface="Arial" panose="020B0604020202020204" pitchFamily="34" charset="0"/>
                <a:cs typeface="Arial" panose="020B0604020202020204" pitchFamily="34" charset="0"/>
              </a:rPr>
              <a:t> in </a:t>
            </a:r>
            <a:r>
              <a:rPr lang="en-US" sz="2800" b="1" dirty="0" err="1">
                <a:solidFill>
                  <a:srgbClr val="2C2728"/>
                </a:solidFill>
                <a:effectLst/>
                <a:latin typeface="Arial" panose="020B0604020202020204" pitchFamily="34" charset="0"/>
                <a:cs typeface="Arial" panose="020B0604020202020204" pitchFamily="34" charset="0"/>
              </a:rPr>
              <a:t>hexaploid</a:t>
            </a:r>
            <a:r>
              <a:rPr lang="en-US" sz="2800" b="1" dirty="0">
                <a:solidFill>
                  <a:srgbClr val="2C2728"/>
                </a:solidFill>
                <a:effectLst/>
                <a:latin typeface="Arial" panose="020B0604020202020204" pitchFamily="34" charset="0"/>
                <a:cs typeface="Arial" panose="020B0604020202020204" pitchFamily="34" charset="0"/>
              </a:rPr>
              <a:t> bread wheat confers heritable resistance to powdery mildew</a:t>
            </a:r>
          </a:p>
        </p:txBody>
      </p:sp>
    </p:spTree>
    <p:extLst>
      <p:ext uri="{BB962C8B-B14F-4D97-AF65-F5344CB8AC3E}">
        <p14:creationId xmlns:p14="http://schemas.microsoft.com/office/powerpoint/2010/main" val="2189839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CF799A-150D-A347-B557-94E72F982658}"/>
              </a:ext>
            </a:extLst>
          </p:cNvPr>
          <p:cNvSpPr/>
          <p:nvPr/>
        </p:nvSpPr>
        <p:spPr>
          <a:xfrm>
            <a:off x="0" y="2670594"/>
            <a:ext cx="12192000" cy="830997"/>
          </a:xfrm>
          <a:prstGeom prst="rect">
            <a:avLst/>
          </a:prstGeom>
        </p:spPr>
        <p:txBody>
          <a:bodyPr wrap="square">
            <a:spAutoFit/>
          </a:bodyPr>
          <a:lstStyle/>
          <a:p>
            <a:pPr algn="ctr"/>
            <a:r>
              <a:rPr lang="en-US" sz="4800" b="1" dirty="0">
                <a:solidFill>
                  <a:srgbClr val="0D0D0D"/>
                </a:solidFill>
                <a:latin typeface="Arial" panose="020B0604020202020204" pitchFamily="34" charset="0"/>
                <a:ea typeface="Times New Roman" panose="02020603050405020304" pitchFamily="18" charset="0"/>
                <a:cs typeface="Arial" panose="020B0604020202020204" pitchFamily="34" charset="0"/>
              </a:rPr>
              <a:t>CRISPR-Cas9 mediated gene editing</a:t>
            </a:r>
            <a:endParaRPr lang="en-US" sz="4800" dirty="0"/>
          </a:p>
        </p:txBody>
      </p:sp>
    </p:spTree>
    <p:extLst>
      <p:ext uri="{BB962C8B-B14F-4D97-AF65-F5344CB8AC3E}">
        <p14:creationId xmlns:p14="http://schemas.microsoft.com/office/powerpoint/2010/main" val="699614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0FE42E-6362-AA40-85FE-48CEF3F31A0B}"/>
              </a:ext>
            </a:extLst>
          </p:cNvPr>
          <p:cNvSpPr/>
          <p:nvPr/>
        </p:nvSpPr>
        <p:spPr>
          <a:xfrm>
            <a:off x="3305973" y="3244334"/>
            <a:ext cx="5580054" cy="646331"/>
          </a:xfrm>
          <a:prstGeom prst="rect">
            <a:avLst/>
          </a:prstGeom>
        </p:spPr>
        <p:txBody>
          <a:bodyPr wrap="none">
            <a:spAutoFit/>
          </a:bodyPr>
          <a:lstStyle/>
          <a:p>
            <a:r>
              <a:rPr lang="en-US" dirty="0">
                <a:hlinkClick r:id="rId3"/>
              </a:rPr>
              <a:t>https://www.youtube.com/watch?v=TdBAHexVYzc&amp;t=26s</a:t>
            </a:r>
            <a:endParaRPr lang="en-US" dirty="0"/>
          </a:p>
          <a:p>
            <a:endParaRPr lang="en-US" dirty="0"/>
          </a:p>
        </p:txBody>
      </p:sp>
      <p:sp>
        <p:nvSpPr>
          <p:cNvPr id="3" name="Rectangle 2">
            <a:extLst>
              <a:ext uri="{FF2B5EF4-FFF2-40B4-BE49-F238E27FC236}">
                <a16:creationId xmlns:a16="http://schemas.microsoft.com/office/drawing/2014/main" id="{49CB3E73-0F2A-7745-B05D-30FFB98B4CEC}"/>
              </a:ext>
            </a:extLst>
          </p:cNvPr>
          <p:cNvSpPr/>
          <p:nvPr/>
        </p:nvSpPr>
        <p:spPr>
          <a:xfrm>
            <a:off x="3305973" y="2578128"/>
            <a:ext cx="2659702"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Please watch this video:</a:t>
            </a:r>
          </a:p>
        </p:txBody>
      </p:sp>
    </p:spTree>
    <p:extLst>
      <p:ext uri="{BB962C8B-B14F-4D97-AF65-F5344CB8AC3E}">
        <p14:creationId xmlns:p14="http://schemas.microsoft.com/office/powerpoint/2010/main" val="3056989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E8B61-002B-534D-9BA3-0612BE952D8C}"/>
              </a:ext>
            </a:extLst>
          </p:cNvPr>
          <p:cNvPicPr/>
          <p:nvPr/>
        </p:nvPicPr>
        <p:blipFill rotWithShape="1">
          <a:blip r:embed="rId2">
            <a:extLst>
              <a:ext uri="{28A0092B-C50C-407E-A947-70E740481C1C}">
                <a14:useLocalDpi xmlns:a14="http://schemas.microsoft.com/office/drawing/2010/main" val="0"/>
              </a:ext>
            </a:extLst>
          </a:blip>
          <a:srcRect b="-1"/>
          <a:stretch/>
        </p:blipFill>
        <p:spPr bwMode="auto">
          <a:xfrm>
            <a:off x="0" y="798287"/>
            <a:ext cx="12192000" cy="6059714"/>
          </a:xfrm>
          <a:prstGeom prst="rect">
            <a:avLst/>
          </a:prstGeom>
          <a:ln>
            <a:solidFill>
              <a:schemeClr val="accent1">
                <a:lumMod val="75000"/>
              </a:schemeClr>
            </a:solid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EC238073-81BC-0342-BC7C-63FA0DFA2AFA}"/>
              </a:ext>
            </a:extLst>
          </p:cNvPr>
          <p:cNvSpPr txBox="1"/>
          <p:nvPr/>
        </p:nvSpPr>
        <p:spPr>
          <a:xfrm>
            <a:off x="391885" y="184484"/>
            <a:ext cx="11408229"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Innate Immunity in Prokaryote </a:t>
            </a:r>
          </a:p>
        </p:txBody>
      </p:sp>
      <p:sp>
        <p:nvSpPr>
          <p:cNvPr id="4" name="Rectangle 3">
            <a:extLst>
              <a:ext uri="{FF2B5EF4-FFF2-40B4-BE49-F238E27FC236}">
                <a16:creationId xmlns:a16="http://schemas.microsoft.com/office/drawing/2014/main" id="{7ECAEE87-FA14-FE4D-B76F-F59A6F754A19}"/>
              </a:ext>
            </a:extLst>
          </p:cNvPr>
          <p:cNvSpPr/>
          <p:nvPr/>
        </p:nvSpPr>
        <p:spPr>
          <a:xfrm>
            <a:off x="1" y="5950859"/>
            <a:ext cx="12192000" cy="461665"/>
          </a:xfrm>
          <a:prstGeom prst="rect">
            <a:avLst/>
          </a:prstGeom>
        </p:spPr>
        <p:txBody>
          <a:bodyPr wrap="square">
            <a:spAutoFit/>
          </a:bodyPr>
          <a:lstStyle/>
          <a:p>
            <a:pPr algn="ctr"/>
            <a:r>
              <a:rPr lang="en-US" sz="2400" b="1" dirty="0">
                <a:solidFill>
                  <a:srgbClr val="FF0000"/>
                </a:solidFill>
                <a:latin typeface="Arial" panose="020B0604020202020204" pitchFamily="34" charset="0"/>
                <a:ea typeface="Times New Roman" panose="02020603050405020304" pitchFamily="18" charset="0"/>
              </a:rPr>
              <a:t>The Clustered Regularly Interspaced Short Palindromic Repeats, or CRISPR </a:t>
            </a:r>
            <a:endParaRPr lang="en-US" sz="2400" b="1" dirty="0">
              <a:solidFill>
                <a:srgbClr val="FF0000"/>
              </a:solidFill>
            </a:endParaRPr>
          </a:p>
        </p:txBody>
      </p:sp>
    </p:spTree>
    <p:extLst>
      <p:ext uri="{BB962C8B-B14F-4D97-AF65-F5344CB8AC3E}">
        <p14:creationId xmlns:p14="http://schemas.microsoft.com/office/powerpoint/2010/main" val="3080013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FF3341-15EE-7144-9B66-6C493B7B5652}"/>
              </a:ext>
            </a:extLst>
          </p:cNvPr>
          <p:cNvSpPr/>
          <p:nvPr/>
        </p:nvSpPr>
        <p:spPr>
          <a:xfrm>
            <a:off x="-130628" y="295801"/>
            <a:ext cx="12192000" cy="7509748"/>
          </a:xfrm>
          <a:prstGeom prst="rect">
            <a:avLst/>
          </a:prstGeom>
        </p:spPr>
        <p:txBody>
          <a:bodyPr wrap="square">
            <a:spAutoFit/>
          </a:bodyPr>
          <a:lstStyle/>
          <a:p>
            <a:pPr marL="800100" marR="0" indent="-342900">
              <a:spcBef>
                <a:spcPts val="600"/>
              </a:spcBef>
              <a:spcAft>
                <a:spcPts val="600"/>
              </a:spcAft>
              <a:buFont typeface="Wingdings" pitchFamily="2" charset="2"/>
              <a:buChar char="v"/>
            </a:pPr>
            <a:r>
              <a:rPr lang="en-US" sz="2400" dirty="0">
                <a:solidFill>
                  <a:srgbClr val="0D0D0D"/>
                </a:solidFill>
                <a:latin typeface="Arial" panose="020B0604020202020204" pitchFamily="34" charset="0"/>
                <a:ea typeface="Times New Roman" panose="02020603050405020304" pitchFamily="18" charset="0"/>
                <a:cs typeface="Arial" panose="020B0604020202020204" pitchFamily="34" charset="0"/>
              </a:rPr>
              <a:t>The </a:t>
            </a:r>
            <a:r>
              <a:rPr lang="en-US" sz="2400" b="1" dirty="0">
                <a:solidFill>
                  <a:srgbClr val="0D0D0D"/>
                </a:solidFill>
                <a:latin typeface="Arial" panose="020B0604020202020204" pitchFamily="34" charset="0"/>
                <a:ea typeface="Times New Roman" panose="02020603050405020304" pitchFamily="18" charset="0"/>
                <a:cs typeface="Arial" panose="020B0604020202020204" pitchFamily="34" charset="0"/>
              </a:rPr>
              <a:t>C</a:t>
            </a:r>
            <a:r>
              <a:rPr lang="en-US" sz="2400" dirty="0">
                <a:solidFill>
                  <a:srgbClr val="0D0D0D"/>
                </a:solidFill>
                <a:latin typeface="Arial" panose="020B0604020202020204" pitchFamily="34" charset="0"/>
                <a:ea typeface="Times New Roman" panose="02020603050405020304" pitchFamily="18" charset="0"/>
                <a:cs typeface="Arial" panose="020B0604020202020204" pitchFamily="34" charset="0"/>
              </a:rPr>
              <a:t>lustered </a:t>
            </a:r>
            <a:r>
              <a:rPr lang="en-US" sz="2400" b="1" dirty="0">
                <a:solidFill>
                  <a:srgbClr val="0D0D0D"/>
                </a:solidFill>
                <a:latin typeface="Arial" panose="020B0604020202020204" pitchFamily="34" charset="0"/>
                <a:ea typeface="Times New Roman" panose="02020603050405020304" pitchFamily="18" charset="0"/>
                <a:cs typeface="Arial" panose="020B0604020202020204" pitchFamily="34" charset="0"/>
              </a:rPr>
              <a:t>R</a:t>
            </a:r>
            <a:r>
              <a:rPr lang="en-US" sz="2400" dirty="0">
                <a:solidFill>
                  <a:srgbClr val="0D0D0D"/>
                </a:solidFill>
                <a:latin typeface="Arial" panose="020B0604020202020204" pitchFamily="34" charset="0"/>
                <a:ea typeface="Times New Roman" panose="02020603050405020304" pitchFamily="18" charset="0"/>
                <a:cs typeface="Arial" panose="020B0604020202020204" pitchFamily="34" charset="0"/>
              </a:rPr>
              <a:t>egularly </a:t>
            </a:r>
            <a:r>
              <a:rPr lang="en-US" sz="2400" b="1" dirty="0">
                <a:solidFill>
                  <a:srgbClr val="0D0D0D"/>
                </a:solidFill>
                <a:latin typeface="Arial" panose="020B0604020202020204" pitchFamily="34" charset="0"/>
                <a:ea typeface="Times New Roman" panose="02020603050405020304" pitchFamily="18" charset="0"/>
                <a:cs typeface="Arial" panose="020B0604020202020204" pitchFamily="34" charset="0"/>
              </a:rPr>
              <a:t>I</a:t>
            </a:r>
            <a:r>
              <a:rPr lang="en-US" sz="2400" dirty="0">
                <a:solidFill>
                  <a:srgbClr val="0D0D0D"/>
                </a:solidFill>
                <a:latin typeface="Arial" panose="020B0604020202020204" pitchFamily="34" charset="0"/>
                <a:ea typeface="Times New Roman" panose="02020603050405020304" pitchFamily="18" charset="0"/>
                <a:cs typeface="Arial" panose="020B0604020202020204" pitchFamily="34" charset="0"/>
              </a:rPr>
              <a:t>nterspaced </a:t>
            </a:r>
            <a:r>
              <a:rPr lang="en-US" sz="2400" b="1" dirty="0">
                <a:solidFill>
                  <a:srgbClr val="0D0D0D"/>
                </a:solidFill>
                <a:latin typeface="Arial" panose="020B0604020202020204" pitchFamily="34" charset="0"/>
                <a:ea typeface="Times New Roman" panose="02020603050405020304" pitchFamily="18" charset="0"/>
                <a:cs typeface="Arial" panose="020B0604020202020204" pitchFamily="34" charset="0"/>
              </a:rPr>
              <a:t>S</a:t>
            </a:r>
            <a:r>
              <a:rPr lang="en-US" sz="2400" dirty="0">
                <a:solidFill>
                  <a:srgbClr val="0D0D0D"/>
                </a:solidFill>
                <a:latin typeface="Arial" panose="020B0604020202020204" pitchFamily="34" charset="0"/>
                <a:ea typeface="Times New Roman" panose="02020603050405020304" pitchFamily="18" charset="0"/>
                <a:cs typeface="Arial" panose="020B0604020202020204" pitchFamily="34" charset="0"/>
              </a:rPr>
              <a:t>hort </a:t>
            </a:r>
            <a:r>
              <a:rPr lang="en-US" sz="2400" b="1" dirty="0">
                <a:solidFill>
                  <a:srgbClr val="0D0D0D"/>
                </a:solidFill>
                <a:latin typeface="Arial" panose="020B0604020202020204" pitchFamily="34" charset="0"/>
                <a:ea typeface="Times New Roman" panose="02020603050405020304" pitchFamily="18" charset="0"/>
                <a:cs typeface="Arial" panose="020B0604020202020204" pitchFamily="34" charset="0"/>
              </a:rPr>
              <a:t>P</a:t>
            </a:r>
            <a:r>
              <a:rPr lang="en-US" sz="2400" dirty="0">
                <a:solidFill>
                  <a:srgbClr val="0D0D0D"/>
                </a:solidFill>
                <a:latin typeface="Arial" panose="020B0604020202020204" pitchFamily="34" charset="0"/>
                <a:ea typeface="Times New Roman" panose="02020603050405020304" pitchFamily="18" charset="0"/>
                <a:cs typeface="Arial" panose="020B0604020202020204" pitchFamily="34" charset="0"/>
              </a:rPr>
              <a:t>alindromic </a:t>
            </a:r>
            <a:r>
              <a:rPr lang="en-US" sz="2400" b="1" dirty="0">
                <a:solidFill>
                  <a:srgbClr val="0D0D0D"/>
                </a:solidFill>
                <a:latin typeface="Arial" panose="020B0604020202020204" pitchFamily="34" charset="0"/>
                <a:ea typeface="Times New Roman" panose="02020603050405020304" pitchFamily="18" charset="0"/>
                <a:cs typeface="Arial" panose="020B0604020202020204" pitchFamily="34" charset="0"/>
              </a:rPr>
              <a:t>R</a:t>
            </a:r>
            <a:r>
              <a:rPr lang="en-US" sz="2400" dirty="0">
                <a:solidFill>
                  <a:srgbClr val="0D0D0D"/>
                </a:solidFill>
                <a:latin typeface="Arial" panose="020B0604020202020204" pitchFamily="34" charset="0"/>
                <a:ea typeface="Times New Roman" panose="02020603050405020304" pitchFamily="18" charset="0"/>
                <a:cs typeface="Arial" panose="020B0604020202020204" pitchFamily="34" charset="0"/>
              </a:rPr>
              <a:t>epeats, or </a:t>
            </a:r>
            <a:r>
              <a:rPr lang="en-US" sz="2400" b="1" dirty="0">
                <a:solidFill>
                  <a:srgbClr val="0D0D0D"/>
                </a:solidFill>
                <a:latin typeface="Arial" panose="020B0604020202020204" pitchFamily="34" charset="0"/>
                <a:ea typeface="Times New Roman" panose="02020603050405020304" pitchFamily="18" charset="0"/>
                <a:cs typeface="Arial" panose="020B0604020202020204" pitchFamily="34" charset="0"/>
              </a:rPr>
              <a:t>CRISPR </a:t>
            </a:r>
            <a:r>
              <a:rPr lang="en-US" sz="2400" dirty="0">
                <a:solidFill>
                  <a:srgbClr val="0D0D0D"/>
                </a:solidFill>
                <a:latin typeface="Arial" panose="020B0604020202020204" pitchFamily="34" charset="0"/>
                <a:ea typeface="Times New Roman" panose="02020603050405020304" pitchFamily="18" charset="0"/>
                <a:cs typeface="Arial" panose="020B0604020202020204" pitchFamily="34" charset="0"/>
              </a:rPr>
              <a:t>was first discovered in 1993 through sequence analyses. </a:t>
            </a:r>
          </a:p>
          <a:p>
            <a:pPr marL="800100" marR="0" indent="-342900">
              <a:spcBef>
                <a:spcPts val="600"/>
              </a:spcBef>
              <a:spcAft>
                <a:spcPts val="600"/>
              </a:spcAft>
              <a:buFont typeface="Wingdings" pitchFamily="2" charset="2"/>
              <a:buChar char="v"/>
            </a:pPr>
            <a:r>
              <a:rPr lang="en-US" sz="2400" dirty="0">
                <a:solidFill>
                  <a:srgbClr val="0D0D0D"/>
                </a:solidFill>
                <a:latin typeface="Arial" panose="020B0604020202020204" pitchFamily="34" charset="0"/>
                <a:ea typeface="Times New Roman" panose="02020603050405020304" pitchFamily="18" charset="0"/>
                <a:cs typeface="Arial" panose="020B0604020202020204" pitchFamily="34" charset="0"/>
              </a:rPr>
              <a:t>Significance of CRISPR was unknown until 2007, when immunity function of this element was uncovered. </a:t>
            </a:r>
          </a:p>
          <a:p>
            <a:pPr marL="800100" marR="0" indent="-342900">
              <a:spcBef>
                <a:spcPts val="600"/>
              </a:spcBef>
              <a:spcAft>
                <a:spcPts val="600"/>
              </a:spcAft>
              <a:buFont typeface="Wingdings" pitchFamily="2" charset="2"/>
              <a:buChar char="v"/>
            </a:pPr>
            <a:r>
              <a:rPr lang="en-US" sz="2400" dirty="0">
                <a:solidFill>
                  <a:srgbClr val="0D0D0D"/>
                </a:solidFill>
                <a:latin typeface="Arial" panose="020B0604020202020204" pitchFamily="34" charset="0"/>
                <a:ea typeface="Times New Roman" panose="02020603050405020304" pitchFamily="18" charset="0"/>
                <a:cs typeface="Arial" panose="020B0604020202020204" pitchFamily="34" charset="0"/>
              </a:rPr>
              <a:t>The mechanism used by the element to confer immunity became known after five years </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457200">
              <a:spcBef>
                <a:spcPts val="600"/>
              </a:spcBef>
              <a:spcAft>
                <a:spcPts val="600"/>
              </a:spcAft>
            </a:pPr>
            <a:r>
              <a:rPr lang="en-US" sz="2400" dirty="0">
                <a:solidFill>
                  <a:srgbClr val="0D0D0D"/>
                </a:solidFill>
                <a:latin typeface="Arial" panose="020B0604020202020204" pitchFamily="34" charset="0"/>
                <a:ea typeface="Times New Roman" panose="02020603050405020304" pitchFamily="18" charset="0"/>
                <a:cs typeface="Arial" panose="020B0604020202020204" pitchFamily="34" charset="0"/>
              </a:rPr>
              <a:t>The bacteria and archaea use CRISPR to defend against the invading viruses termed as bacteriophages. Following viral infection, they employ a special CRISPR-associated nuclease 9 (Cas9) to generate a double-strand break (DSB) in its target loci of the bacteriophages’ DNA molecules. Thus, viruses become ineffective.  Cas9 is directed to the target sequence by a short RNA fragment known as a guide RNA (gRNA), complementary to a segment of the viral genome for generating DSB. Parallel to viral DNA cleavage, a short viral DNA is stored between the palindromic CRISPR sequences. This sequence is being used to generate the gRNA for rapid activation of this defense mechanism against any subsequent infection by the same bacteriophage. </a:t>
            </a:r>
            <a:r>
              <a:rPr lang="en-US" sz="2400" dirty="0">
                <a:latin typeface="Arial" panose="020B0604020202020204" pitchFamily="34" charset="0"/>
                <a:cs typeface="Arial" panose="020B0604020202020204" pitchFamily="34" charset="0"/>
              </a:rPr>
              <a:t>This system is kind of similar to </a:t>
            </a:r>
            <a:r>
              <a:rPr lang="en-US" sz="2400" b="1" i="1" dirty="0">
                <a:latin typeface="Arial" panose="020B0604020202020204" pitchFamily="34" charset="0"/>
                <a:cs typeface="Arial" panose="020B0604020202020204" pitchFamily="34" charset="0"/>
              </a:rPr>
              <a:t>antibody production </a:t>
            </a:r>
            <a:r>
              <a:rPr lang="en-US" sz="2400" dirty="0">
                <a:latin typeface="Arial" panose="020B0604020202020204" pitchFamily="34" charset="0"/>
                <a:cs typeface="Arial" panose="020B0604020202020204" pitchFamily="34" charset="0"/>
              </a:rPr>
              <a:t>in humans. </a:t>
            </a:r>
            <a:endParaRPr lang="en-US" sz="2400" dirty="0">
              <a:solidFill>
                <a:srgbClr val="0D0D0D"/>
              </a:solidFill>
              <a:latin typeface="Arial" panose="020B0604020202020204" pitchFamily="34" charset="0"/>
              <a:ea typeface="Times New Roman" panose="02020603050405020304" pitchFamily="18" charset="0"/>
              <a:cs typeface="Arial" panose="020B0604020202020204" pitchFamily="34" charset="0"/>
            </a:endParaRPr>
          </a:p>
          <a:p>
            <a:pPr marL="457200" marR="0">
              <a:spcBef>
                <a:spcPts val="600"/>
              </a:spcBef>
              <a:spcAft>
                <a:spcPts val="600"/>
              </a:spcAft>
            </a:pPr>
            <a:endParaRPr lang="en-US" sz="2400" dirty="0">
              <a:solidFill>
                <a:srgbClr val="0D0D0D"/>
              </a:solidFill>
              <a:latin typeface="Arial" panose="020B0604020202020204" pitchFamily="34" charset="0"/>
              <a:ea typeface="Times New Roman" panose="02020603050405020304" pitchFamily="18" charset="0"/>
              <a:cs typeface="Arial" panose="020B0604020202020204" pitchFamily="34" charset="0"/>
            </a:endParaRPr>
          </a:p>
          <a:p>
            <a:pPr marL="457200" marR="0">
              <a:spcBef>
                <a:spcPts val="600"/>
              </a:spcBef>
              <a:spcAft>
                <a:spcPts val="600"/>
              </a:spcAft>
            </a:pP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74026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1A4266-2060-ED42-AB75-DA0E31F32731}"/>
              </a:ext>
            </a:extLst>
          </p:cNvPr>
          <p:cNvSpPr/>
          <p:nvPr/>
        </p:nvSpPr>
        <p:spPr>
          <a:xfrm>
            <a:off x="290766" y="770334"/>
            <a:ext cx="11622157" cy="646331"/>
          </a:xfrm>
          <a:prstGeom prst="rect">
            <a:avLst/>
          </a:prstGeom>
        </p:spPr>
        <p:txBody>
          <a:bodyPr wrap="square">
            <a:spAutoFit/>
          </a:bodyPr>
          <a:lstStyle/>
          <a:p>
            <a:pPr algn="ctr">
              <a:spcAft>
                <a:spcPts val="1200"/>
              </a:spcAft>
            </a:pPr>
            <a:r>
              <a:rPr lang="en-US" sz="3600" b="1" dirty="0">
                <a:latin typeface="Arial" panose="020B0604020202020204" pitchFamily="34" charset="0"/>
                <a:ea typeface="Calibri" panose="020F0502020204030204" pitchFamily="34" charset="0"/>
                <a:cs typeface="Arial" panose="020B0604020202020204" pitchFamily="34" charset="0"/>
              </a:rPr>
              <a:t>Lecture 5: Engineering Traits (February 12)</a:t>
            </a:r>
          </a:p>
        </p:txBody>
      </p:sp>
      <p:sp>
        <p:nvSpPr>
          <p:cNvPr id="3" name="TextBox 2">
            <a:extLst>
              <a:ext uri="{FF2B5EF4-FFF2-40B4-BE49-F238E27FC236}">
                <a16:creationId xmlns:a16="http://schemas.microsoft.com/office/drawing/2014/main" id="{8B0B1D58-29CF-124B-9E23-D549EE406FCB}"/>
              </a:ext>
            </a:extLst>
          </p:cNvPr>
          <p:cNvSpPr txBox="1"/>
          <p:nvPr/>
        </p:nvSpPr>
        <p:spPr>
          <a:xfrm>
            <a:off x="1802297" y="2040054"/>
            <a:ext cx="10389703" cy="3447098"/>
          </a:xfrm>
          <a:prstGeom prst="rect">
            <a:avLst/>
          </a:prstGeom>
          <a:noFill/>
        </p:spPr>
        <p:txBody>
          <a:bodyPr wrap="square" rtlCol="0">
            <a:spAutoFit/>
          </a:bodyPr>
          <a:lstStyle/>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Cross Protection</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Gene Silencing</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Host-induced Gene Silencing</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Gene Editing</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Overexpression of Genes</a:t>
            </a:r>
          </a:p>
          <a:p>
            <a:pPr marL="285750" indent="-285750">
              <a:spcBef>
                <a:spcPts val="600"/>
              </a:spcBef>
              <a:spcAft>
                <a:spcPts val="600"/>
              </a:spcAft>
              <a:buFont typeface="Wingdings" pitchFamily="2" charset="2"/>
              <a:buChar char="v"/>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6579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AD4385-0DDB-8949-97CF-5D1B0F8BF5DC}"/>
              </a:ext>
            </a:extLst>
          </p:cNvPr>
          <p:cNvSpPr/>
          <p:nvPr/>
        </p:nvSpPr>
        <p:spPr>
          <a:xfrm>
            <a:off x="117565" y="332802"/>
            <a:ext cx="11848010" cy="5732338"/>
          </a:xfrm>
          <a:prstGeom prst="rect">
            <a:avLst/>
          </a:prstGeom>
        </p:spPr>
        <p:txBody>
          <a:bodyPr wrap="square">
            <a:spAutoFit/>
          </a:bodyPr>
          <a:lstStyle/>
          <a:p>
            <a:pPr marL="457200" marR="0">
              <a:lnSpc>
                <a:spcPts val="3280"/>
              </a:lnSpc>
              <a:spcBef>
                <a:spcPts val="600"/>
              </a:spcBef>
              <a:spcAft>
                <a:spcPts val="600"/>
              </a:spcAft>
            </a:pPr>
            <a:r>
              <a:rPr lang="en-US" sz="2400" b="1" dirty="0">
                <a:solidFill>
                  <a:srgbClr val="0D0D0D"/>
                </a:solidFill>
                <a:latin typeface="Arial" panose="020B0604020202020204" pitchFamily="34" charset="0"/>
                <a:ea typeface="Times New Roman" panose="02020603050405020304" pitchFamily="18" charset="0"/>
                <a:cs typeface="Arial" panose="020B0604020202020204" pitchFamily="34" charset="0"/>
              </a:rPr>
              <a:t>Two steps to consider in designing a CRISPR-Cas9 system for editing a gene</a:t>
            </a:r>
            <a:r>
              <a:rPr lang="en-US" sz="2400" dirty="0">
                <a:solidFill>
                  <a:srgbClr val="0D0D0D"/>
                </a:solidFill>
                <a:latin typeface="Arial" panose="020B0604020202020204" pitchFamily="34" charset="0"/>
                <a:ea typeface="Times New Roman" panose="02020603050405020304" pitchFamily="18" charset="0"/>
                <a:cs typeface="Arial" panose="020B0604020202020204" pitchFamily="34" charset="0"/>
              </a:rPr>
              <a:t>: </a:t>
            </a:r>
          </a:p>
          <a:p>
            <a:pPr marL="971550" marR="0" indent="-514350">
              <a:lnSpc>
                <a:spcPts val="3280"/>
              </a:lnSpc>
              <a:spcBef>
                <a:spcPts val="600"/>
              </a:spcBef>
              <a:spcAft>
                <a:spcPts val="600"/>
              </a:spcAft>
              <a:buAutoNum type="romanLcParenBoth"/>
            </a:pPr>
            <a:r>
              <a:rPr lang="en-US" sz="2400" dirty="0">
                <a:solidFill>
                  <a:srgbClr val="0D0D0D"/>
                </a:solidFill>
                <a:latin typeface="Arial" panose="020B0604020202020204" pitchFamily="34" charset="0"/>
                <a:ea typeface="Times New Roman" panose="02020603050405020304" pitchFamily="18" charset="0"/>
                <a:cs typeface="Arial" panose="020B0604020202020204" pitchFamily="34" charset="0"/>
              </a:rPr>
              <a:t>The design of guide RNA (gRNA)</a:t>
            </a:r>
          </a:p>
          <a:p>
            <a:pPr marL="971550" marR="0" indent="-514350">
              <a:lnSpc>
                <a:spcPts val="3280"/>
              </a:lnSpc>
              <a:spcBef>
                <a:spcPts val="600"/>
              </a:spcBef>
              <a:spcAft>
                <a:spcPts val="600"/>
              </a:spcAft>
              <a:buAutoNum type="romanLcParenBoth"/>
            </a:pPr>
            <a:r>
              <a:rPr lang="en-US" sz="2400" dirty="0">
                <a:solidFill>
                  <a:srgbClr val="0D0D0D"/>
                </a:solidFill>
                <a:latin typeface="Arial" panose="020B0604020202020204" pitchFamily="34" charset="0"/>
                <a:ea typeface="Times New Roman" panose="02020603050405020304" pitchFamily="18" charset="0"/>
                <a:cs typeface="Arial" panose="020B0604020202020204" pitchFamily="34" charset="0"/>
              </a:rPr>
              <a:t>Choice of the nuclease depends on the desired application – Cas9 for plant work. </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457200" marR="0">
              <a:lnSpc>
                <a:spcPts val="3280"/>
              </a:lnSpc>
              <a:spcBef>
                <a:spcPts val="600"/>
              </a:spcBef>
              <a:spcAft>
                <a:spcPts val="600"/>
              </a:spcAft>
            </a:pPr>
            <a:r>
              <a:rPr lang="en-US" sz="2400" dirty="0">
                <a:solidFill>
                  <a:srgbClr val="0D0D0D"/>
                </a:solidFill>
                <a:latin typeface="Arial" panose="020B0604020202020204" pitchFamily="34" charset="0"/>
                <a:ea typeface="Times New Roman" panose="02020603050405020304" pitchFamily="18" charset="0"/>
                <a:cs typeface="Arial" panose="020B0604020202020204" pitchFamily="34" charset="0"/>
              </a:rPr>
              <a:t>The gRNA that targets specifically to your gene of intertest should be designed. Best scenario would be 0 non-specific cut and highly specific to the target site in exons. You can edit members of a gene family simultaneously. Following double stranded breaks (DSB), cells repair the DNA by non-homologous end joining (NHEJ) mechanism. During this process indels (insertions and deletions) are created leading to frameshift mutations and </a:t>
            </a:r>
            <a:r>
              <a:rPr lang="en-US" sz="2400" b="1" i="1" dirty="0">
                <a:solidFill>
                  <a:srgbClr val="0D0D0D"/>
                </a:solidFill>
                <a:latin typeface="Arial" panose="020B0604020202020204" pitchFamily="34" charset="0"/>
                <a:ea typeface="Times New Roman" panose="02020603050405020304" pitchFamily="18" charset="0"/>
                <a:cs typeface="Arial" panose="020B0604020202020204" pitchFamily="34" charset="0"/>
              </a:rPr>
              <a:t>gene knockouts </a:t>
            </a:r>
            <a:r>
              <a:rPr lang="en-US" sz="2400" dirty="0">
                <a:solidFill>
                  <a:srgbClr val="0D0D0D"/>
                </a:solidFill>
                <a:latin typeface="Arial" panose="020B0604020202020204" pitchFamily="34" charset="0"/>
                <a:ea typeface="Times New Roman" panose="02020603050405020304" pitchFamily="18" charset="0"/>
                <a:cs typeface="Arial" panose="020B0604020202020204" pitchFamily="34" charset="0"/>
              </a:rPr>
              <a:t>(KO).   </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457200" marR="0">
              <a:spcBef>
                <a:spcPts val="600"/>
              </a:spcBef>
              <a:spcAft>
                <a:spcPts val="600"/>
              </a:spcAft>
            </a:pPr>
            <a:endParaRPr lang="en-US" sz="24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41988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7D0C03-71D7-D543-A04A-730605C35C2E}"/>
              </a:ext>
            </a:extLst>
          </p:cNvPr>
          <p:cNvSpPr/>
          <p:nvPr/>
        </p:nvSpPr>
        <p:spPr>
          <a:xfrm>
            <a:off x="966652" y="874268"/>
            <a:ext cx="10972800" cy="4720523"/>
          </a:xfrm>
          <a:prstGeom prst="rect">
            <a:avLst/>
          </a:prstGeom>
        </p:spPr>
        <p:txBody>
          <a:bodyPr wrap="square">
            <a:spAutoFit/>
          </a:bodyPr>
          <a:lstStyle/>
          <a:p>
            <a:pPr marL="342900" indent="-342900">
              <a:lnSpc>
                <a:spcPts val="3280"/>
              </a:lnSpc>
              <a:buFont typeface="Wingdings" pitchFamily="2" charset="2"/>
              <a:buChar char="v"/>
            </a:pPr>
            <a:r>
              <a:rPr lang="en-US" sz="2400" dirty="0">
                <a:solidFill>
                  <a:srgbClr val="0D0D0D"/>
                </a:solidFill>
                <a:latin typeface="Arial" panose="020B0604020202020204" pitchFamily="34" charset="0"/>
                <a:ea typeface="Calibri" panose="020F0502020204030204" pitchFamily="34" charset="0"/>
                <a:cs typeface="Arial" panose="020B0604020202020204" pitchFamily="34" charset="0"/>
              </a:rPr>
              <a:t>We can also conduct </a:t>
            </a:r>
            <a:r>
              <a:rPr lang="en-US" sz="2400" b="1" i="1" dirty="0">
                <a:solidFill>
                  <a:srgbClr val="0D0D0D"/>
                </a:solidFill>
                <a:latin typeface="Arial" panose="020B0604020202020204" pitchFamily="34" charset="0"/>
                <a:ea typeface="Calibri" panose="020F0502020204030204" pitchFamily="34" charset="0"/>
                <a:cs typeface="Arial" panose="020B0604020202020204" pitchFamily="34" charset="0"/>
              </a:rPr>
              <a:t>knock-in</a:t>
            </a:r>
            <a:r>
              <a:rPr lang="en-US" sz="2400" dirty="0">
                <a:solidFill>
                  <a:srgbClr val="0D0D0D"/>
                </a:solidFill>
                <a:latin typeface="Arial" panose="020B0604020202020204" pitchFamily="34" charset="0"/>
                <a:ea typeface="Calibri" panose="020F0502020204030204" pitchFamily="34" charset="0"/>
                <a:cs typeface="Arial" panose="020B0604020202020204" pitchFamily="34" charset="0"/>
              </a:rPr>
              <a:t> (KI)</a:t>
            </a:r>
            <a:r>
              <a:rPr lang="en-US" sz="2400" b="1" i="1" dirty="0">
                <a:solidFill>
                  <a:srgbClr val="0D0D0D"/>
                </a:solidFill>
                <a:latin typeface="Arial" panose="020B0604020202020204" pitchFamily="34" charset="0"/>
                <a:ea typeface="Calibri" panose="020F0502020204030204" pitchFamily="34" charset="0"/>
                <a:cs typeface="Arial" panose="020B0604020202020204" pitchFamily="34" charset="0"/>
              </a:rPr>
              <a:t> </a:t>
            </a:r>
            <a:r>
              <a:rPr lang="en-US" sz="2400" dirty="0">
                <a:solidFill>
                  <a:srgbClr val="0D0D0D"/>
                </a:solidFill>
                <a:latin typeface="Arial" panose="020B0604020202020204" pitchFamily="34" charset="0"/>
                <a:ea typeface="Calibri" panose="020F0502020204030204" pitchFamily="34" charset="0"/>
                <a:cs typeface="Arial" panose="020B0604020202020204" pitchFamily="34" charset="0"/>
              </a:rPr>
              <a:t>mutation by repairing the DSB through homology directed repair (HDR) mechanism. </a:t>
            </a:r>
          </a:p>
          <a:p>
            <a:pPr marL="342900" indent="-342900">
              <a:lnSpc>
                <a:spcPts val="3280"/>
              </a:lnSpc>
              <a:buFont typeface="Wingdings" pitchFamily="2" charset="2"/>
              <a:buChar char="v"/>
            </a:pPr>
            <a:r>
              <a:rPr lang="en-US" sz="2400" dirty="0">
                <a:solidFill>
                  <a:srgbClr val="0D0D0D"/>
                </a:solidFill>
                <a:latin typeface="Arial" panose="020B0604020202020204" pitchFamily="34" charset="0"/>
                <a:ea typeface="Calibri" panose="020F0502020204030204" pitchFamily="34" charset="0"/>
                <a:cs typeface="Arial" panose="020B0604020202020204" pitchFamily="34" charset="0"/>
              </a:rPr>
              <a:t>To facilitate or induce HDR-mediated repair, copies of homologous DNA molecules with a desirable mutation are provided to use as a template. The mutation can be a single point mutation to change an amino acid. </a:t>
            </a:r>
          </a:p>
          <a:p>
            <a:pPr marL="342900" indent="-342900">
              <a:lnSpc>
                <a:spcPts val="3280"/>
              </a:lnSpc>
              <a:buFont typeface="Wingdings" pitchFamily="2" charset="2"/>
              <a:buChar char="v"/>
            </a:pPr>
            <a:r>
              <a:rPr lang="en-US" sz="2400" dirty="0">
                <a:solidFill>
                  <a:srgbClr val="0D0D0D"/>
                </a:solidFill>
                <a:latin typeface="Arial" panose="020B0604020202020204" pitchFamily="34" charset="0"/>
                <a:ea typeface="Calibri" panose="020F0502020204030204" pitchFamily="34" charset="0"/>
                <a:cs typeface="Arial" panose="020B0604020202020204" pitchFamily="34" charset="0"/>
              </a:rPr>
              <a:t>It can be used to correct a disease-causing mutation in humans and generating herbicide resistance in plants. </a:t>
            </a:r>
          </a:p>
          <a:p>
            <a:pPr marL="342900" indent="-342900">
              <a:lnSpc>
                <a:spcPts val="3280"/>
              </a:lnSpc>
              <a:buFont typeface="Wingdings" pitchFamily="2" charset="2"/>
              <a:buChar char="v"/>
            </a:pPr>
            <a:r>
              <a:rPr lang="en-US" sz="2400" dirty="0">
                <a:solidFill>
                  <a:srgbClr val="0D0D0D"/>
                </a:solidFill>
                <a:latin typeface="Arial" panose="020B0604020202020204" pitchFamily="34" charset="0"/>
                <a:ea typeface="Calibri" panose="020F0502020204030204" pitchFamily="34" charset="0"/>
                <a:cs typeface="Arial" panose="020B0604020202020204" pitchFamily="34" charset="0"/>
              </a:rPr>
              <a:t>For example in plants, we can replace an amino acid in the gene encoding acetolactate synthase (ALS) involved in biosynthesis of branched-chain amino acids to make the enzyme resistant to several herbicides, including </a:t>
            </a:r>
            <a:r>
              <a:rPr lang="en-US" sz="2400" dirty="0" err="1">
                <a:solidFill>
                  <a:srgbClr val="0D0D0D"/>
                </a:solidFill>
                <a:latin typeface="Arial" panose="020B0604020202020204" pitchFamily="34" charset="0"/>
                <a:ea typeface="Calibri" panose="020F0502020204030204" pitchFamily="34" charset="0"/>
                <a:cs typeface="Arial" panose="020B0604020202020204" pitchFamily="34" charset="0"/>
              </a:rPr>
              <a:t>imidazolinones</a:t>
            </a:r>
            <a:r>
              <a:rPr lang="en-US" sz="2400" dirty="0">
                <a:solidFill>
                  <a:srgbClr val="0D0D0D"/>
                </a:solidFill>
                <a:latin typeface="Arial" panose="020B0604020202020204" pitchFamily="34" charset="0"/>
                <a:ea typeface="Calibri" panose="020F0502020204030204" pitchFamily="34" charset="0"/>
                <a:cs typeface="Arial" panose="020B0604020202020204" pitchFamily="34" charset="0"/>
              </a:rPr>
              <a:t> and sulfonylureas. Out come herbicide resistant plants. </a:t>
            </a:r>
            <a:endParaRPr lang="en-US" sz="2400" dirty="0"/>
          </a:p>
        </p:txBody>
      </p:sp>
    </p:spTree>
    <p:extLst>
      <p:ext uri="{BB962C8B-B14F-4D97-AF65-F5344CB8AC3E}">
        <p14:creationId xmlns:p14="http://schemas.microsoft.com/office/powerpoint/2010/main" val="2134964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5052DD-23D3-374B-A34D-BEC1301AACBA}"/>
              </a:ext>
            </a:extLst>
          </p:cNvPr>
          <p:cNvPicPr/>
          <p:nvPr/>
        </p:nvPicPr>
        <p:blipFill>
          <a:blip r:embed="rId2" cstate="email">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2220391" y="972457"/>
            <a:ext cx="7751219" cy="4441371"/>
          </a:xfrm>
          <a:prstGeom prst="rect">
            <a:avLst/>
          </a:prstGeom>
          <a:ln>
            <a:solidFill>
              <a:schemeClr val="tx2"/>
            </a:solidFill>
          </a:ln>
        </p:spPr>
      </p:pic>
      <p:sp>
        <p:nvSpPr>
          <p:cNvPr id="3" name="Rectangle 2">
            <a:extLst>
              <a:ext uri="{FF2B5EF4-FFF2-40B4-BE49-F238E27FC236}">
                <a16:creationId xmlns:a16="http://schemas.microsoft.com/office/drawing/2014/main" id="{0BA768AC-AA2D-6C4F-AFF2-4A3ACA0D8FA8}"/>
              </a:ext>
            </a:extLst>
          </p:cNvPr>
          <p:cNvSpPr/>
          <p:nvPr/>
        </p:nvSpPr>
        <p:spPr>
          <a:xfrm>
            <a:off x="28439" y="5413828"/>
            <a:ext cx="12032932" cy="1323439"/>
          </a:xfrm>
          <a:prstGeom prst="rect">
            <a:avLst/>
          </a:prstGeom>
        </p:spPr>
        <p:txBody>
          <a:bodyPr wrap="square">
            <a:spAutoFit/>
          </a:bodyPr>
          <a:lstStyle/>
          <a:p>
            <a:pPr marL="457200" marR="0">
              <a:spcBef>
                <a:spcPts val="600"/>
              </a:spcBef>
              <a:spcAft>
                <a:spcPts val="600"/>
              </a:spcAft>
            </a:pPr>
            <a:r>
              <a:rPr lang="en-US" sz="2000" dirty="0">
                <a:solidFill>
                  <a:srgbClr val="0D0D0D"/>
                </a:solidFill>
                <a:latin typeface="Arial" panose="020B0604020202020204" pitchFamily="34" charset="0"/>
                <a:ea typeface="Times New Roman" panose="02020603050405020304" pitchFamily="18" charset="0"/>
              </a:rPr>
              <a:t>The CRISPR-Cas9 system comprises a guide RNA (gRNA) and Cas9 nuclease, which together form a ribonucleoprotein (RNP) complex. The gRNA binds to the genomic target upstream of a protospacer adjacent motif (PAM), enabling the Cas9 nuclease to make a double-strand break in the DNA (denoted by the scissors). Adopted from: </a:t>
            </a:r>
            <a:r>
              <a:rPr lang="en-US" sz="2000" u="sng" dirty="0">
                <a:solidFill>
                  <a:srgbClr val="0D0D0D"/>
                </a:solidFill>
                <a:latin typeface="Arial" panose="020B0604020202020204" pitchFamily="34" charset="0"/>
                <a:ea typeface="Times New Roman" panose="02020603050405020304" pitchFamily="18" charset="0"/>
                <a:hlinkClick r:id="rId4"/>
              </a:rPr>
              <a:t>https://www.synthego.com/resources/crispr-101-ebook</a:t>
            </a:r>
            <a:endParaRPr lang="en-US" sz="2000" dirty="0">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83968E50-6FB8-7343-9926-F943EA986A8D}"/>
              </a:ext>
            </a:extLst>
          </p:cNvPr>
          <p:cNvSpPr/>
          <p:nvPr/>
        </p:nvSpPr>
        <p:spPr>
          <a:xfrm>
            <a:off x="0" y="193332"/>
            <a:ext cx="12192000" cy="523220"/>
          </a:xfrm>
          <a:prstGeom prst="rect">
            <a:avLst/>
          </a:prstGeom>
        </p:spPr>
        <p:txBody>
          <a:bodyPr wrap="square">
            <a:spAutoFit/>
          </a:bodyPr>
          <a:lstStyle/>
          <a:p>
            <a:pPr algn="ctr"/>
            <a:r>
              <a:rPr lang="en-US" sz="2800" b="1" dirty="0">
                <a:solidFill>
                  <a:srgbClr val="0D0D0D"/>
                </a:solidFill>
                <a:latin typeface="Arial" panose="020B0604020202020204" pitchFamily="34" charset="0"/>
                <a:ea typeface="Times New Roman" panose="02020603050405020304" pitchFamily="18" charset="0"/>
              </a:rPr>
              <a:t>CRISPR-Cas9 System</a:t>
            </a:r>
            <a:endParaRPr lang="en-US" sz="2800" dirty="0"/>
          </a:p>
        </p:txBody>
      </p:sp>
    </p:spTree>
    <p:extLst>
      <p:ext uri="{BB962C8B-B14F-4D97-AF65-F5344CB8AC3E}">
        <p14:creationId xmlns:p14="http://schemas.microsoft.com/office/powerpoint/2010/main" val="1507856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004125-F6FB-F64C-BE82-A23AC37CD7C6}"/>
              </a:ext>
            </a:extLst>
          </p:cNvPr>
          <p:cNvSpPr/>
          <p:nvPr/>
        </p:nvSpPr>
        <p:spPr>
          <a:xfrm>
            <a:off x="0" y="581365"/>
            <a:ext cx="11834949" cy="5570756"/>
          </a:xfrm>
          <a:prstGeom prst="rect">
            <a:avLst/>
          </a:prstGeom>
        </p:spPr>
        <p:txBody>
          <a:bodyPr wrap="square">
            <a:spAutoFit/>
          </a:bodyPr>
          <a:lstStyle/>
          <a:p>
            <a:pPr marL="800100" marR="0" indent="-342900">
              <a:spcBef>
                <a:spcPts val="600"/>
              </a:spcBef>
              <a:spcAft>
                <a:spcPts val="600"/>
              </a:spcAft>
              <a:buFont typeface="Wingdings" pitchFamily="2" charset="2"/>
              <a:buChar char="v"/>
            </a:pPr>
            <a:r>
              <a:rPr lang="en-US" sz="2400" dirty="0">
                <a:solidFill>
                  <a:srgbClr val="0D0D0D"/>
                </a:solidFill>
                <a:latin typeface="Arial" panose="020B0604020202020204" pitchFamily="34" charset="0"/>
                <a:ea typeface="Times New Roman" panose="02020603050405020304" pitchFamily="18" charset="0"/>
                <a:cs typeface="Arial" panose="020B0604020202020204" pitchFamily="34" charset="0"/>
              </a:rPr>
              <a:t>You can also generate gRNA and Cas9 protein in test tubes and apply the two as ribonucleoprotein (RNP) complexes into the cells; this approach has recently been reported to be the most effective strategy (Liang et al. 2015). The complex is unstable and does not continue to function to cause additional off-target mutations.</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800100" marR="0" indent="-342900">
              <a:spcBef>
                <a:spcPts val="600"/>
              </a:spcBef>
              <a:spcAft>
                <a:spcPts val="600"/>
              </a:spcAft>
              <a:buFont typeface="Wingdings" pitchFamily="2" charset="2"/>
              <a:buChar char="v"/>
            </a:pPr>
            <a:r>
              <a:rPr lang="en-US" sz="2400" dirty="0">
                <a:solidFill>
                  <a:srgbClr val="0D0D0D"/>
                </a:solidFill>
                <a:latin typeface="Arial" panose="020B0604020202020204" pitchFamily="34" charset="0"/>
                <a:ea typeface="Times New Roman" panose="02020603050405020304" pitchFamily="18" charset="0"/>
                <a:cs typeface="Arial" panose="020B0604020202020204" pitchFamily="34" charset="0"/>
              </a:rPr>
              <a:t>Alteration of function through homologous recombination can also be accomplished through Crispr/Cas9 system. </a:t>
            </a:r>
            <a:endParaRPr lang="en-US" sz="2400" dirty="0">
              <a:latin typeface="Arial" panose="020B0604020202020204" pitchFamily="34" charset="0"/>
              <a:ea typeface="Calibri" panose="020F0502020204030204" pitchFamily="34" charset="0"/>
              <a:cs typeface="Arial" panose="020B0604020202020204" pitchFamily="34" charset="0"/>
            </a:endParaRPr>
          </a:p>
          <a:p>
            <a:pPr marL="800100" marR="0" indent="-342900">
              <a:spcBef>
                <a:spcPts val="600"/>
              </a:spcBef>
              <a:spcAft>
                <a:spcPts val="600"/>
              </a:spcAft>
              <a:buFont typeface="Wingdings" pitchFamily="2" charset="2"/>
              <a:buChar char="v"/>
            </a:pPr>
            <a:r>
              <a:rPr lang="en-US" sz="2400" dirty="0">
                <a:solidFill>
                  <a:srgbClr val="0D0D0D"/>
                </a:solidFill>
                <a:latin typeface="Arial" panose="020B0604020202020204" pitchFamily="34" charset="0"/>
                <a:ea typeface="Times New Roman" panose="02020603050405020304" pitchFamily="18" charset="0"/>
                <a:cs typeface="Arial" panose="020B0604020202020204" pitchFamily="34" charset="0"/>
              </a:rPr>
              <a:t>Point or deletion mutations through Crispr/Cas9 is predictable. The only weakness is the mutations caused by the system in non-targeted genomic regions. There are many sequences similar to </a:t>
            </a:r>
            <a:r>
              <a:rPr lang="en-US" sz="2400" b="1" dirty="0">
                <a:solidFill>
                  <a:srgbClr val="0D0D0D"/>
                </a:solidFill>
                <a:latin typeface="Arial" panose="020B0604020202020204" pitchFamily="34" charset="0"/>
                <a:ea typeface="Times New Roman" panose="02020603050405020304" pitchFamily="18" charset="0"/>
                <a:cs typeface="Arial" panose="020B0604020202020204" pitchFamily="34" charset="0"/>
              </a:rPr>
              <a:t>16 </a:t>
            </a:r>
            <a:r>
              <a:rPr lang="en-US" sz="2400" b="1" dirty="0" err="1">
                <a:solidFill>
                  <a:srgbClr val="0D0D0D"/>
                </a:solidFill>
                <a:latin typeface="Arial" panose="020B0604020202020204" pitchFamily="34" charset="0"/>
                <a:ea typeface="Times New Roman" panose="02020603050405020304" pitchFamily="18" charset="0"/>
                <a:cs typeface="Arial" panose="020B0604020202020204" pitchFamily="34" charset="0"/>
              </a:rPr>
              <a:t>bp</a:t>
            </a:r>
            <a:r>
              <a:rPr lang="en-US" sz="2400" b="1" dirty="0">
                <a:solidFill>
                  <a:srgbClr val="0D0D0D"/>
                </a:solidFill>
                <a:latin typeface="Arial" panose="020B0604020202020204" pitchFamily="34" charset="0"/>
                <a:ea typeface="Times New Roman" panose="02020603050405020304" pitchFamily="18" charset="0"/>
                <a:cs typeface="Arial" panose="020B0604020202020204" pitchFamily="34" charset="0"/>
              </a:rPr>
              <a:t> target </a:t>
            </a:r>
            <a:r>
              <a:rPr lang="en-US" sz="2400" dirty="0">
                <a:solidFill>
                  <a:srgbClr val="0D0D0D"/>
                </a:solidFill>
                <a:latin typeface="Arial" panose="020B0604020202020204" pitchFamily="34" charset="0"/>
                <a:ea typeface="Times New Roman" panose="02020603050405020304" pitchFamily="18" charset="0"/>
                <a:cs typeface="Arial" panose="020B0604020202020204" pitchFamily="34" charset="0"/>
              </a:rPr>
              <a:t>sequence in complex genome. Therefore, we have to investigate the genome sequence for target sequence just to make sure that the target site is either absent or is not present in coding sequences. One can always breed the desirable Crispr/Cas9-induced mutations through backcrossing. </a:t>
            </a:r>
            <a:endParaRPr lang="en-US" sz="24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49015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B22CBF-5BFB-F247-B05F-9A964867247E}"/>
              </a:ext>
            </a:extLst>
          </p:cNvPr>
          <p:cNvSpPr/>
          <p:nvPr/>
        </p:nvSpPr>
        <p:spPr>
          <a:xfrm>
            <a:off x="188686" y="293821"/>
            <a:ext cx="11698515" cy="6124754"/>
          </a:xfrm>
          <a:prstGeom prst="rect">
            <a:avLst/>
          </a:prstGeom>
        </p:spPr>
        <p:txBody>
          <a:bodyPr wrap="square">
            <a:spAutoFit/>
          </a:bodyPr>
          <a:lstStyle/>
          <a:p>
            <a:r>
              <a:rPr lang="en-US" sz="1400" b="1" i="0" u="none" strike="noStrike" dirty="0">
                <a:solidFill>
                  <a:srgbClr val="262626"/>
                </a:solidFill>
                <a:effectLst/>
                <a:latin typeface="Arial" panose="020B0604020202020204" pitchFamily="34" charset="0"/>
                <a:cs typeface="Arial" panose="020B0604020202020204" pitchFamily="34" charset="0"/>
              </a:rPr>
              <a:t>Will There be a CRISPR Nobel Prize?</a:t>
            </a:r>
          </a:p>
          <a:p>
            <a:r>
              <a:rPr lang="en-US" sz="1400" b="0" i="0" u="none" strike="noStrike" dirty="0">
                <a:solidFill>
                  <a:srgbClr val="262626"/>
                </a:solidFill>
                <a:effectLst/>
                <a:latin typeface="Arial" panose="020B0604020202020204" pitchFamily="34" charset="0"/>
                <a:cs typeface="Arial" panose="020B0604020202020204" pitchFamily="34" charset="0"/>
              </a:rPr>
              <a:t>A CRISPR research project or experiment has not yet won a Nobel Prize, but given its popularity, it sure seems to be on the path to one. </a:t>
            </a:r>
            <a:r>
              <a:rPr lang="en-US" sz="1400" b="0" i="0" u="none" strike="noStrike" dirty="0">
                <a:solidFill>
                  <a:srgbClr val="000000"/>
                </a:solidFill>
                <a:effectLst/>
                <a:latin typeface="Arial" panose="020B0604020202020204" pitchFamily="34" charset="0"/>
                <a:cs typeface="Arial" panose="020B0604020202020204" pitchFamily="34" charset="0"/>
                <a:hlinkClick r:id="rId3"/>
              </a:rPr>
              <a:t>CRISPR is a novel DNA editing tool</a:t>
            </a:r>
            <a:r>
              <a:rPr lang="en-US" sz="1400" b="0" i="0" u="none" strike="noStrike" dirty="0">
                <a:solidFill>
                  <a:srgbClr val="262626"/>
                </a:solidFill>
                <a:effectLst/>
                <a:latin typeface="Arial" panose="020B0604020202020204" pitchFamily="34" charset="0"/>
                <a:cs typeface="Arial" panose="020B0604020202020204" pitchFamily="34" charset="0"/>
              </a:rPr>
              <a:t> that is faster, more cost-efficient, and more accurate than any previous gene editing techniques. CRISPR has proven to be a powerful research tool contributing significantly to genetic research by allowing scientists to better understand biological processes associated with certain diseases. Given these significant breakthrough raises the obvious question: “Will there be a Nobel Prize for CRISPR research in the future?”</a:t>
            </a:r>
          </a:p>
          <a:p>
            <a:r>
              <a:rPr lang="en-US" sz="1400" b="0" i="0" u="none" strike="noStrike" dirty="0">
                <a:solidFill>
                  <a:srgbClr val="262626"/>
                </a:solidFill>
                <a:effectLst/>
                <a:latin typeface="Arial" panose="020B0604020202020204" pitchFamily="34" charset="0"/>
                <a:cs typeface="Arial" panose="020B0604020202020204" pitchFamily="34" charset="0"/>
              </a:rPr>
              <a:t>One thing is sure- if there were to be one, many </a:t>
            </a:r>
            <a:r>
              <a:rPr lang="en-US" sz="1400" b="0" i="0" u="none" strike="noStrike" dirty="0">
                <a:solidFill>
                  <a:srgbClr val="000000"/>
                </a:solidFill>
                <a:effectLst/>
                <a:latin typeface="Arial" panose="020B0604020202020204" pitchFamily="34" charset="0"/>
                <a:cs typeface="Arial" panose="020B0604020202020204" pitchFamily="34" charset="0"/>
                <a:hlinkClick r:id="rId4"/>
              </a:rPr>
              <a:t>CRISPR scientists</a:t>
            </a:r>
            <a:r>
              <a:rPr lang="en-US" sz="1400" b="0" i="0" u="none" strike="noStrike" dirty="0">
                <a:solidFill>
                  <a:srgbClr val="262626"/>
                </a:solidFill>
                <a:effectLst/>
                <a:latin typeface="Arial" panose="020B0604020202020204" pitchFamily="34" charset="0"/>
                <a:cs typeface="Arial" panose="020B0604020202020204" pitchFamily="34" charset="0"/>
              </a:rPr>
              <a:t>, who played a vital role in the development of this technology, are strong contenders for the award. Listed below are some of the big names in CRISPR that would be the likely front runners for the prize.</a:t>
            </a:r>
          </a:p>
          <a:p>
            <a:r>
              <a:rPr lang="en-US" sz="1400" b="1" i="0" u="none" strike="noStrike" dirty="0">
                <a:solidFill>
                  <a:srgbClr val="262626"/>
                </a:solidFill>
                <a:effectLst/>
                <a:latin typeface="Arial" panose="020B0604020202020204" pitchFamily="34" charset="0"/>
                <a:cs typeface="Arial" panose="020B0604020202020204" pitchFamily="34" charset="0"/>
              </a:rPr>
              <a:t>Jennifer </a:t>
            </a:r>
            <a:r>
              <a:rPr lang="en-US" sz="1400" b="1" i="0" u="none" strike="noStrike" dirty="0" err="1">
                <a:solidFill>
                  <a:srgbClr val="262626"/>
                </a:solidFill>
                <a:effectLst/>
                <a:latin typeface="Arial" panose="020B0604020202020204" pitchFamily="34" charset="0"/>
                <a:cs typeface="Arial" panose="020B0604020202020204" pitchFamily="34" charset="0"/>
              </a:rPr>
              <a:t>Doudna</a:t>
            </a:r>
            <a:r>
              <a:rPr lang="en-US" sz="1400" b="1" i="0" u="none" strike="noStrike" dirty="0">
                <a:solidFill>
                  <a:srgbClr val="262626"/>
                </a:solidFill>
                <a:effectLst/>
                <a:latin typeface="Arial" panose="020B0604020202020204" pitchFamily="34" charset="0"/>
                <a:cs typeface="Arial" panose="020B0604020202020204" pitchFamily="34" charset="0"/>
              </a:rPr>
              <a:t>: The most celebrated name in CRISPR</a:t>
            </a:r>
          </a:p>
          <a:p>
            <a:r>
              <a:rPr lang="en-US" sz="1400" b="0" i="0" u="none" strike="noStrike" dirty="0">
                <a:solidFill>
                  <a:srgbClr val="000000"/>
                </a:solidFill>
                <a:effectLst/>
                <a:latin typeface="Arial" panose="020B0604020202020204" pitchFamily="34" charset="0"/>
                <a:cs typeface="Arial" panose="020B0604020202020204" pitchFamily="34" charset="0"/>
                <a:hlinkClick r:id="rId5"/>
              </a:rPr>
              <a:t>Jennifer Doudna</a:t>
            </a:r>
            <a:r>
              <a:rPr lang="en-US" sz="1400" b="0" i="0" u="none" strike="noStrike" dirty="0">
                <a:solidFill>
                  <a:srgbClr val="262626"/>
                </a:solidFill>
                <a:effectLst/>
                <a:latin typeface="Arial" panose="020B0604020202020204" pitchFamily="34" charset="0"/>
                <a:cs typeface="Arial" panose="020B0604020202020204" pitchFamily="34" charset="0"/>
              </a:rPr>
              <a:t> is one of the biggest names in CRISPR, as she is credited as the co-inventor of CRISPR. She was also the first to propose that enzymes from bacteria that control microbial immunity (CRISPR-Cas9) could be used for programmable editing of genomes. This is considered one of the most significant discoveries in recent history, as this technique is much faster and more accurate than any of the previous gene editing tools. Many people believe that Jennifer </a:t>
            </a:r>
            <a:r>
              <a:rPr lang="en-US" sz="1400" b="0" i="0" u="none" strike="noStrike" dirty="0" err="1">
                <a:solidFill>
                  <a:srgbClr val="262626"/>
                </a:solidFill>
                <a:effectLst/>
                <a:latin typeface="Arial" panose="020B0604020202020204" pitchFamily="34" charset="0"/>
                <a:cs typeface="Arial" panose="020B0604020202020204" pitchFamily="34" charset="0"/>
              </a:rPr>
              <a:t>Doudna</a:t>
            </a:r>
            <a:r>
              <a:rPr lang="en-US" sz="1400" b="0" i="0" u="none" strike="noStrike" dirty="0">
                <a:solidFill>
                  <a:srgbClr val="262626"/>
                </a:solidFill>
                <a:effectLst/>
                <a:latin typeface="Arial" panose="020B0604020202020204" pitchFamily="34" charset="0"/>
                <a:cs typeface="Arial" panose="020B0604020202020204" pitchFamily="34" charset="0"/>
              </a:rPr>
              <a:t> would be a top contender for a Nobel Prize for CRISPR.</a:t>
            </a:r>
          </a:p>
          <a:p>
            <a:r>
              <a:rPr lang="en-US" sz="1400" b="1" i="0" u="none" strike="noStrike" dirty="0" err="1">
                <a:solidFill>
                  <a:srgbClr val="262626"/>
                </a:solidFill>
                <a:effectLst/>
                <a:latin typeface="Arial" panose="020B0604020202020204" pitchFamily="34" charset="0"/>
                <a:cs typeface="Arial" panose="020B0604020202020204" pitchFamily="34" charset="0"/>
              </a:rPr>
              <a:t>Emmaneulle</a:t>
            </a:r>
            <a:r>
              <a:rPr lang="en-US" sz="1400" b="1" i="0" u="none" strike="noStrike" dirty="0">
                <a:solidFill>
                  <a:srgbClr val="262626"/>
                </a:solidFill>
                <a:effectLst/>
                <a:latin typeface="Arial" panose="020B0604020202020204" pitchFamily="34" charset="0"/>
                <a:cs typeface="Arial" panose="020B0604020202020204" pitchFamily="34" charset="0"/>
              </a:rPr>
              <a:t> Charpentier: The co-founder of CRISPR</a:t>
            </a:r>
          </a:p>
          <a:p>
            <a:r>
              <a:rPr lang="en-US" sz="1400" b="0" i="0" u="none" strike="noStrike" dirty="0">
                <a:solidFill>
                  <a:srgbClr val="000000"/>
                </a:solidFill>
                <a:effectLst/>
                <a:latin typeface="Arial" panose="020B0604020202020204" pitchFamily="34" charset="0"/>
                <a:cs typeface="Arial" panose="020B0604020202020204" pitchFamily="34" charset="0"/>
                <a:hlinkClick r:id="rId6"/>
              </a:rPr>
              <a:t>Emmanuelle Charpentier</a:t>
            </a:r>
            <a:r>
              <a:rPr lang="en-US" sz="1400" b="0" i="0" u="none" strike="noStrike" dirty="0">
                <a:solidFill>
                  <a:srgbClr val="262626"/>
                </a:solidFill>
                <a:effectLst/>
                <a:latin typeface="Arial" panose="020B0604020202020204" pitchFamily="34" charset="0"/>
                <a:cs typeface="Arial" panose="020B0604020202020204" pitchFamily="34" charset="0"/>
              </a:rPr>
              <a:t> is the co-founder of CRISPR, along with </a:t>
            </a:r>
            <a:r>
              <a:rPr lang="en-US" sz="1400" b="0" i="0" u="none" strike="noStrike" dirty="0" err="1">
                <a:solidFill>
                  <a:srgbClr val="262626"/>
                </a:solidFill>
                <a:effectLst/>
                <a:latin typeface="Arial" panose="020B0604020202020204" pitchFamily="34" charset="0"/>
                <a:cs typeface="Arial" panose="020B0604020202020204" pitchFamily="34" charset="0"/>
              </a:rPr>
              <a:t>Doudna</a:t>
            </a:r>
            <a:r>
              <a:rPr lang="en-US" sz="1400" b="0" i="0" u="none" strike="noStrike" dirty="0">
                <a:solidFill>
                  <a:srgbClr val="262626"/>
                </a:solidFill>
                <a:effectLst/>
                <a:latin typeface="Arial" panose="020B0604020202020204" pitchFamily="34" charset="0"/>
                <a:cs typeface="Arial" panose="020B0604020202020204" pitchFamily="34" charset="0"/>
              </a:rPr>
              <a:t>. Charpentier first began biochemical characterization of CRISPR with her colleague in Vienna. She met </a:t>
            </a:r>
            <a:r>
              <a:rPr lang="en-US" sz="1400" b="0" i="0" u="none" strike="noStrike" dirty="0" err="1">
                <a:solidFill>
                  <a:srgbClr val="262626"/>
                </a:solidFill>
                <a:effectLst/>
                <a:latin typeface="Arial" panose="020B0604020202020204" pitchFamily="34" charset="0"/>
                <a:cs typeface="Arial" panose="020B0604020202020204" pitchFamily="34" charset="0"/>
              </a:rPr>
              <a:t>Doudna</a:t>
            </a:r>
            <a:r>
              <a:rPr lang="en-US" sz="1400" b="0" i="0" u="none" strike="noStrike" dirty="0">
                <a:solidFill>
                  <a:srgbClr val="262626"/>
                </a:solidFill>
                <a:effectLst/>
                <a:latin typeface="Arial" panose="020B0604020202020204" pitchFamily="34" charset="0"/>
                <a:cs typeface="Arial" panose="020B0604020202020204" pitchFamily="34" charset="0"/>
              </a:rPr>
              <a:t> in 2011, and they began working together soon after on what would go on to become one of the greatest inventions in the history of genetics.</a:t>
            </a:r>
          </a:p>
          <a:p>
            <a:r>
              <a:rPr lang="en-US" sz="1400" b="1" i="0" u="none" strike="noStrike" dirty="0">
                <a:solidFill>
                  <a:srgbClr val="262626"/>
                </a:solidFill>
                <a:effectLst/>
                <a:latin typeface="Arial" panose="020B0604020202020204" pitchFamily="34" charset="0"/>
                <a:cs typeface="Arial" panose="020B0604020202020204" pitchFamily="34" charset="0"/>
              </a:rPr>
              <a:t>Feng Zhang: The man who showed CRISPR could work in mammalian systems</a:t>
            </a:r>
          </a:p>
          <a:p>
            <a:r>
              <a:rPr lang="en-US" sz="1400" b="0" i="0" u="none" strike="noStrike" dirty="0">
                <a:solidFill>
                  <a:srgbClr val="000000"/>
                </a:solidFill>
                <a:effectLst/>
                <a:latin typeface="Arial" panose="020B0604020202020204" pitchFamily="34" charset="0"/>
                <a:cs typeface="Arial" panose="020B0604020202020204" pitchFamily="34" charset="0"/>
                <a:hlinkClick r:id="rId7"/>
              </a:rPr>
              <a:t>Feng Zhang</a:t>
            </a:r>
            <a:r>
              <a:rPr lang="en-US" sz="1400" b="0" i="0" u="none" strike="noStrike" dirty="0">
                <a:solidFill>
                  <a:srgbClr val="262626"/>
                </a:solidFill>
                <a:effectLst/>
                <a:latin typeface="Arial" panose="020B0604020202020204" pitchFamily="34" charset="0"/>
                <a:cs typeface="Arial" panose="020B0604020202020204" pitchFamily="34" charset="0"/>
              </a:rPr>
              <a:t> was the first to successfully adapt </a:t>
            </a:r>
            <a:r>
              <a:rPr lang="en-US" sz="1400" b="0" i="0" u="none" strike="noStrike" dirty="0">
                <a:solidFill>
                  <a:srgbClr val="000000"/>
                </a:solidFill>
                <a:effectLst/>
                <a:latin typeface="Arial" panose="020B0604020202020204" pitchFamily="34" charset="0"/>
                <a:cs typeface="Arial" panose="020B0604020202020204" pitchFamily="34" charset="0"/>
                <a:hlinkClick r:id="rId8"/>
              </a:rPr>
              <a:t>CRISPR-Cas9 for gene editing in eukaryotic cells</a:t>
            </a:r>
            <a:r>
              <a:rPr lang="en-US" sz="1400" b="0" i="0" u="none" strike="noStrike" dirty="0">
                <a:solidFill>
                  <a:srgbClr val="262626"/>
                </a:solidFill>
                <a:effectLst/>
                <a:latin typeface="Arial" panose="020B0604020202020204" pitchFamily="34" charset="0"/>
                <a:cs typeface="Arial" panose="020B0604020202020204" pitchFamily="34" charset="0"/>
              </a:rPr>
              <a:t>. He further expanded his research beyond the technology itself to show how versatile it was, and demonstrated that it could be used in mammalian cells for the first time. His current focus is on developing tools that can be applied to study genetic diseases, and develop diagnostics and therapeutics. His team was also the first to show CRISPR systems that can target RNA. </a:t>
            </a:r>
          </a:p>
          <a:p>
            <a:r>
              <a:rPr lang="en-US" sz="1400" b="1" i="0" u="none" strike="noStrike" dirty="0" err="1">
                <a:solidFill>
                  <a:srgbClr val="262626"/>
                </a:solidFill>
                <a:effectLst/>
                <a:latin typeface="Arial" panose="020B0604020202020204" pitchFamily="34" charset="0"/>
                <a:cs typeface="Arial" panose="020B0604020202020204" pitchFamily="34" charset="0"/>
              </a:rPr>
              <a:t>Virginijus</a:t>
            </a:r>
            <a:r>
              <a:rPr lang="en-US" sz="1400" b="1" i="0" u="none" strike="noStrike" dirty="0">
                <a:solidFill>
                  <a:srgbClr val="262626"/>
                </a:solidFill>
                <a:effectLst/>
                <a:latin typeface="Arial" panose="020B0604020202020204" pitchFamily="34" charset="0"/>
                <a:cs typeface="Arial" panose="020B0604020202020204" pitchFamily="34" charset="0"/>
              </a:rPr>
              <a:t> </a:t>
            </a:r>
            <a:r>
              <a:rPr lang="en-US" sz="1400" b="1" i="0" u="none" strike="noStrike" dirty="0" err="1">
                <a:solidFill>
                  <a:srgbClr val="262626"/>
                </a:solidFill>
                <a:effectLst/>
                <a:latin typeface="Arial" panose="020B0604020202020204" pitchFamily="34" charset="0"/>
                <a:cs typeface="Arial" panose="020B0604020202020204" pitchFamily="34" charset="0"/>
              </a:rPr>
              <a:t>Šikšnys</a:t>
            </a:r>
            <a:r>
              <a:rPr lang="en-US" sz="1400" b="1" i="0" u="none" strike="noStrike" dirty="0">
                <a:solidFill>
                  <a:srgbClr val="262626"/>
                </a:solidFill>
                <a:effectLst/>
                <a:latin typeface="Arial" panose="020B0604020202020204" pitchFamily="34" charset="0"/>
                <a:cs typeface="Arial" panose="020B0604020202020204" pitchFamily="34" charset="0"/>
              </a:rPr>
              <a:t>: The overshadowed independent CRISPR inventor</a:t>
            </a:r>
          </a:p>
          <a:p>
            <a:r>
              <a:rPr lang="en-US" sz="1400" b="0" i="0" u="none" strike="noStrike" dirty="0">
                <a:solidFill>
                  <a:srgbClr val="000000"/>
                </a:solidFill>
                <a:effectLst/>
                <a:latin typeface="Arial" panose="020B0604020202020204" pitchFamily="34" charset="0"/>
                <a:cs typeface="Arial" panose="020B0604020202020204" pitchFamily="34" charset="0"/>
                <a:hlinkClick r:id="rId9"/>
              </a:rPr>
              <a:t>Virginijus Šikšnys</a:t>
            </a:r>
            <a:r>
              <a:rPr lang="en-US" sz="1400" b="0" i="0" u="none" strike="noStrike" dirty="0">
                <a:solidFill>
                  <a:srgbClr val="262626"/>
                </a:solidFill>
                <a:effectLst/>
                <a:latin typeface="Arial" panose="020B0604020202020204" pitchFamily="34" charset="0"/>
                <a:cs typeface="Arial" panose="020B0604020202020204" pitchFamily="34" charset="0"/>
              </a:rPr>
              <a:t> was also one of the first researchers to show how CRISPR works. </a:t>
            </a:r>
            <a:r>
              <a:rPr lang="en-US" sz="1400" b="0" i="0" u="none" strike="noStrike" dirty="0" err="1">
                <a:solidFill>
                  <a:srgbClr val="262626"/>
                </a:solidFill>
                <a:effectLst/>
                <a:latin typeface="Arial" panose="020B0604020202020204" pitchFamily="34" charset="0"/>
                <a:cs typeface="Arial" panose="020B0604020202020204" pitchFamily="34" charset="0"/>
              </a:rPr>
              <a:t>Šikšnys</a:t>
            </a:r>
            <a:r>
              <a:rPr lang="en-US" sz="1400" b="0" i="0" u="none" strike="noStrike" dirty="0">
                <a:solidFill>
                  <a:srgbClr val="262626"/>
                </a:solidFill>
                <a:effectLst/>
                <a:latin typeface="Arial" panose="020B0604020202020204" pitchFamily="34" charset="0"/>
                <a:cs typeface="Arial" panose="020B0604020202020204" pitchFamily="34" charset="0"/>
              </a:rPr>
              <a:t> is biochemist from Lithuania who independently figured out how certain bacteria are able to cut and paste specific genes from other organisms. He and his colleagues also found a way to control the process.</a:t>
            </a:r>
          </a:p>
          <a:p>
            <a:r>
              <a:rPr lang="en-US" sz="1400" b="0" i="0" u="none" strike="noStrike" dirty="0">
                <a:solidFill>
                  <a:srgbClr val="262626"/>
                </a:solidFill>
                <a:effectLst/>
                <a:latin typeface="Arial" panose="020B0604020202020204" pitchFamily="34" charset="0"/>
                <a:cs typeface="Arial" panose="020B0604020202020204" pitchFamily="34" charset="0"/>
              </a:rPr>
              <a:t>Luck played a huge role in his research not getting as much attention as </a:t>
            </a:r>
            <a:r>
              <a:rPr lang="en-US" sz="1400" b="0" i="0" u="none" strike="noStrike" dirty="0" err="1">
                <a:solidFill>
                  <a:srgbClr val="262626"/>
                </a:solidFill>
                <a:effectLst/>
                <a:latin typeface="Arial" panose="020B0604020202020204" pitchFamily="34" charset="0"/>
                <a:cs typeface="Arial" panose="020B0604020202020204" pitchFamily="34" charset="0"/>
              </a:rPr>
              <a:t>Doudna’s</a:t>
            </a:r>
            <a:r>
              <a:rPr lang="en-US" sz="1400" b="0" i="0" u="none" strike="noStrike" dirty="0">
                <a:solidFill>
                  <a:srgbClr val="262626"/>
                </a:solidFill>
                <a:effectLst/>
                <a:latin typeface="Arial" panose="020B0604020202020204" pitchFamily="34" charset="0"/>
                <a:cs typeface="Arial" panose="020B0604020202020204" pitchFamily="34" charset="0"/>
              </a:rPr>
              <a:t> did. The paper he submitted to </a:t>
            </a:r>
            <a:r>
              <a:rPr lang="en-US" sz="1400" b="0" i="1" u="none" strike="noStrike" dirty="0">
                <a:solidFill>
                  <a:srgbClr val="000000"/>
                </a:solidFill>
                <a:effectLst/>
                <a:latin typeface="Arial" panose="020B0604020202020204" pitchFamily="34" charset="0"/>
                <a:cs typeface="Arial" panose="020B0604020202020204" pitchFamily="34" charset="0"/>
                <a:hlinkClick r:id="rId10"/>
              </a:rPr>
              <a:t>Cell</a:t>
            </a:r>
            <a:r>
              <a:rPr lang="en-US" sz="1400" b="0" i="0" u="none" strike="noStrike" dirty="0">
                <a:solidFill>
                  <a:srgbClr val="262626"/>
                </a:solidFill>
                <a:effectLst/>
                <a:latin typeface="Arial" panose="020B0604020202020204" pitchFamily="34" charset="0"/>
                <a:cs typeface="Arial" panose="020B0604020202020204" pitchFamily="34" charset="0"/>
              </a:rPr>
              <a:t> in April 2012 was rejected, while </a:t>
            </a:r>
            <a:r>
              <a:rPr lang="en-US" sz="1400" b="0" i="0" u="none" strike="noStrike" dirty="0" err="1">
                <a:solidFill>
                  <a:srgbClr val="262626"/>
                </a:solidFill>
                <a:effectLst/>
                <a:latin typeface="Arial" panose="020B0604020202020204" pitchFamily="34" charset="0"/>
                <a:cs typeface="Arial" panose="020B0604020202020204" pitchFamily="34" charset="0"/>
              </a:rPr>
              <a:t>Doudna’s</a:t>
            </a:r>
            <a:r>
              <a:rPr lang="en-US" sz="1400" b="0" i="0" u="none" strike="noStrike" dirty="0">
                <a:solidFill>
                  <a:srgbClr val="262626"/>
                </a:solidFill>
                <a:effectLst/>
                <a:latin typeface="Arial" panose="020B0604020202020204" pitchFamily="34" charset="0"/>
                <a:cs typeface="Arial" panose="020B0604020202020204" pitchFamily="34" charset="0"/>
              </a:rPr>
              <a:t> paper was published in </a:t>
            </a:r>
            <a:r>
              <a:rPr lang="en-US" sz="1400" b="0" i="1" u="none" strike="noStrike" dirty="0">
                <a:solidFill>
                  <a:srgbClr val="000000"/>
                </a:solidFill>
                <a:effectLst/>
                <a:latin typeface="Arial" panose="020B0604020202020204" pitchFamily="34" charset="0"/>
                <a:cs typeface="Arial" panose="020B0604020202020204" pitchFamily="34" charset="0"/>
                <a:hlinkClick r:id="rId11"/>
              </a:rPr>
              <a:t>Science</a:t>
            </a:r>
            <a:r>
              <a:rPr lang="en-US" sz="1400" b="0" i="0" u="none" strike="noStrike" dirty="0">
                <a:solidFill>
                  <a:srgbClr val="262626"/>
                </a:solidFill>
                <a:effectLst/>
                <a:latin typeface="Arial" panose="020B0604020202020204" pitchFamily="34" charset="0"/>
                <a:cs typeface="Arial" panose="020B0604020202020204" pitchFamily="34" charset="0"/>
              </a:rPr>
              <a:t> two months later, fetching her celebrity status in the CRISPR field.</a:t>
            </a:r>
          </a:p>
        </p:txBody>
      </p:sp>
    </p:spTree>
    <p:extLst>
      <p:ext uri="{BB962C8B-B14F-4D97-AF65-F5344CB8AC3E}">
        <p14:creationId xmlns:p14="http://schemas.microsoft.com/office/powerpoint/2010/main" val="3035520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0B6104-B68F-1448-BC1B-E44391333B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13143" y="1262954"/>
            <a:ext cx="4693996" cy="5318152"/>
          </a:xfrm>
          <a:prstGeom prst="rect">
            <a:avLst/>
          </a:prstGeom>
          <a:ln w="12700">
            <a:solidFill>
              <a:schemeClr val="tx1"/>
            </a:solidFill>
          </a:ln>
        </p:spPr>
      </p:pic>
      <p:sp>
        <p:nvSpPr>
          <p:cNvPr id="3" name="Rectangle 2">
            <a:extLst>
              <a:ext uri="{FF2B5EF4-FFF2-40B4-BE49-F238E27FC236}">
                <a16:creationId xmlns:a16="http://schemas.microsoft.com/office/drawing/2014/main" id="{F4F06A69-54B5-DB4E-AC2C-E743C5B1021E}"/>
              </a:ext>
            </a:extLst>
          </p:cNvPr>
          <p:cNvSpPr/>
          <p:nvPr/>
        </p:nvSpPr>
        <p:spPr>
          <a:xfrm>
            <a:off x="233082" y="308847"/>
            <a:ext cx="11654118" cy="954107"/>
          </a:xfrm>
          <a:prstGeom prst="rect">
            <a:avLst/>
          </a:prstGeom>
        </p:spPr>
        <p:txBody>
          <a:bodyPr wrap="square">
            <a:spAutoFit/>
          </a:bodyPr>
          <a:lstStyle/>
          <a:p>
            <a:pPr algn="ctr"/>
            <a:r>
              <a:rPr lang="en-US" sz="2800" b="1" dirty="0">
                <a:latin typeface="Arial" panose="020B0604020202020204" pitchFamily="34" charset="0"/>
                <a:cs typeface="Arial" panose="020B0604020202020204" pitchFamily="34" charset="0"/>
              </a:rPr>
              <a:t>Establishing a CRISPR–Cas-like immune system conferring DNA virus resistance in plants </a:t>
            </a:r>
          </a:p>
        </p:txBody>
      </p:sp>
      <p:sp>
        <p:nvSpPr>
          <p:cNvPr id="4" name="TextBox 3">
            <a:extLst>
              <a:ext uri="{FF2B5EF4-FFF2-40B4-BE49-F238E27FC236}">
                <a16:creationId xmlns:a16="http://schemas.microsoft.com/office/drawing/2014/main" id="{F5F2C552-0950-9B4B-8A52-88F161F4F92D}"/>
              </a:ext>
            </a:extLst>
          </p:cNvPr>
          <p:cNvSpPr txBox="1"/>
          <p:nvPr/>
        </p:nvSpPr>
        <p:spPr>
          <a:xfrm>
            <a:off x="9161929" y="6149788"/>
            <a:ext cx="2886636" cy="461665"/>
          </a:xfrm>
          <a:prstGeom prst="rect">
            <a:avLst/>
          </a:prstGeom>
          <a:noFill/>
        </p:spPr>
        <p:txBody>
          <a:bodyPr wrap="square" rtlCol="0">
            <a:spAutoFit/>
          </a:bodyPr>
          <a:lstStyle/>
          <a:p>
            <a:pPr algn="r"/>
            <a:r>
              <a:rPr lang="en-US" sz="2400" dirty="0">
                <a:latin typeface="Arial" panose="020B0604020202020204" pitchFamily="34" charset="0"/>
                <a:cs typeface="Arial" panose="020B0604020202020204" pitchFamily="34" charset="0"/>
              </a:rPr>
              <a:t>Ji et al. 2015</a:t>
            </a:r>
          </a:p>
        </p:txBody>
      </p:sp>
    </p:spTree>
    <p:extLst>
      <p:ext uri="{BB962C8B-B14F-4D97-AF65-F5344CB8AC3E}">
        <p14:creationId xmlns:p14="http://schemas.microsoft.com/office/powerpoint/2010/main" val="36360454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51CD70-8034-1045-A5F3-9687887BB2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88928" y="865531"/>
            <a:ext cx="4814144" cy="6102303"/>
          </a:xfrm>
          <a:prstGeom prst="rect">
            <a:avLst/>
          </a:prstGeom>
        </p:spPr>
      </p:pic>
      <p:sp>
        <p:nvSpPr>
          <p:cNvPr id="3" name="TextBox 2">
            <a:extLst>
              <a:ext uri="{FF2B5EF4-FFF2-40B4-BE49-F238E27FC236}">
                <a16:creationId xmlns:a16="http://schemas.microsoft.com/office/drawing/2014/main" id="{45BF8B78-574F-0C40-8D1A-831FA3918019}"/>
              </a:ext>
            </a:extLst>
          </p:cNvPr>
          <p:cNvSpPr txBox="1"/>
          <p:nvPr/>
        </p:nvSpPr>
        <p:spPr>
          <a:xfrm>
            <a:off x="9484659" y="6275294"/>
            <a:ext cx="2187388" cy="461665"/>
          </a:xfrm>
          <a:prstGeom prst="rect">
            <a:avLst/>
          </a:prstGeom>
          <a:noFill/>
        </p:spPr>
        <p:txBody>
          <a:bodyPr wrap="square" rtlCol="0">
            <a:spAutoFit/>
          </a:bodyPr>
          <a:lstStyle/>
          <a:p>
            <a:r>
              <a:rPr lang="en-US" sz="2400" dirty="0"/>
              <a:t>Ali et al. 2015</a:t>
            </a:r>
          </a:p>
        </p:txBody>
      </p:sp>
      <p:sp>
        <p:nvSpPr>
          <p:cNvPr id="4" name="Rectangle 3">
            <a:extLst>
              <a:ext uri="{FF2B5EF4-FFF2-40B4-BE49-F238E27FC236}">
                <a16:creationId xmlns:a16="http://schemas.microsoft.com/office/drawing/2014/main" id="{7BCDEDE7-9979-1A4F-8FC2-B0C9789C97A0}"/>
              </a:ext>
            </a:extLst>
          </p:cNvPr>
          <p:cNvSpPr/>
          <p:nvPr/>
        </p:nvSpPr>
        <p:spPr>
          <a:xfrm>
            <a:off x="0" y="219200"/>
            <a:ext cx="12192000" cy="646331"/>
          </a:xfrm>
          <a:prstGeom prst="rect">
            <a:avLst/>
          </a:prstGeom>
        </p:spPr>
        <p:txBody>
          <a:bodyPr wrap="square">
            <a:spAutoFit/>
          </a:bodyPr>
          <a:lstStyle/>
          <a:p>
            <a:pPr algn="ctr"/>
            <a:r>
              <a:rPr lang="en-US" sz="3600" b="1" dirty="0">
                <a:effectLst/>
                <a:latin typeface="Arial" panose="020B0604020202020204" pitchFamily="34" charset="0"/>
                <a:cs typeface="Arial" panose="020B0604020202020204" pitchFamily="34" charset="0"/>
              </a:rPr>
              <a:t>CRISPR/Cas9-mediated viral interference in plants</a:t>
            </a:r>
          </a:p>
        </p:txBody>
      </p:sp>
    </p:spTree>
    <p:extLst>
      <p:ext uri="{BB962C8B-B14F-4D97-AF65-F5344CB8AC3E}">
        <p14:creationId xmlns:p14="http://schemas.microsoft.com/office/powerpoint/2010/main" val="1369037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FA5C4B-12A9-6D47-B8FD-66DCFB3BFDA9}"/>
              </a:ext>
            </a:extLst>
          </p:cNvPr>
          <p:cNvPicPr>
            <a:picLocks noChangeAspect="1"/>
          </p:cNvPicPr>
          <p:nvPr/>
        </p:nvPicPr>
        <p:blipFill>
          <a:blip r:embed="rId3"/>
          <a:stretch>
            <a:fillRect/>
          </a:stretch>
        </p:blipFill>
        <p:spPr>
          <a:xfrm>
            <a:off x="1533514" y="287383"/>
            <a:ext cx="6121321" cy="2037487"/>
          </a:xfrm>
          <a:prstGeom prst="rect">
            <a:avLst/>
          </a:prstGeom>
        </p:spPr>
      </p:pic>
      <p:pic>
        <p:nvPicPr>
          <p:cNvPr id="3" name="Picture 2">
            <a:extLst>
              <a:ext uri="{FF2B5EF4-FFF2-40B4-BE49-F238E27FC236}">
                <a16:creationId xmlns:a16="http://schemas.microsoft.com/office/drawing/2014/main" id="{1F9ED331-3E7A-7C4B-8368-FF7591A8CD06}"/>
              </a:ext>
            </a:extLst>
          </p:cNvPr>
          <p:cNvPicPr>
            <a:picLocks noChangeAspect="1"/>
          </p:cNvPicPr>
          <p:nvPr/>
        </p:nvPicPr>
        <p:blipFill rotWithShape="1">
          <a:blip r:embed="rId4"/>
          <a:srcRect l="9744" r="11236" b="31218"/>
          <a:stretch/>
        </p:blipFill>
        <p:spPr>
          <a:xfrm>
            <a:off x="1729456" y="2207304"/>
            <a:ext cx="7837714" cy="4568553"/>
          </a:xfrm>
          <a:prstGeom prst="rect">
            <a:avLst/>
          </a:prstGeom>
        </p:spPr>
      </p:pic>
    </p:spTree>
    <p:extLst>
      <p:ext uri="{BB962C8B-B14F-4D97-AF65-F5344CB8AC3E}">
        <p14:creationId xmlns:p14="http://schemas.microsoft.com/office/powerpoint/2010/main" val="216972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B964A0-948B-274E-B2DC-CF82EED4F9DD}"/>
              </a:ext>
            </a:extLst>
          </p:cNvPr>
          <p:cNvPicPr>
            <a:picLocks noChangeAspect="1"/>
          </p:cNvPicPr>
          <p:nvPr/>
        </p:nvPicPr>
        <p:blipFill>
          <a:blip r:embed="rId3">
            <a:extLst>
              <a:ext uri="{BEBA8EAE-BF5A-486C-A8C5-ECC9F3942E4B}">
                <a14:imgProps xmlns:a14="http://schemas.microsoft.com/office/drawing/2010/main">
                  <a14:imgLayer>
                    <a14:imgEffect>
                      <a14:sharpenSoften amount="50000"/>
                    </a14:imgEffect>
                  </a14:imgLayer>
                </a14:imgProps>
              </a:ext>
              <a:ext uri="{28A0092B-C50C-407E-A947-70E740481C1C}">
                <a14:useLocalDpi xmlns:a14="http://schemas.microsoft.com/office/drawing/2010/main" val="0"/>
              </a:ext>
            </a:extLst>
          </a:blip>
          <a:stretch>
            <a:fillRect/>
          </a:stretch>
        </p:blipFill>
        <p:spPr>
          <a:xfrm>
            <a:off x="2534195" y="2157367"/>
            <a:ext cx="7184570" cy="4332029"/>
          </a:xfrm>
          <a:prstGeom prst="rect">
            <a:avLst/>
          </a:prstGeom>
        </p:spPr>
      </p:pic>
      <p:sp>
        <p:nvSpPr>
          <p:cNvPr id="3" name="TextBox 2">
            <a:extLst>
              <a:ext uri="{FF2B5EF4-FFF2-40B4-BE49-F238E27FC236}">
                <a16:creationId xmlns:a16="http://schemas.microsoft.com/office/drawing/2014/main" id="{0BF1E2CC-07B8-EE4A-88BB-053A9EC272CA}"/>
              </a:ext>
            </a:extLst>
          </p:cNvPr>
          <p:cNvSpPr txBox="1"/>
          <p:nvPr/>
        </p:nvSpPr>
        <p:spPr>
          <a:xfrm>
            <a:off x="287383" y="221665"/>
            <a:ext cx="11678194" cy="1569660"/>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The knockout mutations in all three homoeologous copies of one of the target genes, </a:t>
            </a:r>
            <a:r>
              <a:rPr lang="en-US" sz="3200" b="1" i="1" dirty="0">
                <a:latin typeface="Arial" panose="020B0604020202020204" pitchFamily="34" charset="0"/>
                <a:cs typeface="Arial" panose="020B0604020202020204" pitchFamily="34" charset="0"/>
              </a:rPr>
              <a:t>TaGW2</a:t>
            </a:r>
            <a:r>
              <a:rPr lang="en-US" sz="3200" b="1" dirty="0">
                <a:latin typeface="Arial" panose="020B0604020202020204" pitchFamily="34" charset="0"/>
                <a:cs typeface="Arial" panose="020B0604020202020204" pitchFamily="34" charset="0"/>
              </a:rPr>
              <a:t>, resulted in a substantial increase in seed size and thousand grain weight. </a:t>
            </a:r>
          </a:p>
        </p:txBody>
      </p:sp>
      <p:sp>
        <p:nvSpPr>
          <p:cNvPr id="4" name="TextBox 3">
            <a:extLst>
              <a:ext uri="{FF2B5EF4-FFF2-40B4-BE49-F238E27FC236}">
                <a16:creationId xmlns:a16="http://schemas.microsoft.com/office/drawing/2014/main" id="{0C949821-FC79-A645-98E8-7F4AF4C65BF0}"/>
              </a:ext>
            </a:extLst>
          </p:cNvPr>
          <p:cNvSpPr txBox="1"/>
          <p:nvPr/>
        </p:nvSpPr>
        <p:spPr>
          <a:xfrm>
            <a:off x="6439988" y="6455328"/>
            <a:ext cx="5525589" cy="400110"/>
          </a:xfrm>
          <a:prstGeom prst="rect">
            <a:avLst/>
          </a:prstGeom>
          <a:noFill/>
        </p:spPr>
        <p:txBody>
          <a:bodyPr wrap="square" rtlCol="0">
            <a:spAutoFit/>
          </a:bodyPr>
          <a:lstStyle/>
          <a:p>
            <a:pPr algn="r"/>
            <a:r>
              <a:rPr lang="en-US" sz="2000" b="1" dirty="0"/>
              <a:t>Wang et al. 2018</a:t>
            </a:r>
          </a:p>
        </p:txBody>
      </p:sp>
    </p:spTree>
    <p:extLst>
      <p:ext uri="{BB962C8B-B14F-4D97-AF65-F5344CB8AC3E}">
        <p14:creationId xmlns:p14="http://schemas.microsoft.com/office/powerpoint/2010/main" val="21283052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1A4266-2060-ED42-AB75-DA0E31F32731}"/>
              </a:ext>
            </a:extLst>
          </p:cNvPr>
          <p:cNvSpPr/>
          <p:nvPr/>
        </p:nvSpPr>
        <p:spPr>
          <a:xfrm>
            <a:off x="290766" y="770334"/>
            <a:ext cx="11622157" cy="646331"/>
          </a:xfrm>
          <a:prstGeom prst="rect">
            <a:avLst/>
          </a:prstGeom>
        </p:spPr>
        <p:txBody>
          <a:bodyPr wrap="square">
            <a:spAutoFit/>
          </a:bodyPr>
          <a:lstStyle/>
          <a:p>
            <a:pPr algn="ctr">
              <a:spcAft>
                <a:spcPts val="1200"/>
              </a:spcAft>
            </a:pPr>
            <a:r>
              <a:rPr lang="en-US" sz="3600" b="1" dirty="0">
                <a:latin typeface="Arial" panose="020B0604020202020204" pitchFamily="34" charset="0"/>
                <a:ea typeface="Calibri" panose="020F0502020204030204" pitchFamily="34" charset="0"/>
                <a:cs typeface="Arial" panose="020B0604020202020204" pitchFamily="34" charset="0"/>
              </a:rPr>
              <a:t>Lecture 5: Engineering Traits (February 12)</a:t>
            </a:r>
          </a:p>
        </p:txBody>
      </p:sp>
      <p:sp>
        <p:nvSpPr>
          <p:cNvPr id="3" name="TextBox 2">
            <a:extLst>
              <a:ext uri="{FF2B5EF4-FFF2-40B4-BE49-F238E27FC236}">
                <a16:creationId xmlns:a16="http://schemas.microsoft.com/office/drawing/2014/main" id="{8B0B1D58-29CF-124B-9E23-D549EE406FCB}"/>
              </a:ext>
            </a:extLst>
          </p:cNvPr>
          <p:cNvSpPr txBox="1"/>
          <p:nvPr/>
        </p:nvSpPr>
        <p:spPr>
          <a:xfrm>
            <a:off x="1802297" y="2040054"/>
            <a:ext cx="10389703" cy="3447098"/>
          </a:xfrm>
          <a:prstGeom prst="rect">
            <a:avLst/>
          </a:prstGeom>
          <a:noFill/>
        </p:spPr>
        <p:txBody>
          <a:bodyPr wrap="square" rtlCol="0">
            <a:spAutoFit/>
          </a:bodyPr>
          <a:lstStyle/>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Cross Protection</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Gene Silencing</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Host-induced Gene Silencing</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Gene Editing</a:t>
            </a:r>
          </a:p>
          <a:p>
            <a:pPr marL="457200" indent="-457200">
              <a:spcBef>
                <a:spcPts val="600"/>
              </a:spcBef>
              <a:spcAft>
                <a:spcPts val="600"/>
              </a:spcAft>
              <a:buFont typeface="Wingdings" pitchFamily="2" charset="2"/>
              <a:buChar char="v"/>
            </a:pPr>
            <a:r>
              <a:rPr lang="en-US" sz="2800" dirty="0">
                <a:solidFill>
                  <a:srgbClr val="FF0000"/>
                </a:solidFill>
                <a:latin typeface="Arial" panose="020B0604020202020204" pitchFamily="34" charset="0"/>
                <a:cs typeface="Arial" panose="020B0604020202020204" pitchFamily="34" charset="0"/>
              </a:rPr>
              <a:t>Overexpression of Genes</a:t>
            </a:r>
          </a:p>
          <a:p>
            <a:pPr marL="285750" indent="-285750">
              <a:spcBef>
                <a:spcPts val="600"/>
              </a:spcBef>
              <a:spcAft>
                <a:spcPts val="600"/>
              </a:spcAft>
              <a:buFont typeface="Wingdings" pitchFamily="2" charset="2"/>
              <a:buChar char="v"/>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424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1A4266-2060-ED42-AB75-DA0E31F32731}"/>
              </a:ext>
            </a:extLst>
          </p:cNvPr>
          <p:cNvSpPr/>
          <p:nvPr/>
        </p:nvSpPr>
        <p:spPr>
          <a:xfrm>
            <a:off x="290766" y="770334"/>
            <a:ext cx="11622157" cy="646331"/>
          </a:xfrm>
          <a:prstGeom prst="rect">
            <a:avLst/>
          </a:prstGeom>
        </p:spPr>
        <p:txBody>
          <a:bodyPr wrap="square">
            <a:spAutoFit/>
          </a:bodyPr>
          <a:lstStyle/>
          <a:p>
            <a:pPr algn="ctr">
              <a:spcAft>
                <a:spcPts val="1200"/>
              </a:spcAft>
            </a:pPr>
            <a:r>
              <a:rPr lang="en-US" sz="3600" b="1" dirty="0">
                <a:latin typeface="Arial" panose="020B0604020202020204" pitchFamily="34" charset="0"/>
                <a:ea typeface="Calibri" panose="020F0502020204030204" pitchFamily="34" charset="0"/>
                <a:cs typeface="Arial" panose="020B0604020202020204" pitchFamily="34" charset="0"/>
              </a:rPr>
              <a:t>Lecture 5: Engineering Traits (February 12)</a:t>
            </a:r>
          </a:p>
        </p:txBody>
      </p:sp>
      <p:sp>
        <p:nvSpPr>
          <p:cNvPr id="3" name="TextBox 2">
            <a:extLst>
              <a:ext uri="{FF2B5EF4-FFF2-40B4-BE49-F238E27FC236}">
                <a16:creationId xmlns:a16="http://schemas.microsoft.com/office/drawing/2014/main" id="{8B0B1D58-29CF-124B-9E23-D549EE406FCB}"/>
              </a:ext>
            </a:extLst>
          </p:cNvPr>
          <p:cNvSpPr txBox="1"/>
          <p:nvPr/>
        </p:nvSpPr>
        <p:spPr>
          <a:xfrm>
            <a:off x="1802297" y="2040054"/>
            <a:ext cx="10389703" cy="3447098"/>
          </a:xfrm>
          <a:prstGeom prst="rect">
            <a:avLst/>
          </a:prstGeom>
          <a:noFill/>
        </p:spPr>
        <p:txBody>
          <a:bodyPr wrap="square" rtlCol="0">
            <a:spAutoFit/>
          </a:bodyPr>
          <a:lstStyle/>
          <a:p>
            <a:pPr marL="457200" indent="-457200">
              <a:spcBef>
                <a:spcPts val="600"/>
              </a:spcBef>
              <a:spcAft>
                <a:spcPts val="600"/>
              </a:spcAft>
              <a:buFont typeface="Wingdings" pitchFamily="2" charset="2"/>
              <a:buChar char="v"/>
            </a:pPr>
            <a:r>
              <a:rPr lang="en-US" sz="2800" dirty="0">
                <a:solidFill>
                  <a:srgbClr val="FF0000"/>
                </a:solidFill>
                <a:latin typeface="Arial" panose="020B0604020202020204" pitchFamily="34" charset="0"/>
                <a:cs typeface="Arial" panose="020B0604020202020204" pitchFamily="34" charset="0"/>
              </a:rPr>
              <a:t>Cross Protection</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Gene Silencing</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Host-induced Gene Silencing</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Gene Editing</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Overexpression of Genes</a:t>
            </a:r>
          </a:p>
          <a:p>
            <a:pPr marL="285750" indent="-285750">
              <a:spcBef>
                <a:spcPts val="600"/>
              </a:spcBef>
              <a:spcAft>
                <a:spcPts val="600"/>
              </a:spcAft>
              <a:buFont typeface="Wingdings" pitchFamily="2" charset="2"/>
              <a:buChar char="v"/>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8952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79ED62-FA66-804F-9B29-C8BDC884A8D5}"/>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4262057" y="1373905"/>
            <a:ext cx="3667887" cy="5329126"/>
          </a:xfrm>
          <a:prstGeom prst="rect">
            <a:avLst/>
          </a:prstGeom>
        </p:spPr>
      </p:pic>
      <p:sp>
        <p:nvSpPr>
          <p:cNvPr id="3" name="TextBox 2">
            <a:extLst>
              <a:ext uri="{FF2B5EF4-FFF2-40B4-BE49-F238E27FC236}">
                <a16:creationId xmlns:a16="http://schemas.microsoft.com/office/drawing/2014/main" id="{E2B1F5E7-B132-544F-A600-34CC11A78211}"/>
              </a:ext>
            </a:extLst>
          </p:cNvPr>
          <p:cNvSpPr txBox="1"/>
          <p:nvPr/>
        </p:nvSpPr>
        <p:spPr>
          <a:xfrm flipH="1">
            <a:off x="308025" y="0"/>
            <a:ext cx="11575950" cy="1569660"/>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Only four classes of soybean genes are suppressed by </a:t>
            </a:r>
            <a:r>
              <a:rPr lang="en-US" sz="3200" b="1" i="1" dirty="0">
                <a:latin typeface="Arial" panose="020B0604020202020204" pitchFamily="34" charset="0"/>
                <a:cs typeface="Arial" panose="020B0604020202020204" pitchFamily="34" charset="0"/>
              </a:rPr>
              <a:t>Fusarium </a:t>
            </a:r>
            <a:r>
              <a:rPr lang="en-US" sz="3200" b="1" i="1" dirty="0" err="1">
                <a:latin typeface="Arial" panose="020B0604020202020204" pitchFamily="34" charset="0"/>
                <a:cs typeface="Arial" panose="020B0604020202020204" pitchFamily="34" charset="0"/>
              </a:rPr>
              <a:t>virguliforme</a:t>
            </a:r>
            <a:r>
              <a:rPr lang="en-US" sz="3200" b="1" i="1" dirty="0">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that causes sudden death syndrome (SDS) in soybean. </a:t>
            </a:r>
          </a:p>
        </p:txBody>
      </p:sp>
      <p:sp>
        <p:nvSpPr>
          <p:cNvPr id="4" name="TextBox 3">
            <a:extLst>
              <a:ext uri="{FF2B5EF4-FFF2-40B4-BE49-F238E27FC236}">
                <a16:creationId xmlns:a16="http://schemas.microsoft.com/office/drawing/2014/main" id="{051AB1C0-6375-8F45-B3D4-69EDB9112991}"/>
              </a:ext>
            </a:extLst>
          </p:cNvPr>
          <p:cNvSpPr txBox="1"/>
          <p:nvPr/>
        </p:nvSpPr>
        <p:spPr>
          <a:xfrm>
            <a:off x="10241280" y="6333699"/>
            <a:ext cx="1802675" cy="369332"/>
          </a:xfrm>
          <a:prstGeom prst="rect">
            <a:avLst/>
          </a:prstGeom>
          <a:noFill/>
        </p:spPr>
        <p:txBody>
          <a:bodyPr wrap="square" rtlCol="0">
            <a:spAutoFit/>
          </a:bodyPr>
          <a:lstStyle/>
          <a:p>
            <a:r>
              <a:rPr lang="en-US" b="1" dirty="0" err="1"/>
              <a:t>Ngaki</a:t>
            </a:r>
            <a:r>
              <a:rPr lang="en-US" b="1" dirty="0"/>
              <a:t> et al. 2016</a:t>
            </a:r>
          </a:p>
        </p:txBody>
      </p:sp>
    </p:spTree>
    <p:extLst>
      <p:ext uri="{BB962C8B-B14F-4D97-AF65-F5344CB8AC3E}">
        <p14:creationId xmlns:p14="http://schemas.microsoft.com/office/powerpoint/2010/main" val="588761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490B1D-B3DC-0B40-BA5E-59E1B60745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006" y="1330957"/>
            <a:ext cx="7960970" cy="5527043"/>
          </a:xfrm>
          <a:prstGeom prst="rect">
            <a:avLst/>
          </a:prstGeom>
        </p:spPr>
      </p:pic>
      <p:sp>
        <p:nvSpPr>
          <p:cNvPr id="3" name="Rectangle 2">
            <a:extLst>
              <a:ext uri="{FF2B5EF4-FFF2-40B4-BE49-F238E27FC236}">
                <a16:creationId xmlns:a16="http://schemas.microsoft.com/office/drawing/2014/main" id="{7CE6FBC7-BDF4-A941-976B-606AE0D5B6AA}"/>
              </a:ext>
            </a:extLst>
          </p:cNvPr>
          <p:cNvSpPr/>
          <p:nvPr/>
        </p:nvSpPr>
        <p:spPr>
          <a:xfrm>
            <a:off x="252547" y="130628"/>
            <a:ext cx="11647715" cy="1200329"/>
          </a:xfrm>
          <a:prstGeom prst="rect">
            <a:avLst/>
          </a:prstGeom>
        </p:spPr>
        <p:txBody>
          <a:bodyPr wrap="square">
            <a:spAutoFit/>
          </a:bodyPr>
          <a:lstStyle/>
          <a:p>
            <a:pPr algn="ctr"/>
            <a:r>
              <a:rPr lang="en-US" sz="3600" b="1" dirty="0">
                <a:latin typeface="Arial" panose="020B0604020202020204" pitchFamily="34" charset="0"/>
                <a:cs typeface="Arial" panose="020B0604020202020204" pitchFamily="34" charset="0"/>
              </a:rPr>
              <a:t>Overexpression of </a:t>
            </a:r>
            <a:r>
              <a:rPr lang="en-US" sz="3600" b="1" i="1" dirty="0">
                <a:latin typeface="Arial" panose="020B0604020202020204" pitchFamily="34" charset="0"/>
                <a:cs typeface="Arial" panose="020B0604020202020204" pitchFamily="34" charset="0"/>
              </a:rPr>
              <a:t>GmARP1 </a:t>
            </a:r>
            <a:r>
              <a:rPr lang="en-US" sz="3600" b="1" dirty="0">
                <a:latin typeface="Arial" panose="020B0604020202020204" pitchFamily="34" charset="0"/>
                <a:cs typeface="Arial" panose="020B0604020202020204" pitchFamily="34" charset="0"/>
              </a:rPr>
              <a:t>enhances SDS resistance in transgenic soybean plants. </a:t>
            </a:r>
            <a:endParaRPr lang="en-US" sz="36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17226F4-FA73-DD42-B74B-8B09FAC98014}"/>
              </a:ext>
            </a:extLst>
          </p:cNvPr>
          <p:cNvSpPr txBox="1"/>
          <p:nvPr/>
        </p:nvSpPr>
        <p:spPr>
          <a:xfrm>
            <a:off x="10241280" y="6333699"/>
            <a:ext cx="1802675" cy="369332"/>
          </a:xfrm>
          <a:prstGeom prst="rect">
            <a:avLst/>
          </a:prstGeom>
          <a:noFill/>
        </p:spPr>
        <p:txBody>
          <a:bodyPr wrap="square" rtlCol="0">
            <a:spAutoFit/>
          </a:bodyPr>
          <a:lstStyle/>
          <a:p>
            <a:r>
              <a:rPr lang="en-US" b="1" dirty="0" err="1"/>
              <a:t>Ngaki</a:t>
            </a:r>
            <a:r>
              <a:rPr lang="en-US" b="1" dirty="0"/>
              <a:t> et al. 2016</a:t>
            </a:r>
          </a:p>
        </p:txBody>
      </p:sp>
    </p:spTree>
    <p:extLst>
      <p:ext uri="{BB962C8B-B14F-4D97-AF65-F5344CB8AC3E}">
        <p14:creationId xmlns:p14="http://schemas.microsoft.com/office/powerpoint/2010/main" val="38568738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D93818-A003-B241-9126-B0EA9DB4A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1849" y="1426875"/>
            <a:ext cx="8011586" cy="5431125"/>
          </a:xfrm>
          <a:prstGeom prst="rect">
            <a:avLst/>
          </a:prstGeom>
          <a:ln>
            <a:noFill/>
          </a:ln>
        </p:spPr>
      </p:pic>
      <p:sp>
        <p:nvSpPr>
          <p:cNvPr id="3" name="TextBox 2">
            <a:extLst>
              <a:ext uri="{FF2B5EF4-FFF2-40B4-BE49-F238E27FC236}">
                <a16:creationId xmlns:a16="http://schemas.microsoft.com/office/drawing/2014/main" id="{A553EF63-7F81-AB4A-8846-8F3ED42B2627}"/>
              </a:ext>
            </a:extLst>
          </p:cNvPr>
          <p:cNvSpPr txBox="1"/>
          <p:nvPr/>
        </p:nvSpPr>
        <p:spPr>
          <a:xfrm>
            <a:off x="9083040" y="6488668"/>
            <a:ext cx="3261360" cy="369332"/>
          </a:xfrm>
          <a:prstGeom prst="rect">
            <a:avLst/>
          </a:prstGeom>
          <a:noFill/>
        </p:spPr>
        <p:txBody>
          <a:bodyPr wrap="square" rtlCol="0">
            <a:spAutoFit/>
          </a:bodyPr>
          <a:lstStyle/>
          <a:p>
            <a:r>
              <a:rPr lang="en-US" dirty="0" err="1"/>
              <a:t>Ngaki</a:t>
            </a:r>
            <a:r>
              <a:rPr lang="en-US" dirty="0"/>
              <a:t> et al. 2020; under review</a:t>
            </a:r>
          </a:p>
        </p:txBody>
      </p:sp>
      <p:sp>
        <p:nvSpPr>
          <p:cNvPr id="4" name="TextBox 3">
            <a:extLst>
              <a:ext uri="{FF2B5EF4-FFF2-40B4-BE49-F238E27FC236}">
                <a16:creationId xmlns:a16="http://schemas.microsoft.com/office/drawing/2014/main" id="{B3C2A7D9-BA5F-7040-B426-E2EC93336746}"/>
              </a:ext>
            </a:extLst>
          </p:cNvPr>
          <p:cNvSpPr txBox="1"/>
          <p:nvPr/>
        </p:nvSpPr>
        <p:spPr>
          <a:xfrm>
            <a:off x="0" y="226546"/>
            <a:ext cx="12085320" cy="1200329"/>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Overexpression of </a:t>
            </a:r>
            <a:r>
              <a:rPr lang="en-US" sz="3600" b="1" i="1" dirty="0">
                <a:latin typeface="Arial" panose="020B0604020202020204" pitchFamily="34" charset="0"/>
                <a:cs typeface="Arial" panose="020B0604020202020204" pitchFamily="34" charset="0"/>
              </a:rPr>
              <a:t>GmDS1</a:t>
            </a:r>
            <a:r>
              <a:rPr lang="en-US" sz="3600" b="1" dirty="0">
                <a:latin typeface="Arial" panose="020B0604020202020204" pitchFamily="34" charset="0"/>
                <a:cs typeface="Arial" panose="020B0604020202020204" pitchFamily="34" charset="0"/>
              </a:rPr>
              <a:t> gene led to generation of broad-spectrum disease and pest resistance.</a:t>
            </a:r>
          </a:p>
        </p:txBody>
      </p:sp>
    </p:spTree>
    <p:extLst>
      <p:ext uri="{BB962C8B-B14F-4D97-AF65-F5344CB8AC3E}">
        <p14:creationId xmlns:p14="http://schemas.microsoft.com/office/powerpoint/2010/main" val="2147992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D24499-8106-7447-9165-DD2E389AF713}"/>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3108959" y="1231333"/>
            <a:ext cx="6230983" cy="5551715"/>
          </a:xfrm>
          <a:prstGeom prst="rect">
            <a:avLst/>
          </a:prstGeom>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D8ADA6FE-F718-984D-8627-429552E54B27}"/>
              </a:ext>
            </a:extLst>
          </p:cNvPr>
          <p:cNvSpPr/>
          <p:nvPr/>
        </p:nvSpPr>
        <p:spPr>
          <a:xfrm>
            <a:off x="287383" y="277226"/>
            <a:ext cx="11652068" cy="954107"/>
          </a:xfrm>
          <a:prstGeom prst="rect">
            <a:avLst/>
          </a:prstGeom>
        </p:spPr>
        <p:txBody>
          <a:bodyPr wrap="square">
            <a:spAutoFit/>
          </a:bodyPr>
          <a:lstStyle/>
          <a:p>
            <a:pPr algn="ctr"/>
            <a:r>
              <a:rPr lang="en-US" sz="2800" b="1" dirty="0">
                <a:solidFill>
                  <a:srgbClr val="000000"/>
                </a:solidFill>
                <a:latin typeface="Arial" panose="020B0604020202020204" pitchFamily="34" charset="0"/>
                <a:ea typeface="MS Mincho" panose="02020609040205080304" pitchFamily="49" charset="-128"/>
                <a:cs typeface="Arial" panose="020B0604020202020204" pitchFamily="34" charset="0"/>
              </a:rPr>
              <a:t>Overe</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xpression of </a:t>
            </a:r>
            <a:r>
              <a:rPr lang="en-US" sz="2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GmDS1 </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conferred immunity of transgenic soybean plants against the spider mites.</a:t>
            </a:r>
            <a:r>
              <a:rPr lang="en-US" sz="2800" b="1" dirty="0">
                <a:solidFill>
                  <a:srgbClr val="000000"/>
                </a:solidFill>
                <a:latin typeface="Arial" panose="020B0604020202020204" pitchFamily="34" charset="0"/>
                <a:ea typeface="MS Mincho" panose="02020609040205080304" pitchFamily="49" charset="-128"/>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21412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13DF9A-75AC-8F4E-AAEC-F2699F154F31}"/>
              </a:ext>
            </a:extLst>
          </p:cNvPr>
          <p:cNvPicPr/>
          <p:nvPr/>
        </p:nvPicPr>
        <p:blipFill>
          <a:blip r:embed="rId2" cstate="email">
            <a:extLst>
              <a:ext uri="{28A0092B-C50C-407E-A947-70E740481C1C}">
                <a14:useLocalDpi xmlns:a14="http://schemas.microsoft.com/office/drawing/2010/main"/>
              </a:ext>
            </a:extLst>
          </a:blip>
          <a:stretch>
            <a:fillRect/>
          </a:stretch>
        </p:blipFill>
        <p:spPr>
          <a:xfrm>
            <a:off x="4108268" y="1345474"/>
            <a:ext cx="4010297" cy="5355770"/>
          </a:xfrm>
          <a:prstGeom prst="rect">
            <a:avLst/>
          </a:prstGeom>
          <a:ln>
            <a:solidFill>
              <a:schemeClr val="accent5">
                <a:lumMod val="75000"/>
              </a:schemeClr>
            </a:solidFill>
          </a:ln>
        </p:spPr>
      </p:pic>
      <p:sp>
        <p:nvSpPr>
          <p:cNvPr id="4" name="Rectangle 3">
            <a:extLst>
              <a:ext uri="{FF2B5EF4-FFF2-40B4-BE49-F238E27FC236}">
                <a16:creationId xmlns:a16="http://schemas.microsoft.com/office/drawing/2014/main" id="{25B544AC-7C86-D244-972E-928D1BD30EE5}"/>
              </a:ext>
            </a:extLst>
          </p:cNvPr>
          <p:cNvSpPr/>
          <p:nvPr/>
        </p:nvSpPr>
        <p:spPr>
          <a:xfrm>
            <a:off x="274320" y="277226"/>
            <a:ext cx="11652068" cy="954107"/>
          </a:xfrm>
          <a:prstGeom prst="rect">
            <a:avLst/>
          </a:prstGeom>
        </p:spPr>
        <p:txBody>
          <a:bodyPr wrap="square">
            <a:spAutoFit/>
          </a:bodyPr>
          <a:lstStyle/>
          <a:p>
            <a:pPr algn="ctr"/>
            <a:r>
              <a:rPr lang="en-US" sz="2800" b="1" dirty="0">
                <a:solidFill>
                  <a:srgbClr val="000000"/>
                </a:solidFill>
                <a:latin typeface="Arial" panose="020B0604020202020204" pitchFamily="34" charset="0"/>
                <a:ea typeface="MS Mincho" panose="02020609040205080304" pitchFamily="49" charset="-128"/>
                <a:cs typeface="Arial" panose="020B0604020202020204" pitchFamily="34" charset="0"/>
              </a:rPr>
              <a:t>Overe</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xpression of </a:t>
            </a:r>
            <a:r>
              <a:rPr lang="en-US" sz="2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GmDS1 </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conferred immunity of transgenic soybean plants against the soybean aphids.</a:t>
            </a:r>
            <a:r>
              <a:rPr lang="en-US" sz="2800" b="1" dirty="0">
                <a:solidFill>
                  <a:srgbClr val="000000"/>
                </a:solidFill>
                <a:latin typeface="Arial" panose="020B0604020202020204" pitchFamily="34" charset="0"/>
                <a:ea typeface="MS Mincho" panose="02020609040205080304" pitchFamily="49" charset="-128"/>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52028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A1A806-AE0A-6A4E-9D59-881F361D9D2A}"/>
              </a:ext>
            </a:extLst>
          </p:cNvPr>
          <p:cNvPicPr/>
          <p:nvPr/>
        </p:nvPicPr>
        <p:blipFill>
          <a:blip r:embed="rId2" cstate="email">
            <a:extLst>
              <a:ext uri="{28A0092B-C50C-407E-A947-70E740481C1C}">
                <a14:useLocalDpi xmlns:a14="http://schemas.microsoft.com/office/drawing/2010/main"/>
              </a:ext>
            </a:extLst>
          </a:blip>
          <a:stretch>
            <a:fillRect/>
          </a:stretch>
        </p:blipFill>
        <p:spPr>
          <a:xfrm>
            <a:off x="1985554" y="1540146"/>
            <a:ext cx="8255725" cy="4782277"/>
          </a:xfrm>
          <a:prstGeom prst="rect">
            <a:avLst/>
          </a:prstGeom>
          <a:ln>
            <a:solidFill>
              <a:schemeClr val="accent5">
                <a:lumMod val="75000"/>
              </a:schemeClr>
            </a:solidFill>
          </a:ln>
        </p:spPr>
      </p:pic>
      <p:sp>
        <p:nvSpPr>
          <p:cNvPr id="3" name="Rectangle 2">
            <a:extLst>
              <a:ext uri="{FF2B5EF4-FFF2-40B4-BE49-F238E27FC236}">
                <a16:creationId xmlns:a16="http://schemas.microsoft.com/office/drawing/2014/main" id="{A405FCE4-B491-884D-841C-4BD578FE5AAE}"/>
              </a:ext>
            </a:extLst>
          </p:cNvPr>
          <p:cNvSpPr/>
          <p:nvPr/>
        </p:nvSpPr>
        <p:spPr>
          <a:xfrm>
            <a:off x="287383" y="277226"/>
            <a:ext cx="11652068" cy="954107"/>
          </a:xfrm>
          <a:prstGeom prst="rect">
            <a:avLst/>
          </a:prstGeom>
        </p:spPr>
        <p:txBody>
          <a:bodyPr wrap="square">
            <a:spAutoFit/>
          </a:bodyPr>
          <a:lstStyle/>
          <a:p>
            <a:pPr algn="ctr"/>
            <a:r>
              <a:rPr lang="en-US" sz="2800" b="1" dirty="0">
                <a:solidFill>
                  <a:srgbClr val="000000"/>
                </a:solidFill>
                <a:latin typeface="Arial" panose="020B0604020202020204" pitchFamily="34" charset="0"/>
                <a:ea typeface="MS Mincho" panose="02020609040205080304" pitchFamily="49" charset="-128"/>
                <a:cs typeface="Arial" panose="020B0604020202020204" pitchFamily="34" charset="0"/>
              </a:rPr>
              <a:t>Overe</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xpression of </a:t>
            </a:r>
            <a:r>
              <a:rPr lang="en-US" sz="2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GmDS1 </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conferred immunity of transgenic soybean plants against the soybean cyst nematode.</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3544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49DE60-656D-6B48-8F0C-3B4DCB7E03DA}"/>
              </a:ext>
            </a:extLst>
          </p:cNvPr>
          <p:cNvPicPr/>
          <p:nvPr/>
        </p:nvPicPr>
        <p:blipFill>
          <a:blip r:embed="rId3" cstate="email">
            <a:extLst>
              <a:ext uri="{28A0092B-C50C-407E-A947-70E740481C1C}">
                <a14:useLocalDpi xmlns:a14="http://schemas.microsoft.com/office/drawing/2010/main"/>
              </a:ext>
            </a:extLst>
          </a:blip>
          <a:stretch>
            <a:fillRect/>
          </a:stretch>
        </p:blipFill>
        <p:spPr>
          <a:xfrm>
            <a:off x="3866061" y="1071154"/>
            <a:ext cx="4586151" cy="4990012"/>
          </a:xfrm>
          <a:prstGeom prst="rect">
            <a:avLst/>
          </a:prstGeom>
          <a:ln>
            <a:solidFill>
              <a:schemeClr val="accent5">
                <a:lumMod val="75000"/>
              </a:schemeClr>
            </a:solidFill>
          </a:ln>
        </p:spPr>
      </p:pic>
      <p:sp>
        <p:nvSpPr>
          <p:cNvPr id="3" name="Rectangle 2">
            <a:extLst>
              <a:ext uri="{FF2B5EF4-FFF2-40B4-BE49-F238E27FC236}">
                <a16:creationId xmlns:a16="http://schemas.microsoft.com/office/drawing/2014/main" id="{05A959C3-1C79-4640-AABE-C312E357A663}"/>
              </a:ext>
            </a:extLst>
          </p:cNvPr>
          <p:cNvSpPr/>
          <p:nvPr/>
        </p:nvSpPr>
        <p:spPr>
          <a:xfrm>
            <a:off x="274320" y="245069"/>
            <a:ext cx="11769634" cy="492443"/>
          </a:xfrm>
          <a:prstGeom prst="rect">
            <a:avLst/>
          </a:prstGeom>
        </p:spPr>
        <p:txBody>
          <a:bodyPr wrap="square">
            <a:spAutoFit/>
          </a:bodyPr>
          <a:lstStyle/>
          <a:p>
            <a:r>
              <a:rPr lang="en-US" sz="2600" b="1" dirty="0">
                <a:latin typeface="Arial" panose="020B0604020202020204" pitchFamily="34" charset="0"/>
                <a:ea typeface="Calibri" panose="020F0502020204030204" pitchFamily="34" charset="0"/>
                <a:cs typeface="Arial" panose="020B0604020202020204" pitchFamily="34" charset="0"/>
              </a:rPr>
              <a:t>Regulation of defense-related genes 12 h following treatment with chitin</a:t>
            </a:r>
            <a:r>
              <a:rPr lang="en-US" sz="2600" b="1" dirty="0">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8D212D3F-D1BF-2B4F-96E6-3CB6E28611DC}"/>
              </a:ext>
            </a:extLst>
          </p:cNvPr>
          <p:cNvSpPr txBox="1"/>
          <p:nvPr/>
        </p:nvSpPr>
        <p:spPr>
          <a:xfrm>
            <a:off x="274320" y="6061166"/>
            <a:ext cx="11547566"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Overexpression of </a:t>
            </a:r>
            <a:r>
              <a:rPr lang="en-US" sz="2400" b="1" i="1" dirty="0">
                <a:latin typeface="Arial" panose="020B0604020202020204" pitchFamily="34" charset="0"/>
                <a:cs typeface="Arial" panose="020B0604020202020204" pitchFamily="34" charset="0"/>
              </a:rPr>
              <a:t>GmDS1</a:t>
            </a:r>
            <a:r>
              <a:rPr lang="en-US" sz="2400" b="1" dirty="0">
                <a:latin typeface="Arial" panose="020B0604020202020204" pitchFamily="34" charset="0"/>
                <a:cs typeface="Arial" panose="020B0604020202020204" pitchFamily="34" charset="0"/>
              </a:rPr>
              <a:t>: A novel trait </a:t>
            </a:r>
          </a:p>
        </p:txBody>
      </p:sp>
    </p:spTree>
    <p:extLst>
      <p:ext uri="{BB962C8B-B14F-4D97-AF65-F5344CB8AC3E}">
        <p14:creationId xmlns:p14="http://schemas.microsoft.com/office/powerpoint/2010/main" val="34474460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70EDCC-6F0C-8647-8046-74A61BD7C185}"/>
              </a:ext>
            </a:extLst>
          </p:cNvPr>
          <p:cNvSpPr txBox="1"/>
          <p:nvPr/>
        </p:nvSpPr>
        <p:spPr>
          <a:xfrm>
            <a:off x="2991394" y="2403566"/>
            <a:ext cx="6570617" cy="923330"/>
          </a:xfrm>
          <a:prstGeom prst="rect">
            <a:avLst/>
          </a:prstGeom>
          <a:noFill/>
        </p:spPr>
        <p:txBody>
          <a:bodyPr wrap="square" rtlCol="0">
            <a:spAutoFit/>
          </a:bodyPr>
          <a:lstStyle/>
          <a:p>
            <a:pPr algn="ctr"/>
            <a:r>
              <a:rPr lang="en-US" sz="5400" dirty="0">
                <a:latin typeface="Apple Chancery" panose="03020702040506060504" pitchFamily="66" charset="-79"/>
                <a:ea typeface="Brush Script MT" panose="03060802040406070304" pitchFamily="66" charset="-122"/>
                <a:cs typeface="Apple Chancery" panose="03020702040506060504" pitchFamily="66" charset="-79"/>
              </a:rPr>
              <a:t>Questions?</a:t>
            </a:r>
          </a:p>
        </p:txBody>
      </p:sp>
    </p:spTree>
    <p:extLst>
      <p:ext uri="{BB962C8B-B14F-4D97-AF65-F5344CB8AC3E}">
        <p14:creationId xmlns:p14="http://schemas.microsoft.com/office/powerpoint/2010/main" val="3588638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8BE6CC-BFFC-FA4A-92CD-BF99A70ABC1A}"/>
              </a:ext>
            </a:extLst>
          </p:cNvPr>
          <p:cNvSpPr/>
          <p:nvPr/>
        </p:nvSpPr>
        <p:spPr>
          <a:xfrm>
            <a:off x="0" y="198783"/>
            <a:ext cx="12192000" cy="553998"/>
          </a:xfrm>
          <a:prstGeom prst="rect">
            <a:avLst/>
          </a:prstGeom>
        </p:spPr>
        <p:txBody>
          <a:bodyPr wrap="square">
            <a:spAutoFit/>
          </a:bodyPr>
          <a:lstStyle/>
          <a:p>
            <a:pPr algn="ctr"/>
            <a:r>
              <a:rPr lang="en-US" sz="3000" b="1" dirty="0">
                <a:latin typeface="Arial" panose="020B0604020202020204" pitchFamily="34" charset="0"/>
              </a:rPr>
              <a:t>Expression of the TMV CP Protected </a:t>
            </a:r>
            <a:r>
              <a:rPr lang="en-US" sz="3000" b="1" dirty="0">
                <a:effectLst/>
                <a:latin typeface="Arial" panose="020B0604020202020204" pitchFamily="34" charset="0"/>
              </a:rPr>
              <a:t>tobacco from TMV infection  </a:t>
            </a:r>
          </a:p>
        </p:txBody>
      </p:sp>
      <p:pic>
        <p:nvPicPr>
          <p:cNvPr id="6" name="Picture 5">
            <a:extLst>
              <a:ext uri="{FF2B5EF4-FFF2-40B4-BE49-F238E27FC236}">
                <a16:creationId xmlns:a16="http://schemas.microsoft.com/office/drawing/2014/main" id="{8A5D4A82-BD8D-2A4F-8D1B-047259EE01E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1257" y="1559556"/>
            <a:ext cx="5228080" cy="4973343"/>
          </a:xfrm>
          <a:prstGeom prst="rect">
            <a:avLst/>
          </a:prstGeom>
        </p:spPr>
      </p:pic>
      <p:pic>
        <p:nvPicPr>
          <p:cNvPr id="7" name="Picture 6">
            <a:extLst>
              <a:ext uri="{FF2B5EF4-FFF2-40B4-BE49-F238E27FC236}">
                <a16:creationId xmlns:a16="http://schemas.microsoft.com/office/drawing/2014/main" id="{F622DAC7-E3D9-AE44-B50A-25245863FC0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28469" y="1886129"/>
            <a:ext cx="5158731" cy="4914486"/>
          </a:xfrm>
          <a:prstGeom prst="rect">
            <a:avLst/>
          </a:prstGeom>
        </p:spPr>
      </p:pic>
      <p:cxnSp>
        <p:nvCxnSpPr>
          <p:cNvPr id="9" name="Straight Arrow Connector 8">
            <a:extLst>
              <a:ext uri="{FF2B5EF4-FFF2-40B4-BE49-F238E27FC236}">
                <a16:creationId xmlns:a16="http://schemas.microsoft.com/office/drawing/2014/main" id="{7B99D312-6683-4844-A898-9AA058377307}"/>
              </a:ext>
            </a:extLst>
          </p:cNvPr>
          <p:cNvCxnSpPr>
            <a:cxnSpLocks/>
          </p:cNvCxnSpPr>
          <p:nvPr/>
        </p:nvCxnSpPr>
        <p:spPr>
          <a:xfrm flipV="1">
            <a:off x="3373413" y="2155370"/>
            <a:ext cx="4562273" cy="43463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1526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067C52-A3C5-1B41-ADC0-62CB1F22C94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p:blipFill>
        <p:spPr>
          <a:xfrm>
            <a:off x="662609" y="832723"/>
            <a:ext cx="6545070" cy="5846373"/>
          </a:xfrm>
          <a:prstGeom prst="rect">
            <a:avLst/>
          </a:prstGeom>
          <a:ln>
            <a:solidFill>
              <a:schemeClr val="accent1"/>
            </a:solidFill>
          </a:ln>
        </p:spPr>
      </p:pic>
      <p:sp>
        <p:nvSpPr>
          <p:cNvPr id="3" name="TextBox 2">
            <a:extLst>
              <a:ext uri="{FF2B5EF4-FFF2-40B4-BE49-F238E27FC236}">
                <a16:creationId xmlns:a16="http://schemas.microsoft.com/office/drawing/2014/main" id="{5B22DEEC-75FA-E94A-8DA5-9371E0E07014}"/>
              </a:ext>
            </a:extLst>
          </p:cNvPr>
          <p:cNvSpPr txBox="1"/>
          <p:nvPr/>
        </p:nvSpPr>
        <p:spPr>
          <a:xfrm>
            <a:off x="7368209" y="371061"/>
            <a:ext cx="4753132" cy="5577874"/>
          </a:xfrm>
          <a:prstGeom prst="rect">
            <a:avLst/>
          </a:prstGeom>
          <a:noFill/>
        </p:spPr>
        <p:txBody>
          <a:bodyPr wrap="square" rtlCol="0">
            <a:spAutoFit/>
          </a:bodyPr>
          <a:lstStyle/>
          <a:p>
            <a:pPr marL="285750" indent="-285750">
              <a:lnSpc>
                <a:spcPts val="2940"/>
              </a:lnSpc>
              <a:spcAft>
                <a:spcPts val="1200"/>
              </a:spcAft>
              <a:buFont typeface="Wingdings" pitchFamily="2" charset="2"/>
              <a:buChar char="v"/>
            </a:pPr>
            <a:r>
              <a:rPr lang="en-US" sz="2200" dirty="0">
                <a:latin typeface="Arial" panose="020B0604020202020204" pitchFamily="34" charset="0"/>
                <a:cs typeface="Arial" panose="020B0604020202020204" pitchFamily="34" charset="0"/>
              </a:rPr>
              <a:t>Inhibition of virion disassembly by direct coat protein effect.</a:t>
            </a:r>
          </a:p>
          <a:p>
            <a:pPr marL="285750" indent="-285750">
              <a:lnSpc>
                <a:spcPts val="2940"/>
              </a:lnSpc>
              <a:spcAft>
                <a:spcPts val="1200"/>
              </a:spcAft>
              <a:buFont typeface="Wingdings" pitchFamily="2" charset="2"/>
              <a:buChar char="v"/>
            </a:pPr>
            <a:r>
              <a:rPr lang="en-US" sz="2200" dirty="0">
                <a:latin typeface="Arial" panose="020B0604020202020204" pitchFamily="34" charset="0"/>
                <a:cs typeface="Arial" panose="020B0604020202020204" pitchFamily="34" charset="0"/>
              </a:rPr>
              <a:t>For multiplication of the invading TMV molecules, the viral RNA must be unwrapped from the capsid made of coat proteins. </a:t>
            </a:r>
          </a:p>
          <a:p>
            <a:pPr marL="285750" indent="-285750">
              <a:lnSpc>
                <a:spcPts val="2940"/>
              </a:lnSpc>
              <a:spcAft>
                <a:spcPts val="1200"/>
              </a:spcAft>
              <a:buFont typeface="Wingdings" pitchFamily="2" charset="2"/>
              <a:buChar char="v"/>
            </a:pPr>
            <a:r>
              <a:rPr lang="en-US" sz="2200" dirty="0">
                <a:latin typeface="Arial" panose="020B0604020202020204" pitchFamily="34" charset="0"/>
                <a:cs typeface="Arial" panose="020B0604020202020204" pitchFamily="34" charset="0"/>
              </a:rPr>
              <a:t>As soon as the RNA molecules are released to the cell cytoplasm for replication, the coat proteins generated from the the transgene start to wrap up the RNA molecules – no replication – no increase in the number of the virus particles. </a:t>
            </a:r>
          </a:p>
        </p:txBody>
      </p:sp>
      <p:sp>
        <p:nvSpPr>
          <p:cNvPr id="4" name="Rectangle 3">
            <a:extLst>
              <a:ext uri="{FF2B5EF4-FFF2-40B4-BE49-F238E27FC236}">
                <a16:creationId xmlns:a16="http://schemas.microsoft.com/office/drawing/2014/main" id="{235CA1D9-8504-874C-9AC7-8187485510E5}"/>
              </a:ext>
            </a:extLst>
          </p:cNvPr>
          <p:cNvSpPr/>
          <p:nvPr/>
        </p:nvSpPr>
        <p:spPr>
          <a:xfrm>
            <a:off x="7760852" y="6457890"/>
            <a:ext cx="4360489" cy="400110"/>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Reimann-Philipp and Beachy 1993</a:t>
            </a:r>
          </a:p>
        </p:txBody>
      </p:sp>
      <p:sp>
        <p:nvSpPr>
          <p:cNvPr id="5" name="TextBox 4">
            <a:extLst>
              <a:ext uri="{FF2B5EF4-FFF2-40B4-BE49-F238E27FC236}">
                <a16:creationId xmlns:a16="http://schemas.microsoft.com/office/drawing/2014/main" id="{EA7C96FD-FC63-8146-9D91-B7286128A03B}"/>
              </a:ext>
            </a:extLst>
          </p:cNvPr>
          <p:cNvSpPr txBox="1"/>
          <p:nvPr/>
        </p:nvSpPr>
        <p:spPr>
          <a:xfrm>
            <a:off x="1497496" y="145774"/>
            <a:ext cx="5115339"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Possible Mechanism</a:t>
            </a:r>
          </a:p>
        </p:txBody>
      </p:sp>
    </p:spTree>
    <p:extLst>
      <p:ext uri="{BB962C8B-B14F-4D97-AF65-F5344CB8AC3E}">
        <p14:creationId xmlns:p14="http://schemas.microsoft.com/office/powerpoint/2010/main" val="4229904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41CFE4-6A44-174D-8AA2-76464F880CBE}"/>
              </a:ext>
            </a:extLst>
          </p:cNvPr>
          <p:cNvSpPr/>
          <p:nvPr/>
        </p:nvSpPr>
        <p:spPr>
          <a:xfrm>
            <a:off x="980661" y="498762"/>
            <a:ext cx="10482469" cy="5010474"/>
          </a:xfrm>
          <a:prstGeom prst="rect">
            <a:avLst/>
          </a:prstGeom>
        </p:spPr>
        <p:txBody>
          <a:bodyPr wrap="square">
            <a:spAutoFit/>
          </a:bodyPr>
          <a:lstStyle/>
          <a:p>
            <a:pPr algn="ctr"/>
            <a:r>
              <a:rPr lang="en-US" sz="3200" b="1" dirty="0">
                <a:effectLst/>
                <a:latin typeface="Arial" panose="020B0604020202020204" pitchFamily="34" charset="0"/>
              </a:rPr>
              <a:t>Transgenic Virus Resistant Papaya </a:t>
            </a:r>
          </a:p>
          <a:p>
            <a:pPr algn="ctr"/>
            <a:endParaRPr lang="en-US" sz="3200" dirty="0">
              <a:effectLst/>
              <a:latin typeface="Arial" panose="020B0604020202020204" pitchFamily="34" charset="0"/>
            </a:endParaRPr>
          </a:p>
          <a:p>
            <a:pPr>
              <a:lnSpc>
                <a:spcPts val="3480"/>
              </a:lnSpc>
              <a:spcBef>
                <a:spcPts val="1200"/>
              </a:spcBef>
            </a:pPr>
            <a:r>
              <a:rPr lang="en-US" sz="2400" b="1" dirty="0">
                <a:effectLst/>
                <a:latin typeface="Arial" panose="020B0604020202020204" pitchFamily="34" charset="0"/>
              </a:rPr>
              <a:t>Papaya ringspot virus </a:t>
            </a:r>
            <a:r>
              <a:rPr lang="en-US" sz="2400" dirty="0">
                <a:effectLst/>
                <a:latin typeface="Arial" panose="020B0604020202020204" pitchFamily="34" charset="0"/>
              </a:rPr>
              <a:t>(PRSV) caused serious devastation to  the papaya industry in Hawaii during the early 1990s. Infection by PRSV results in systemic rotting and wilting along with yellow spots and loss of chlorophyll. </a:t>
            </a:r>
          </a:p>
          <a:p>
            <a:pPr>
              <a:lnSpc>
                <a:spcPts val="3480"/>
              </a:lnSpc>
              <a:spcBef>
                <a:spcPts val="1800"/>
              </a:spcBef>
            </a:pPr>
            <a:r>
              <a:rPr lang="en-US" sz="2400" dirty="0">
                <a:effectLst/>
                <a:latin typeface="Arial" panose="020B0604020202020204" pitchFamily="34" charset="0"/>
              </a:rPr>
              <a:t>To address the PRSV problem, Fitch et al. (1992) developed PRSV resistant transgenic papaya over expressing the PRSV </a:t>
            </a:r>
            <a:r>
              <a:rPr lang="en-US" sz="2400" i="1" dirty="0">
                <a:effectLst/>
                <a:latin typeface="Arial" panose="020B0604020202020204" pitchFamily="34" charset="0"/>
              </a:rPr>
              <a:t>CP </a:t>
            </a:r>
            <a:r>
              <a:rPr lang="en-US" sz="2400" dirty="0">
                <a:effectLst/>
                <a:latin typeface="Arial" panose="020B0604020202020204" pitchFamily="34" charset="0"/>
              </a:rPr>
              <a:t>gene. The intervention to rescue the papaya industry in Hawaii demonstrates that transgenic virus resistance is a useful approach for controlling viral diseases in horticultural crops.</a:t>
            </a:r>
          </a:p>
        </p:txBody>
      </p:sp>
    </p:spTree>
    <p:extLst>
      <p:ext uri="{BB962C8B-B14F-4D97-AF65-F5344CB8AC3E}">
        <p14:creationId xmlns:p14="http://schemas.microsoft.com/office/powerpoint/2010/main" val="2935186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EEDB67-50B5-EC4E-B9ED-3C95A758B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18" y="188686"/>
            <a:ext cx="10671554" cy="6299031"/>
          </a:xfrm>
          <a:prstGeom prst="rect">
            <a:avLst/>
          </a:prstGeom>
        </p:spPr>
      </p:pic>
      <p:sp>
        <p:nvSpPr>
          <p:cNvPr id="3" name="Rectangle 2">
            <a:extLst>
              <a:ext uri="{FF2B5EF4-FFF2-40B4-BE49-F238E27FC236}">
                <a16:creationId xmlns:a16="http://schemas.microsoft.com/office/drawing/2014/main" id="{37115EC4-BF61-0941-BEF4-BD83D7DB97E2}"/>
              </a:ext>
            </a:extLst>
          </p:cNvPr>
          <p:cNvSpPr/>
          <p:nvPr/>
        </p:nvSpPr>
        <p:spPr>
          <a:xfrm>
            <a:off x="9817632" y="6439709"/>
            <a:ext cx="2374368" cy="461665"/>
          </a:xfrm>
          <a:prstGeom prst="rect">
            <a:avLst/>
          </a:prstGeom>
        </p:spPr>
        <p:txBody>
          <a:bodyPr wrap="none">
            <a:spAutoFit/>
          </a:bodyPr>
          <a:lstStyle/>
          <a:p>
            <a:r>
              <a:rPr lang="en-US" sz="2400" dirty="0">
                <a:effectLst/>
                <a:latin typeface="Helvetica" pitchFamily="2" charset="0"/>
              </a:rPr>
              <a:t>Fitch et al. 1992</a:t>
            </a:r>
          </a:p>
        </p:txBody>
      </p:sp>
    </p:spTree>
    <p:extLst>
      <p:ext uri="{BB962C8B-B14F-4D97-AF65-F5344CB8AC3E}">
        <p14:creationId xmlns:p14="http://schemas.microsoft.com/office/powerpoint/2010/main" val="39512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1A4266-2060-ED42-AB75-DA0E31F32731}"/>
              </a:ext>
            </a:extLst>
          </p:cNvPr>
          <p:cNvSpPr/>
          <p:nvPr/>
        </p:nvSpPr>
        <p:spPr>
          <a:xfrm>
            <a:off x="290766" y="770334"/>
            <a:ext cx="11622157" cy="646331"/>
          </a:xfrm>
          <a:prstGeom prst="rect">
            <a:avLst/>
          </a:prstGeom>
        </p:spPr>
        <p:txBody>
          <a:bodyPr wrap="square">
            <a:spAutoFit/>
          </a:bodyPr>
          <a:lstStyle/>
          <a:p>
            <a:pPr algn="ctr">
              <a:spcAft>
                <a:spcPts val="1200"/>
              </a:spcAft>
            </a:pPr>
            <a:r>
              <a:rPr lang="en-US" sz="3600" b="1" dirty="0">
                <a:latin typeface="Arial" panose="020B0604020202020204" pitchFamily="34" charset="0"/>
                <a:ea typeface="Calibri" panose="020F0502020204030204" pitchFamily="34" charset="0"/>
                <a:cs typeface="Arial" panose="020B0604020202020204" pitchFamily="34" charset="0"/>
              </a:rPr>
              <a:t>Lecture 5: Engineering Traits (February 12)</a:t>
            </a:r>
          </a:p>
        </p:txBody>
      </p:sp>
      <p:sp>
        <p:nvSpPr>
          <p:cNvPr id="3" name="TextBox 2">
            <a:extLst>
              <a:ext uri="{FF2B5EF4-FFF2-40B4-BE49-F238E27FC236}">
                <a16:creationId xmlns:a16="http://schemas.microsoft.com/office/drawing/2014/main" id="{8B0B1D58-29CF-124B-9E23-D549EE406FCB}"/>
              </a:ext>
            </a:extLst>
          </p:cNvPr>
          <p:cNvSpPr txBox="1"/>
          <p:nvPr/>
        </p:nvSpPr>
        <p:spPr>
          <a:xfrm>
            <a:off x="1802297" y="2040054"/>
            <a:ext cx="10389703" cy="3447098"/>
          </a:xfrm>
          <a:prstGeom prst="rect">
            <a:avLst/>
          </a:prstGeom>
          <a:noFill/>
        </p:spPr>
        <p:txBody>
          <a:bodyPr wrap="square" rtlCol="0">
            <a:spAutoFit/>
          </a:bodyPr>
          <a:lstStyle/>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Cross Protection</a:t>
            </a:r>
          </a:p>
          <a:p>
            <a:pPr marL="457200" indent="-457200">
              <a:spcBef>
                <a:spcPts val="600"/>
              </a:spcBef>
              <a:spcAft>
                <a:spcPts val="600"/>
              </a:spcAft>
              <a:buFont typeface="Wingdings" pitchFamily="2" charset="2"/>
              <a:buChar char="v"/>
            </a:pPr>
            <a:r>
              <a:rPr lang="en-US" sz="2800" dirty="0">
                <a:solidFill>
                  <a:srgbClr val="FF0000"/>
                </a:solidFill>
                <a:latin typeface="Arial" panose="020B0604020202020204" pitchFamily="34" charset="0"/>
                <a:cs typeface="Arial" panose="020B0604020202020204" pitchFamily="34" charset="0"/>
              </a:rPr>
              <a:t>Gene Silencing</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Host-induced Gene Silencing</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Gene Editing</a:t>
            </a:r>
          </a:p>
          <a:p>
            <a:pPr marL="457200" indent="-457200">
              <a:spcBef>
                <a:spcPts val="600"/>
              </a:spcBef>
              <a:spcAft>
                <a:spcPts val="600"/>
              </a:spcAft>
              <a:buFont typeface="Wingdings" pitchFamily="2" charset="2"/>
              <a:buChar char="v"/>
            </a:pPr>
            <a:r>
              <a:rPr lang="en-US" sz="2800" dirty="0">
                <a:latin typeface="Arial" panose="020B0604020202020204" pitchFamily="34" charset="0"/>
                <a:cs typeface="Arial" panose="020B0604020202020204" pitchFamily="34" charset="0"/>
              </a:rPr>
              <a:t>Overexpression of Genes</a:t>
            </a:r>
          </a:p>
          <a:p>
            <a:pPr marL="285750" indent="-285750">
              <a:spcBef>
                <a:spcPts val="600"/>
              </a:spcBef>
              <a:spcAft>
                <a:spcPts val="600"/>
              </a:spcAft>
              <a:buFont typeface="Wingdings" pitchFamily="2" charset="2"/>
              <a:buChar char="v"/>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01947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1028</TotalTime>
  <Words>1925</Words>
  <Application>Microsoft Office PowerPoint</Application>
  <PresentationFormat>Widescreen</PresentationFormat>
  <Paragraphs>178</Paragraphs>
  <Slides>47</Slides>
  <Notes>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MS Mincho</vt:lpstr>
      <vt:lpstr>AdvTT6780a46b</vt:lpstr>
      <vt:lpstr>Apple Chancery</vt:lpstr>
      <vt:lpstr>Arial</vt:lpstr>
      <vt:lpstr>Brush Script MT</vt:lpstr>
      <vt:lpstr>Calibri</vt:lpstr>
      <vt:lpstr>Calibri Light</vt:lpstr>
      <vt:lpstr>Helvetica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Bhattacharyya, Madan K [AGRON]</dc:creator>
  <cp:lastModifiedBy>DELL</cp:lastModifiedBy>
  <cp:revision>51</cp:revision>
  <dcterms:created xsi:type="dcterms:W3CDTF">2020-02-11T05:24:31Z</dcterms:created>
  <dcterms:modified xsi:type="dcterms:W3CDTF">2020-02-18T10:28:34Z</dcterms:modified>
</cp:coreProperties>
</file>