
<file path=[Content_Types].xml><?xml version="1.0" encoding="utf-8"?>
<Types xmlns="http://schemas.openxmlformats.org/package/2006/content-types">
  <Default ContentType="image/png" Extension="png"/>
  <Default ContentType="image/x-emf" Extension="emf"/>
  <Default ContentType="image/jpeg" Extension="jpeg"/>
  <Default ContentType="application/vnd.openxmlformats-package.relationships+xml" Extension="rels"/>
  <Default ContentType="application/xml" Extension="xml"/>
  <Default ContentType="image/vnd.ms-photo" Extension="wdp"/>
  <Default ContentType="image/tiff" Extension="tiff"/>
  <Override ContentType="application/vnd.openxmlformats-officedocument.presentationml.presentation.main+xml" PartName="/ppt/presentation.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slide+xml" PartName="/ppt/slides/slide36.xml"/>
  <Override ContentType="application/vnd.openxmlformats-officedocument.presentationml.slide+xml" PartName="/ppt/slides/slide37.xml"/>
  <Override ContentType="application/vnd.openxmlformats-officedocument.presentationml.slide+xml" PartName="/ppt/slides/slide38.xml"/>
  <Override ContentType="application/vnd.openxmlformats-officedocument.presentationml.slide+xml" PartName="/ppt/slides/slide39.xml"/>
  <Override ContentType="application/vnd.openxmlformats-officedocument.presentationml.slide+xml" PartName="/ppt/slides/slide40.xml"/>
  <Override ContentType="application/vnd.openxmlformats-officedocument.presentationml.slide+xml" PartName="/ppt/slides/slide41.xml"/>
  <Override ContentType="application/vnd.openxmlformats-officedocument.presentationml.slide+xml" PartName="/ppt/slides/slide42.xml"/>
  <Override ContentType="application/vnd.openxmlformats-officedocument.presentationml.slide+xml" PartName="/ppt/slides/slide43.xml"/>
  <Override ContentType="application/vnd.openxmlformats-officedocument.presentationml.slide+xml" PartName="/ppt/slides/slide44.xml"/>
  <Override ContentType="application/vnd.openxmlformats-officedocument.presentationml.slide+xml" PartName="/ppt/slides/slide45.xml"/>
  <Override ContentType="application/vnd.openxmlformats-officedocument.presentationml.slide+xml" PartName="/ppt/slides/slide46.xml"/>
  <Override ContentType="application/vnd.openxmlformats-officedocument.presentationml.slide+xml" PartName="/ppt/slides/slide47.xml"/>
  <Override ContentType="application/vnd.openxmlformats-officedocument.presentationml.slide+xml" PartName="/ppt/slides/slide48.xml"/>
  <Override ContentType="application/vnd.openxmlformats-officedocument.presentationml.slide+xml" PartName="/ppt/slides/slide49.xml"/>
  <Override ContentType="application/vnd.openxmlformats-officedocument.presentationml.slide+xml" PartName="/ppt/slides/slide50.xml"/>
  <Override ContentType="application/vnd.openxmlformats-officedocument.presentationml.slide+xml" PartName="/ppt/slides/slide51.xml"/>
  <Override ContentType="application/vnd.openxmlformats-officedocument.presentationml.slide+xml" PartName="/ppt/slides/slide52.xml"/>
  <Override ContentType="application/vnd.openxmlformats-officedocument.presentationml.slide+xml" PartName="/ppt/slides/slide53.xml"/>
  <Override ContentType="application/vnd.openxmlformats-officedocument.presentationml.slide+xml" PartName="/ppt/slides/slide54.xml"/>
  <Override ContentType="application/vnd.openxmlformats-officedocument.presentationml.slide+xml" PartName="/ppt/slides/slide55.xml"/>
  <Override ContentType="application/vnd.openxmlformats-officedocument.presentationml.slide+xml" PartName="/ppt/slides/slide56.xml"/>
  <Override ContentType="application/vnd.openxmlformats-officedocument.presentationml.slide+xml" PartName="/ppt/slides/slide57.xml"/>
  <Override ContentType="application/vnd.openxmlformats-officedocument.presentationml.slide+xml" PartName="/ppt/slides/slide58.xml"/>
  <Override ContentType="application/vnd.openxmlformats-officedocument.presentationml.slide+xml" PartName="/ppt/slides/slide59.xml"/>
  <Override ContentType="application/vnd.openxmlformats-officedocument.presentationml.slide+xml" PartName="/ppt/slides/slide60.xml"/>
  <Override ContentType="application/vnd.openxmlformats-officedocument.presentationml.slide+xml" PartName="/ppt/slides/slide61.xml"/>
  <Override ContentType="application/vnd.openxmlformats-officedocument.presentationml.slide+xml" PartName="/ppt/slides/slide62.xml"/>
  <Override ContentType="application/vnd.openxmlformats-officedocument.presentationml.slide+xml" PartName="/ppt/slides/slide63.xml"/>
  <Override ContentType="application/vnd.openxmlformats-officedocument.presentationml.slide+xml" PartName="/ppt/slides/slide64.xml"/>
  <Override ContentType="application/vnd.openxmlformats-officedocument.presentationml.slide+xml" PartName="/ppt/slides/slide65.xml"/>
  <Override ContentType="application/vnd.openxmlformats-officedocument.presentationml.slide+xml" PartName="/ppt/slides/slide66.xml"/>
  <Override ContentType="application/vnd.openxmlformats-officedocument.presentationml.slide+xml" PartName="/ppt/slides/slide67.xml"/>
  <Override ContentType="application/vnd.openxmlformats-officedocument.presentationml.slide+xml" PartName="/ppt/slides/slide68.xml"/>
  <Override ContentType="application/vnd.openxmlformats-officedocument.presentationml.slide+xml" PartName="/ppt/slides/slide69.xml"/>
  <Override ContentType="application/vnd.openxmlformats-officedocument.presentationml.slide+xml" PartName="/ppt/slides/slide70.xml"/>
  <Override ContentType="application/vnd.openxmlformats-officedocument.presentationml.slide+xml" PartName="/ppt/slides/slide71.xml"/>
  <Override ContentType="application/vnd.openxmlformats-officedocument.presentationml.slide+xml" PartName="/ppt/slides/slide72.xml"/>
  <Override ContentType="application/vnd.openxmlformats-officedocument.presentationml.slide+xml" PartName="/ppt/slides/slide73.xml"/>
  <Override ContentType="application/vnd.openxmlformats-officedocument.presentationml.slide+xml" PartName="/ppt/slides/slide74.xml"/>
  <Override ContentType="application/vnd.openxmlformats-officedocument.presentationml.slide+xml" PartName="/ppt/slides/slide75.xml"/>
  <Override ContentType="application/vnd.openxmlformats-officedocument.presentationml.slide+xml" PartName="/ppt/slides/slide76.xml"/>
  <Override ContentType="application/vnd.openxmlformats-officedocument.presentationml.slide+xml" PartName="/ppt/slides/slide77.xml"/>
  <Override ContentType="application/vnd.openxmlformats-officedocument.presentationml.slide+xml" PartName="/ppt/slides/slide78.xml"/>
  <Override ContentType="application/vnd.openxmlformats-officedocument.presentationml.slide+xml" PartName="/ppt/slides/slide79.xml"/>
  <Override ContentType="application/vnd.openxmlformats-officedocument.presentationml.slide+xml" PartName="/ppt/slides/slide80.xml"/>
  <Override ContentType="application/vnd.openxmlformats-officedocument.presentationml.slide+xml" PartName="/ppt/slides/slide81.xml"/>
  <Override ContentType="application/vnd.openxmlformats-officedocument.presentationml.slide+xml" PartName="/ppt/slides/slide82.xml"/>
  <Override ContentType="application/vnd.openxmlformats-officedocument.presentationml.slide+xml" PartName="/ppt/slides/slide83.xml"/>
  <Override ContentType="application/vnd.openxmlformats-officedocument.presentationml.slide+xml" PartName="/ppt/slides/slide84.xml"/>
  <Override ContentType="application/vnd.openxmlformats-officedocument.presentationml.slide+xml" PartName="/ppt/slides/slide85.xml"/>
  <Override ContentType="application/vnd.openxmlformats-officedocument.presentationml.slide+xml" PartName="/ppt/slides/slide86.xml"/>
  <Override ContentType="application/vnd.openxmlformats-officedocument.presentationml.slide+xml" PartName="/ppt/slides/slide87.xml"/>
  <Override ContentType="application/vnd.openxmlformats-officedocument.presentationml.slide+xml" PartName="/ppt/slides/slide88.xml"/>
  <Override ContentType="application/vnd.openxmlformats-officedocument.presentationml.slide+xml" PartName="/ppt/slides/slide89.xml"/>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viewProps+xml" PartName="/ppt/viewProps.xml"/>
  <Override ContentType="application/vnd.openxmlformats-officedocument.theme+xml" PartName="/ppt/theme/theme1.xml"/>
  <Override ContentType="application/vnd.openxmlformats-officedocument.presentationml.tableStyles+xml" PartName="/ppt/tableStyle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theme+xml" PartName="/ppt/theme/theme2.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package.core-properties+xml" PartName="/docProps/core.xml"/>
  <Override ContentType="application/vnd.openxmlformats-officedocument.extended-properties+xml" PartName="/docProps/app.xml"/>
  <Override ContentType="application/vnd.openxmlformats-officedocument.custom-properties+xml" PartName="/docProps/custom.xml"/>
</Types>
</file>

<file path=_rels/.rels><?xml version="1.0" encoding="UTF-8" standalone="yes" ?><Relationships xmlns="http://schemas.openxmlformats.org/package/2006/relationships"><Relationship Id="rId3" Target="docProps/core.xml" Type="http://schemas.openxmlformats.org/package/2006/relationships/metadata/core-properties"/><Relationship Id="rId2" Target="docProps/thumbnail.jpeg" Type="http://schemas.openxmlformats.org/package/2006/relationships/metadata/thumbnail"/><Relationship Id="rId1" Target="ppt/presentation.xml" Type="http://schemas.openxmlformats.org/officeDocument/2006/relationships/officeDocument"/><Relationship Id="rId4" Target="docProps/app.xml" Type="http://schemas.openxmlformats.org/officeDocument/2006/relationships/extended-properties"/><Relationship Id="rId5" Target="docProps/custom.xml" Type="http://schemas.openxmlformats.org/officeDocument/2006/relationships/custom-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1"/>
  </p:notesMasterIdLst>
  <p:sldIdLst>
    <p:sldId id="388" r:id="rId2"/>
    <p:sldId id="389" r:id="rId3"/>
    <p:sldId id="469" r:id="rId4"/>
    <p:sldId id="427" r:id="rId5"/>
    <p:sldId id="415" r:id="rId6"/>
    <p:sldId id="293" r:id="rId7"/>
    <p:sldId id="310" r:id="rId8"/>
    <p:sldId id="436" r:id="rId9"/>
    <p:sldId id="305" r:id="rId10"/>
    <p:sldId id="460" r:id="rId11"/>
    <p:sldId id="465" r:id="rId12"/>
    <p:sldId id="312" r:id="rId13"/>
    <p:sldId id="321" r:id="rId14"/>
    <p:sldId id="313" r:id="rId15"/>
    <p:sldId id="306" r:id="rId16"/>
    <p:sldId id="461" r:id="rId17"/>
    <p:sldId id="270" r:id="rId18"/>
    <p:sldId id="316" r:id="rId19"/>
    <p:sldId id="317" r:id="rId20"/>
    <p:sldId id="343" r:id="rId21"/>
    <p:sldId id="319" r:id="rId22"/>
    <p:sldId id="338" r:id="rId23"/>
    <p:sldId id="339" r:id="rId24"/>
    <p:sldId id="340" r:id="rId25"/>
    <p:sldId id="298" r:id="rId26"/>
    <p:sldId id="463" r:id="rId27"/>
    <p:sldId id="269" r:id="rId28"/>
    <p:sldId id="470" r:id="rId29"/>
    <p:sldId id="464" r:id="rId30"/>
    <p:sldId id="299" r:id="rId31"/>
    <p:sldId id="282" r:id="rId32"/>
    <p:sldId id="325" r:id="rId33"/>
    <p:sldId id="326" r:id="rId34"/>
    <p:sldId id="394" r:id="rId35"/>
    <p:sldId id="395" r:id="rId36"/>
    <p:sldId id="397" r:id="rId37"/>
    <p:sldId id="396" r:id="rId38"/>
    <p:sldId id="398" r:id="rId39"/>
    <p:sldId id="400" r:id="rId40"/>
    <p:sldId id="399" r:id="rId41"/>
    <p:sldId id="420" r:id="rId42"/>
    <p:sldId id="260" r:id="rId43"/>
    <p:sldId id="280" r:id="rId44"/>
    <p:sldId id="274" r:id="rId45"/>
    <p:sldId id="390" r:id="rId46"/>
    <p:sldId id="391" r:id="rId47"/>
    <p:sldId id="392" r:id="rId48"/>
    <p:sldId id="276" r:id="rId49"/>
    <p:sldId id="277" r:id="rId50"/>
    <p:sldId id="279" r:id="rId51"/>
    <p:sldId id="278" r:id="rId52"/>
    <p:sldId id="393" r:id="rId53"/>
    <p:sldId id="256" r:id="rId54"/>
    <p:sldId id="416" r:id="rId55"/>
    <p:sldId id="406" r:id="rId56"/>
    <p:sldId id="421" r:id="rId57"/>
    <p:sldId id="422" r:id="rId58"/>
    <p:sldId id="404" r:id="rId59"/>
    <p:sldId id="259" r:id="rId60"/>
    <p:sldId id="402" r:id="rId61"/>
    <p:sldId id="403" r:id="rId62"/>
    <p:sldId id="405" r:id="rId63"/>
    <p:sldId id="424" r:id="rId64"/>
    <p:sldId id="449" r:id="rId65"/>
    <p:sldId id="450" r:id="rId66"/>
    <p:sldId id="453" r:id="rId67"/>
    <p:sldId id="408" r:id="rId68"/>
    <p:sldId id="409" r:id="rId69"/>
    <p:sldId id="411" r:id="rId70"/>
    <p:sldId id="459" r:id="rId71"/>
    <p:sldId id="412" r:id="rId72"/>
    <p:sldId id="258" r:id="rId73"/>
    <p:sldId id="425" r:id="rId74"/>
    <p:sldId id="261" r:id="rId75"/>
    <p:sldId id="428" r:id="rId76"/>
    <p:sldId id="268" r:id="rId77"/>
    <p:sldId id="262" r:id="rId78"/>
    <p:sldId id="263" r:id="rId79"/>
    <p:sldId id="265" r:id="rId80"/>
    <p:sldId id="267" r:id="rId81"/>
    <p:sldId id="466" r:id="rId82"/>
    <p:sldId id="467" r:id="rId83"/>
    <p:sldId id="429" r:id="rId84"/>
    <p:sldId id="426" r:id="rId85"/>
    <p:sldId id="430" r:id="rId86"/>
    <p:sldId id="431" r:id="rId87"/>
    <p:sldId id="432" r:id="rId88"/>
    <p:sldId id="468" r:id="rId89"/>
    <p:sldId id="471" r:id="rId9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588"/>
    <p:restoredTop sz="92890"/>
  </p:normalViewPr>
  <p:slideViewPr>
    <p:cSldViewPr snapToGrid="0" snapToObjects="1">
      <p:cViewPr varScale="1">
        <p:scale>
          <a:sx n="103" d="100"/>
          <a:sy n="103" d="100"/>
        </p:scale>
        <p:origin x="1314" y="114"/>
      </p:cViewPr>
      <p:guideLst/>
    </p:cSldViewPr>
  </p:slideViewPr>
  <p:notesTextViewPr>
    <p:cViewPr>
      <p:scale>
        <a:sx n="1" d="1"/>
        <a:sy n="1" d="1"/>
      </p:scale>
      <p:origin x="0" y="0"/>
    </p:cViewPr>
  </p:notesTextViewPr>
  <p:sorterViewPr>
    <p:cViewPr>
      <p:scale>
        <a:sx n="159" d="100"/>
        <a:sy n="159"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tableStyles" Target="tableStyle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presProps" Target="presProp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0D66DAF-B3D0-364A-A48B-7178BA661BCB}" type="datetimeFigureOut">
              <a:rPr lang="en-US" smtClean="0"/>
              <a:t>2/24/2020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0F4D6A-EB91-CD4C-8C7B-9A6767C14113}" type="slidenum">
              <a:rPr lang="en-US" smtClean="0"/>
              <a:t>‹#›</a:t>
            </a:fld>
            <a:endParaRPr lang="en-US"/>
          </a:p>
        </p:txBody>
      </p:sp>
    </p:spTree>
    <p:extLst>
      <p:ext uri="{BB962C8B-B14F-4D97-AF65-F5344CB8AC3E}">
        <p14:creationId xmlns:p14="http://schemas.microsoft.com/office/powerpoint/2010/main" val="27478143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5818757-5813-A04E-BE3B-BC6BF2636839}" type="slidenum">
              <a:rPr lang="en-US" smtClean="0"/>
              <a:t>1</a:t>
            </a:fld>
            <a:endParaRPr lang="en-US"/>
          </a:p>
        </p:txBody>
      </p:sp>
    </p:spTree>
    <p:extLst>
      <p:ext uri="{BB962C8B-B14F-4D97-AF65-F5344CB8AC3E}">
        <p14:creationId xmlns:p14="http://schemas.microsoft.com/office/powerpoint/2010/main" val="27090807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5818757-5813-A04E-BE3B-BC6BF2636839}" type="slidenum">
              <a:rPr lang="en-US" smtClean="0"/>
              <a:t>70</a:t>
            </a:fld>
            <a:endParaRPr lang="en-US"/>
          </a:p>
        </p:txBody>
      </p:sp>
    </p:spTree>
    <p:extLst>
      <p:ext uri="{BB962C8B-B14F-4D97-AF65-F5344CB8AC3E}">
        <p14:creationId xmlns:p14="http://schemas.microsoft.com/office/powerpoint/2010/main" val="39325364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5818757-5813-A04E-BE3B-BC6BF2636839}" type="slidenum">
              <a:rPr lang="en-US" smtClean="0"/>
              <a:t>73</a:t>
            </a:fld>
            <a:endParaRPr lang="en-US"/>
          </a:p>
        </p:txBody>
      </p:sp>
    </p:spTree>
    <p:extLst>
      <p:ext uri="{BB962C8B-B14F-4D97-AF65-F5344CB8AC3E}">
        <p14:creationId xmlns:p14="http://schemas.microsoft.com/office/powerpoint/2010/main" val="16571225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EA6677-A224-DD4E-ABE6-1F8AB225A410}" type="slidenum">
              <a:rPr lang="en-US" smtClean="0"/>
              <a:t>77</a:t>
            </a:fld>
            <a:endParaRPr lang="en-US"/>
          </a:p>
        </p:txBody>
      </p:sp>
    </p:spTree>
    <p:extLst>
      <p:ext uri="{BB962C8B-B14F-4D97-AF65-F5344CB8AC3E}">
        <p14:creationId xmlns:p14="http://schemas.microsoft.com/office/powerpoint/2010/main" val="23978337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5818757-5813-A04E-BE3B-BC6BF2636839}" type="slidenum">
              <a:rPr lang="en-US" smtClean="0"/>
              <a:t>84</a:t>
            </a:fld>
            <a:endParaRPr lang="en-US"/>
          </a:p>
        </p:txBody>
      </p:sp>
    </p:spTree>
    <p:extLst>
      <p:ext uri="{BB962C8B-B14F-4D97-AF65-F5344CB8AC3E}">
        <p14:creationId xmlns:p14="http://schemas.microsoft.com/office/powerpoint/2010/main" val="23035900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30F4D6A-EB91-CD4C-8C7B-9A6767C14113}" type="slidenum">
              <a:rPr lang="en-US" smtClean="0"/>
              <a:t>87</a:t>
            </a:fld>
            <a:endParaRPr lang="en-US"/>
          </a:p>
        </p:txBody>
      </p:sp>
    </p:spTree>
    <p:extLst>
      <p:ext uri="{BB962C8B-B14F-4D97-AF65-F5344CB8AC3E}">
        <p14:creationId xmlns:p14="http://schemas.microsoft.com/office/powerpoint/2010/main" val="41689761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5818757-5813-A04E-BE3B-BC6BF2636839}" type="slidenum">
              <a:rPr lang="en-US" smtClean="0"/>
              <a:t>2</a:t>
            </a:fld>
            <a:endParaRPr lang="en-US"/>
          </a:p>
        </p:txBody>
      </p:sp>
    </p:spTree>
    <p:extLst>
      <p:ext uri="{BB962C8B-B14F-4D97-AF65-F5344CB8AC3E}">
        <p14:creationId xmlns:p14="http://schemas.microsoft.com/office/powerpoint/2010/main" val="16333774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5818757-5813-A04E-BE3B-BC6BF2636839}" type="slidenum">
              <a:rPr lang="en-US" smtClean="0"/>
              <a:t>4</a:t>
            </a:fld>
            <a:endParaRPr lang="en-US"/>
          </a:p>
        </p:txBody>
      </p:sp>
    </p:spTree>
    <p:extLst>
      <p:ext uri="{BB962C8B-B14F-4D97-AF65-F5344CB8AC3E}">
        <p14:creationId xmlns:p14="http://schemas.microsoft.com/office/powerpoint/2010/main" val="6649007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5818757-5813-A04E-BE3B-BC6BF2636839}" type="slidenum">
              <a:rPr lang="en-US" smtClean="0"/>
              <a:t>5</a:t>
            </a:fld>
            <a:endParaRPr lang="en-US"/>
          </a:p>
        </p:txBody>
      </p:sp>
    </p:spTree>
    <p:extLst>
      <p:ext uri="{BB962C8B-B14F-4D97-AF65-F5344CB8AC3E}">
        <p14:creationId xmlns:p14="http://schemas.microsoft.com/office/powerpoint/2010/main" val="29084628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3C80A71-5707-B542-814D-530A0DC55216}" type="slidenum">
              <a:rPr lang="en-US" smtClean="0"/>
              <a:t>17</a:t>
            </a:fld>
            <a:endParaRPr lang="en-US"/>
          </a:p>
        </p:txBody>
      </p:sp>
    </p:spTree>
    <p:extLst>
      <p:ext uri="{BB962C8B-B14F-4D97-AF65-F5344CB8AC3E}">
        <p14:creationId xmlns:p14="http://schemas.microsoft.com/office/powerpoint/2010/main" val="26337287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5818757-5813-A04E-BE3B-BC6BF2636839}" type="slidenum">
              <a:rPr lang="en-US" smtClean="0"/>
              <a:t>41</a:t>
            </a:fld>
            <a:endParaRPr lang="en-US"/>
          </a:p>
        </p:txBody>
      </p:sp>
    </p:spTree>
    <p:extLst>
      <p:ext uri="{BB962C8B-B14F-4D97-AF65-F5344CB8AC3E}">
        <p14:creationId xmlns:p14="http://schemas.microsoft.com/office/powerpoint/2010/main" val="20829819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5818757-5813-A04E-BE3B-BC6BF2636839}" type="slidenum">
              <a:rPr lang="en-US" smtClean="0"/>
              <a:t>54</a:t>
            </a:fld>
            <a:endParaRPr lang="en-US"/>
          </a:p>
        </p:txBody>
      </p:sp>
    </p:spTree>
    <p:extLst>
      <p:ext uri="{BB962C8B-B14F-4D97-AF65-F5344CB8AC3E}">
        <p14:creationId xmlns:p14="http://schemas.microsoft.com/office/powerpoint/2010/main" val="34466813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5818757-5813-A04E-BE3B-BC6BF2636839}" type="slidenum">
              <a:rPr lang="en-US" smtClean="0"/>
              <a:t>57</a:t>
            </a:fld>
            <a:endParaRPr lang="en-US"/>
          </a:p>
        </p:txBody>
      </p:sp>
    </p:spTree>
    <p:extLst>
      <p:ext uri="{BB962C8B-B14F-4D97-AF65-F5344CB8AC3E}">
        <p14:creationId xmlns:p14="http://schemas.microsoft.com/office/powerpoint/2010/main" val="23310000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5818757-5813-A04E-BE3B-BC6BF2636839}" type="slidenum">
              <a:rPr lang="en-US" smtClean="0"/>
              <a:t>63</a:t>
            </a:fld>
            <a:endParaRPr lang="en-US"/>
          </a:p>
        </p:txBody>
      </p:sp>
    </p:spTree>
    <p:extLst>
      <p:ext uri="{BB962C8B-B14F-4D97-AF65-F5344CB8AC3E}">
        <p14:creationId xmlns:p14="http://schemas.microsoft.com/office/powerpoint/2010/main" val="11433223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AF2435-F36C-3240-904C-E7CC2D58D5D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1BBB1AF-2901-7D48-9839-13936F15E53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837B193-EEDE-7548-9C89-8F7A932332AC}"/>
              </a:ext>
            </a:extLst>
          </p:cNvPr>
          <p:cNvSpPr>
            <a:spLocks noGrp="1"/>
          </p:cNvSpPr>
          <p:nvPr>
            <p:ph type="dt" sz="half" idx="10"/>
          </p:nvPr>
        </p:nvSpPr>
        <p:spPr/>
        <p:txBody>
          <a:bodyPr/>
          <a:lstStyle/>
          <a:p>
            <a:fld id="{A996B95E-2385-BD40-B4FC-8ECBEC1E26C4}" type="datetimeFigureOut">
              <a:rPr lang="en-US" smtClean="0"/>
              <a:t>2/24/2020</a:t>
            </a:fld>
            <a:endParaRPr lang="en-US"/>
          </a:p>
        </p:txBody>
      </p:sp>
      <p:sp>
        <p:nvSpPr>
          <p:cNvPr id="5" name="Footer Placeholder 4">
            <a:extLst>
              <a:ext uri="{FF2B5EF4-FFF2-40B4-BE49-F238E27FC236}">
                <a16:creationId xmlns:a16="http://schemas.microsoft.com/office/drawing/2014/main" id="{98B21BD0-FC34-E84A-BACB-0A7454E0DA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15F840-7DC8-104E-AE1D-1371163901BA}"/>
              </a:ext>
            </a:extLst>
          </p:cNvPr>
          <p:cNvSpPr>
            <a:spLocks noGrp="1"/>
          </p:cNvSpPr>
          <p:nvPr>
            <p:ph type="sldNum" sz="quarter" idx="12"/>
          </p:nvPr>
        </p:nvSpPr>
        <p:spPr/>
        <p:txBody>
          <a:bodyPr/>
          <a:lstStyle/>
          <a:p>
            <a:fld id="{B66D9FE3-6BCA-874F-9E53-9C7DAC74D85D}" type="slidenum">
              <a:rPr lang="en-US" smtClean="0"/>
              <a:t>‹#›</a:t>
            </a:fld>
            <a:endParaRPr lang="en-US"/>
          </a:p>
        </p:txBody>
      </p:sp>
    </p:spTree>
    <p:extLst>
      <p:ext uri="{BB962C8B-B14F-4D97-AF65-F5344CB8AC3E}">
        <p14:creationId xmlns:p14="http://schemas.microsoft.com/office/powerpoint/2010/main" val="23219145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EDB1A3-9E02-1246-AF03-8B72BDBB630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7B30887-9EDA-3F40-A358-AE52B17DB929}"/>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E90745-1F0C-2040-A28E-1C2D7F830259}"/>
              </a:ext>
            </a:extLst>
          </p:cNvPr>
          <p:cNvSpPr>
            <a:spLocks noGrp="1"/>
          </p:cNvSpPr>
          <p:nvPr>
            <p:ph type="dt" sz="half" idx="10"/>
          </p:nvPr>
        </p:nvSpPr>
        <p:spPr/>
        <p:txBody>
          <a:bodyPr/>
          <a:lstStyle/>
          <a:p>
            <a:fld id="{A996B95E-2385-BD40-B4FC-8ECBEC1E26C4}" type="datetimeFigureOut">
              <a:rPr lang="en-US" smtClean="0"/>
              <a:t>2/24/2020</a:t>
            </a:fld>
            <a:endParaRPr lang="en-US"/>
          </a:p>
        </p:txBody>
      </p:sp>
      <p:sp>
        <p:nvSpPr>
          <p:cNvPr id="5" name="Footer Placeholder 4">
            <a:extLst>
              <a:ext uri="{FF2B5EF4-FFF2-40B4-BE49-F238E27FC236}">
                <a16:creationId xmlns:a16="http://schemas.microsoft.com/office/drawing/2014/main" id="{2D4D9355-CB08-0049-AAA0-4185CDC682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DAEA37-D076-9940-8D5C-0597205BE8B0}"/>
              </a:ext>
            </a:extLst>
          </p:cNvPr>
          <p:cNvSpPr>
            <a:spLocks noGrp="1"/>
          </p:cNvSpPr>
          <p:nvPr>
            <p:ph type="sldNum" sz="quarter" idx="12"/>
          </p:nvPr>
        </p:nvSpPr>
        <p:spPr/>
        <p:txBody>
          <a:bodyPr/>
          <a:lstStyle/>
          <a:p>
            <a:fld id="{B66D9FE3-6BCA-874F-9E53-9C7DAC74D85D}" type="slidenum">
              <a:rPr lang="en-US" smtClean="0"/>
              <a:t>‹#›</a:t>
            </a:fld>
            <a:endParaRPr lang="en-US"/>
          </a:p>
        </p:txBody>
      </p:sp>
    </p:spTree>
    <p:extLst>
      <p:ext uri="{BB962C8B-B14F-4D97-AF65-F5344CB8AC3E}">
        <p14:creationId xmlns:p14="http://schemas.microsoft.com/office/powerpoint/2010/main" val="13405147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E027BD4-385B-0F4D-8BDC-C657EBCF63B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229858E-DF53-5C4D-9CEA-F43EFA4F384F}"/>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0999CF-46FD-FF4D-87D0-B925EC2DCE36}"/>
              </a:ext>
            </a:extLst>
          </p:cNvPr>
          <p:cNvSpPr>
            <a:spLocks noGrp="1"/>
          </p:cNvSpPr>
          <p:nvPr>
            <p:ph type="dt" sz="half" idx="10"/>
          </p:nvPr>
        </p:nvSpPr>
        <p:spPr/>
        <p:txBody>
          <a:bodyPr/>
          <a:lstStyle/>
          <a:p>
            <a:fld id="{A996B95E-2385-BD40-B4FC-8ECBEC1E26C4}" type="datetimeFigureOut">
              <a:rPr lang="en-US" smtClean="0"/>
              <a:t>2/24/2020</a:t>
            </a:fld>
            <a:endParaRPr lang="en-US"/>
          </a:p>
        </p:txBody>
      </p:sp>
      <p:sp>
        <p:nvSpPr>
          <p:cNvPr id="5" name="Footer Placeholder 4">
            <a:extLst>
              <a:ext uri="{FF2B5EF4-FFF2-40B4-BE49-F238E27FC236}">
                <a16:creationId xmlns:a16="http://schemas.microsoft.com/office/drawing/2014/main" id="{1D7F6D74-0868-6F4A-B496-85824BCB9D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406059-321E-FA41-A889-BC59C89B5CBB}"/>
              </a:ext>
            </a:extLst>
          </p:cNvPr>
          <p:cNvSpPr>
            <a:spLocks noGrp="1"/>
          </p:cNvSpPr>
          <p:nvPr>
            <p:ph type="sldNum" sz="quarter" idx="12"/>
          </p:nvPr>
        </p:nvSpPr>
        <p:spPr/>
        <p:txBody>
          <a:bodyPr/>
          <a:lstStyle/>
          <a:p>
            <a:fld id="{B66D9FE3-6BCA-874F-9E53-9C7DAC74D85D}" type="slidenum">
              <a:rPr lang="en-US" smtClean="0"/>
              <a:t>‹#›</a:t>
            </a:fld>
            <a:endParaRPr lang="en-US"/>
          </a:p>
        </p:txBody>
      </p:sp>
    </p:spTree>
    <p:extLst>
      <p:ext uri="{BB962C8B-B14F-4D97-AF65-F5344CB8AC3E}">
        <p14:creationId xmlns:p14="http://schemas.microsoft.com/office/powerpoint/2010/main" val="42602255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60085-37AD-E04E-9F42-D88B89ADDFF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94E4D4D-264A-804B-9AED-B2D648748FB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B1A3F6-0FB3-E245-9217-34F8F4173E16}"/>
              </a:ext>
            </a:extLst>
          </p:cNvPr>
          <p:cNvSpPr>
            <a:spLocks noGrp="1"/>
          </p:cNvSpPr>
          <p:nvPr>
            <p:ph type="dt" sz="half" idx="10"/>
          </p:nvPr>
        </p:nvSpPr>
        <p:spPr/>
        <p:txBody>
          <a:bodyPr/>
          <a:lstStyle/>
          <a:p>
            <a:fld id="{A996B95E-2385-BD40-B4FC-8ECBEC1E26C4}" type="datetimeFigureOut">
              <a:rPr lang="en-US" smtClean="0"/>
              <a:t>2/24/2020</a:t>
            </a:fld>
            <a:endParaRPr lang="en-US"/>
          </a:p>
        </p:txBody>
      </p:sp>
      <p:sp>
        <p:nvSpPr>
          <p:cNvPr id="5" name="Footer Placeholder 4">
            <a:extLst>
              <a:ext uri="{FF2B5EF4-FFF2-40B4-BE49-F238E27FC236}">
                <a16:creationId xmlns:a16="http://schemas.microsoft.com/office/drawing/2014/main" id="{F933B172-0D6A-0341-8AB9-934B18FD67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DBE535-9CC4-1A4A-804C-151AAE6BE828}"/>
              </a:ext>
            </a:extLst>
          </p:cNvPr>
          <p:cNvSpPr>
            <a:spLocks noGrp="1"/>
          </p:cNvSpPr>
          <p:nvPr>
            <p:ph type="sldNum" sz="quarter" idx="12"/>
          </p:nvPr>
        </p:nvSpPr>
        <p:spPr/>
        <p:txBody>
          <a:bodyPr/>
          <a:lstStyle/>
          <a:p>
            <a:fld id="{B66D9FE3-6BCA-874F-9E53-9C7DAC74D85D}" type="slidenum">
              <a:rPr lang="en-US" smtClean="0"/>
              <a:t>‹#›</a:t>
            </a:fld>
            <a:endParaRPr lang="en-US"/>
          </a:p>
        </p:txBody>
      </p:sp>
    </p:spTree>
    <p:extLst>
      <p:ext uri="{BB962C8B-B14F-4D97-AF65-F5344CB8AC3E}">
        <p14:creationId xmlns:p14="http://schemas.microsoft.com/office/powerpoint/2010/main" val="27384379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93E0B-939D-A945-815E-1B071BBB06F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97ED64B-D11C-8649-A2DC-584637D3557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197F716-5D2C-9244-BB13-6B2DA09B15F8}"/>
              </a:ext>
            </a:extLst>
          </p:cNvPr>
          <p:cNvSpPr>
            <a:spLocks noGrp="1"/>
          </p:cNvSpPr>
          <p:nvPr>
            <p:ph type="dt" sz="half" idx="10"/>
          </p:nvPr>
        </p:nvSpPr>
        <p:spPr/>
        <p:txBody>
          <a:bodyPr/>
          <a:lstStyle/>
          <a:p>
            <a:fld id="{A996B95E-2385-BD40-B4FC-8ECBEC1E26C4}" type="datetimeFigureOut">
              <a:rPr lang="en-US" smtClean="0"/>
              <a:t>2/24/2020</a:t>
            </a:fld>
            <a:endParaRPr lang="en-US"/>
          </a:p>
        </p:txBody>
      </p:sp>
      <p:sp>
        <p:nvSpPr>
          <p:cNvPr id="5" name="Footer Placeholder 4">
            <a:extLst>
              <a:ext uri="{FF2B5EF4-FFF2-40B4-BE49-F238E27FC236}">
                <a16:creationId xmlns:a16="http://schemas.microsoft.com/office/drawing/2014/main" id="{B7227C85-00A0-EF4A-846B-2627A86581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1D7E01-1EF0-0A41-9CF1-8DA806118C18}"/>
              </a:ext>
            </a:extLst>
          </p:cNvPr>
          <p:cNvSpPr>
            <a:spLocks noGrp="1"/>
          </p:cNvSpPr>
          <p:nvPr>
            <p:ph type="sldNum" sz="quarter" idx="12"/>
          </p:nvPr>
        </p:nvSpPr>
        <p:spPr/>
        <p:txBody>
          <a:bodyPr/>
          <a:lstStyle/>
          <a:p>
            <a:fld id="{B66D9FE3-6BCA-874F-9E53-9C7DAC74D85D}" type="slidenum">
              <a:rPr lang="en-US" smtClean="0"/>
              <a:t>‹#›</a:t>
            </a:fld>
            <a:endParaRPr lang="en-US"/>
          </a:p>
        </p:txBody>
      </p:sp>
    </p:spTree>
    <p:extLst>
      <p:ext uri="{BB962C8B-B14F-4D97-AF65-F5344CB8AC3E}">
        <p14:creationId xmlns:p14="http://schemas.microsoft.com/office/powerpoint/2010/main" val="26798422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CA4B66-8279-A74E-8B8A-0915B72719B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D7AEE42-F151-064C-B824-C3883BE856B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4F4722B-9F9B-2047-8F65-84CAC227907C}"/>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F329A41-940C-FA48-BB61-5152FF5BAED6}"/>
              </a:ext>
            </a:extLst>
          </p:cNvPr>
          <p:cNvSpPr>
            <a:spLocks noGrp="1"/>
          </p:cNvSpPr>
          <p:nvPr>
            <p:ph type="dt" sz="half" idx="10"/>
          </p:nvPr>
        </p:nvSpPr>
        <p:spPr/>
        <p:txBody>
          <a:bodyPr/>
          <a:lstStyle/>
          <a:p>
            <a:fld id="{A996B95E-2385-BD40-B4FC-8ECBEC1E26C4}" type="datetimeFigureOut">
              <a:rPr lang="en-US" smtClean="0"/>
              <a:t>2/24/2020</a:t>
            </a:fld>
            <a:endParaRPr lang="en-US"/>
          </a:p>
        </p:txBody>
      </p:sp>
      <p:sp>
        <p:nvSpPr>
          <p:cNvPr id="6" name="Footer Placeholder 5">
            <a:extLst>
              <a:ext uri="{FF2B5EF4-FFF2-40B4-BE49-F238E27FC236}">
                <a16:creationId xmlns:a16="http://schemas.microsoft.com/office/drawing/2014/main" id="{670BA381-DF61-1040-BAA8-03803877073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151BEA0-C071-E449-9D89-5B933B881957}"/>
              </a:ext>
            </a:extLst>
          </p:cNvPr>
          <p:cNvSpPr>
            <a:spLocks noGrp="1"/>
          </p:cNvSpPr>
          <p:nvPr>
            <p:ph type="sldNum" sz="quarter" idx="12"/>
          </p:nvPr>
        </p:nvSpPr>
        <p:spPr/>
        <p:txBody>
          <a:bodyPr/>
          <a:lstStyle/>
          <a:p>
            <a:fld id="{B66D9FE3-6BCA-874F-9E53-9C7DAC74D85D}" type="slidenum">
              <a:rPr lang="en-US" smtClean="0"/>
              <a:t>‹#›</a:t>
            </a:fld>
            <a:endParaRPr lang="en-US"/>
          </a:p>
        </p:txBody>
      </p:sp>
    </p:spTree>
    <p:extLst>
      <p:ext uri="{BB962C8B-B14F-4D97-AF65-F5344CB8AC3E}">
        <p14:creationId xmlns:p14="http://schemas.microsoft.com/office/powerpoint/2010/main" val="28496331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8F0A5A-59A0-8645-B583-96712AC30D9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A60ADC3-7859-9848-94F5-B4C9D9889F7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60746FF-A330-EF47-8FA6-02E9766BC16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06D4C01-D3FF-6344-A33E-C38CD4CF807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1C852C31-49AD-E243-ACA6-8AB658B943AA}"/>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C61C28D-CB48-B045-8BC4-30A73C465CAB}"/>
              </a:ext>
            </a:extLst>
          </p:cNvPr>
          <p:cNvSpPr>
            <a:spLocks noGrp="1"/>
          </p:cNvSpPr>
          <p:nvPr>
            <p:ph type="dt" sz="half" idx="10"/>
          </p:nvPr>
        </p:nvSpPr>
        <p:spPr/>
        <p:txBody>
          <a:bodyPr/>
          <a:lstStyle/>
          <a:p>
            <a:fld id="{A996B95E-2385-BD40-B4FC-8ECBEC1E26C4}" type="datetimeFigureOut">
              <a:rPr lang="en-US" smtClean="0"/>
              <a:t>2/24/2020</a:t>
            </a:fld>
            <a:endParaRPr lang="en-US"/>
          </a:p>
        </p:txBody>
      </p:sp>
      <p:sp>
        <p:nvSpPr>
          <p:cNvPr id="8" name="Footer Placeholder 7">
            <a:extLst>
              <a:ext uri="{FF2B5EF4-FFF2-40B4-BE49-F238E27FC236}">
                <a16:creationId xmlns:a16="http://schemas.microsoft.com/office/drawing/2014/main" id="{F43385EA-4D46-1C41-B003-44698088CDD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7481180-6435-7B43-B43A-466D16AC6E30}"/>
              </a:ext>
            </a:extLst>
          </p:cNvPr>
          <p:cNvSpPr>
            <a:spLocks noGrp="1"/>
          </p:cNvSpPr>
          <p:nvPr>
            <p:ph type="sldNum" sz="quarter" idx="12"/>
          </p:nvPr>
        </p:nvSpPr>
        <p:spPr/>
        <p:txBody>
          <a:bodyPr/>
          <a:lstStyle/>
          <a:p>
            <a:fld id="{B66D9FE3-6BCA-874F-9E53-9C7DAC74D85D}" type="slidenum">
              <a:rPr lang="en-US" smtClean="0"/>
              <a:t>‹#›</a:t>
            </a:fld>
            <a:endParaRPr lang="en-US"/>
          </a:p>
        </p:txBody>
      </p:sp>
    </p:spTree>
    <p:extLst>
      <p:ext uri="{BB962C8B-B14F-4D97-AF65-F5344CB8AC3E}">
        <p14:creationId xmlns:p14="http://schemas.microsoft.com/office/powerpoint/2010/main" val="3316740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F330A7-2D20-ED48-8242-6EDFA612848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5C13750-974F-2C43-83DE-8E2D0A649850}"/>
              </a:ext>
            </a:extLst>
          </p:cNvPr>
          <p:cNvSpPr>
            <a:spLocks noGrp="1"/>
          </p:cNvSpPr>
          <p:nvPr>
            <p:ph type="dt" sz="half" idx="10"/>
          </p:nvPr>
        </p:nvSpPr>
        <p:spPr/>
        <p:txBody>
          <a:bodyPr/>
          <a:lstStyle/>
          <a:p>
            <a:fld id="{A996B95E-2385-BD40-B4FC-8ECBEC1E26C4}" type="datetimeFigureOut">
              <a:rPr lang="en-US" smtClean="0"/>
              <a:t>2/24/2020</a:t>
            </a:fld>
            <a:endParaRPr lang="en-US"/>
          </a:p>
        </p:txBody>
      </p:sp>
      <p:sp>
        <p:nvSpPr>
          <p:cNvPr id="4" name="Footer Placeholder 3">
            <a:extLst>
              <a:ext uri="{FF2B5EF4-FFF2-40B4-BE49-F238E27FC236}">
                <a16:creationId xmlns:a16="http://schemas.microsoft.com/office/drawing/2014/main" id="{337A99BC-3558-414D-9D69-C3140E933DB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DE4BB05-4C13-2148-855B-BA0C8ACFA1FE}"/>
              </a:ext>
            </a:extLst>
          </p:cNvPr>
          <p:cNvSpPr>
            <a:spLocks noGrp="1"/>
          </p:cNvSpPr>
          <p:nvPr>
            <p:ph type="sldNum" sz="quarter" idx="12"/>
          </p:nvPr>
        </p:nvSpPr>
        <p:spPr/>
        <p:txBody>
          <a:bodyPr/>
          <a:lstStyle/>
          <a:p>
            <a:fld id="{B66D9FE3-6BCA-874F-9E53-9C7DAC74D85D}" type="slidenum">
              <a:rPr lang="en-US" smtClean="0"/>
              <a:t>‹#›</a:t>
            </a:fld>
            <a:endParaRPr lang="en-US"/>
          </a:p>
        </p:txBody>
      </p:sp>
    </p:spTree>
    <p:extLst>
      <p:ext uri="{BB962C8B-B14F-4D97-AF65-F5344CB8AC3E}">
        <p14:creationId xmlns:p14="http://schemas.microsoft.com/office/powerpoint/2010/main" val="41375962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0A37AD6-6AA9-9044-8DD8-7C1AE915ABED}"/>
              </a:ext>
            </a:extLst>
          </p:cNvPr>
          <p:cNvSpPr>
            <a:spLocks noGrp="1"/>
          </p:cNvSpPr>
          <p:nvPr>
            <p:ph type="dt" sz="half" idx="10"/>
          </p:nvPr>
        </p:nvSpPr>
        <p:spPr/>
        <p:txBody>
          <a:bodyPr/>
          <a:lstStyle/>
          <a:p>
            <a:fld id="{A996B95E-2385-BD40-B4FC-8ECBEC1E26C4}" type="datetimeFigureOut">
              <a:rPr lang="en-US" smtClean="0"/>
              <a:t>2/24/2020</a:t>
            </a:fld>
            <a:endParaRPr lang="en-US"/>
          </a:p>
        </p:txBody>
      </p:sp>
      <p:sp>
        <p:nvSpPr>
          <p:cNvPr id="3" name="Footer Placeholder 2">
            <a:extLst>
              <a:ext uri="{FF2B5EF4-FFF2-40B4-BE49-F238E27FC236}">
                <a16:creationId xmlns:a16="http://schemas.microsoft.com/office/drawing/2014/main" id="{C9ED6465-DCF5-EE43-A890-BD6475896EE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28545AF-F571-5041-A0DA-5E2CE00E0B3F}"/>
              </a:ext>
            </a:extLst>
          </p:cNvPr>
          <p:cNvSpPr>
            <a:spLocks noGrp="1"/>
          </p:cNvSpPr>
          <p:nvPr>
            <p:ph type="sldNum" sz="quarter" idx="12"/>
          </p:nvPr>
        </p:nvSpPr>
        <p:spPr/>
        <p:txBody>
          <a:bodyPr/>
          <a:lstStyle/>
          <a:p>
            <a:fld id="{B66D9FE3-6BCA-874F-9E53-9C7DAC74D85D}" type="slidenum">
              <a:rPr lang="en-US" smtClean="0"/>
              <a:t>‹#›</a:t>
            </a:fld>
            <a:endParaRPr lang="en-US"/>
          </a:p>
        </p:txBody>
      </p:sp>
    </p:spTree>
    <p:extLst>
      <p:ext uri="{BB962C8B-B14F-4D97-AF65-F5344CB8AC3E}">
        <p14:creationId xmlns:p14="http://schemas.microsoft.com/office/powerpoint/2010/main" val="15658655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D521A8-D549-054D-A479-759BE67FB3C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CE1F121-61F7-A242-A823-A00FD91377A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D264937-1833-584E-AB6D-57DF1B420EF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E16275E-62BC-F143-8EB7-67FE6E8FDBE9}"/>
              </a:ext>
            </a:extLst>
          </p:cNvPr>
          <p:cNvSpPr>
            <a:spLocks noGrp="1"/>
          </p:cNvSpPr>
          <p:nvPr>
            <p:ph type="dt" sz="half" idx="10"/>
          </p:nvPr>
        </p:nvSpPr>
        <p:spPr/>
        <p:txBody>
          <a:bodyPr/>
          <a:lstStyle/>
          <a:p>
            <a:fld id="{A996B95E-2385-BD40-B4FC-8ECBEC1E26C4}" type="datetimeFigureOut">
              <a:rPr lang="en-US" smtClean="0"/>
              <a:t>2/24/2020</a:t>
            </a:fld>
            <a:endParaRPr lang="en-US"/>
          </a:p>
        </p:txBody>
      </p:sp>
      <p:sp>
        <p:nvSpPr>
          <p:cNvPr id="6" name="Footer Placeholder 5">
            <a:extLst>
              <a:ext uri="{FF2B5EF4-FFF2-40B4-BE49-F238E27FC236}">
                <a16:creationId xmlns:a16="http://schemas.microsoft.com/office/drawing/2014/main" id="{18EB4A54-A9EE-064E-846D-10DE08ED2E3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00AD2DA-2F03-7342-8502-45DFDBBA7CD8}"/>
              </a:ext>
            </a:extLst>
          </p:cNvPr>
          <p:cNvSpPr>
            <a:spLocks noGrp="1"/>
          </p:cNvSpPr>
          <p:nvPr>
            <p:ph type="sldNum" sz="quarter" idx="12"/>
          </p:nvPr>
        </p:nvSpPr>
        <p:spPr/>
        <p:txBody>
          <a:bodyPr/>
          <a:lstStyle/>
          <a:p>
            <a:fld id="{B66D9FE3-6BCA-874F-9E53-9C7DAC74D85D}" type="slidenum">
              <a:rPr lang="en-US" smtClean="0"/>
              <a:t>‹#›</a:t>
            </a:fld>
            <a:endParaRPr lang="en-US"/>
          </a:p>
        </p:txBody>
      </p:sp>
    </p:spTree>
    <p:extLst>
      <p:ext uri="{BB962C8B-B14F-4D97-AF65-F5344CB8AC3E}">
        <p14:creationId xmlns:p14="http://schemas.microsoft.com/office/powerpoint/2010/main" val="22513521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1AC057-F1BC-B04B-9A88-D39A4754217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8EDB376-FD1F-9345-A7D3-5A49AB0B3BC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0C42D2D-E8B6-8947-9C26-65F65CE69B2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680A4AC-0274-6348-83EB-51DEEAC7D480}"/>
              </a:ext>
            </a:extLst>
          </p:cNvPr>
          <p:cNvSpPr>
            <a:spLocks noGrp="1"/>
          </p:cNvSpPr>
          <p:nvPr>
            <p:ph type="dt" sz="half" idx="10"/>
          </p:nvPr>
        </p:nvSpPr>
        <p:spPr/>
        <p:txBody>
          <a:bodyPr/>
          <a:lstStyle/>
          <a:p>
            <a:fld id="{A996B95E-2385-BD40-B4FC-8ECBEC1E26C4}" type="datetimeFigureOut">
              <a:rPr lang="en-US" smtClean="0"/>
              <a:t>2/24/2020</a:t>
            </a:fld>
            <a:endParaRPr lang="en-US"/>
          </a:p>
        </p:txBody>
      </p:sp>
      <p:sp>
        <p:nvSpPr>
          <p:cNvPr id="6" name="Footer Placeholder 5">
            <a:extLst>
              <a:ext uri="{FF2B5EF4-FFF2-40B4-BE49-F238E27FC236}">
                <a16:creationId xmlns:a16="http://schemas.microsoft.com/office/drawing/2014/main" id="{5E6E7325-94EF-2E48-86BA-DD84416805A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EC579F0-C12A-EB4A-8CA7-EA8E578672F2}"/>
              </a:ext>
            </a:extLst>
          </p:cNvPr>
          <p:cNvSpPr>
            <a:spLocks noGrp="1"/>
          </p:cNvSpPr>
          <p:nvPr>
            <p:ph type="sldNum" sz="quarter" idx="12"/>
          </p:nvPr>
        </p:nvSpPr>
        <p:spPr/>
        <p:txBody>
          <a:bodyPr/>
          <a:lstStyle/>
          <a:p>
            <a:fld id="{B66D9FE3-6BCA-874F-9E53-9C7DAC74D85D}" type="slidenum">
              <a:rPr lang="en-US" smtClean="0"/>
              <a:t>‹#›</a:t>
            </a:fld>
            <a:endParaRPr lang="en-US"/>
          </a:p>
        </p:txBody>
      </p:sp>
    </p:spTree>
    <p:extLst>
      <p:ext uri="{BB962C8B-B14F-4D97-AF65-F5344CB8AC3E}">
        <p14:creationId xmlns:p14="http://schemas.microsoft.com/office/powerpoint/2010/main" val="39786325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319F458-9EA1-1449-824F-29E4B03466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254B21D-61F7-904E-A895-A520DCB2160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F650AC-5D3D-C943-B93F-B147B6A1355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96B95E-2385-BD40-B4FC-8ECBEC1E26C4}" type="datetimeFigureOut">
              <a:rPr lang="en-US" smtClean="0"/>
              <a:t>2/24/2020</a:t>
            </a:fld>
            <a:endParaRPr lang="en-US"/>
          </a:p>
        </p:txBody>
      </p:sp>
      <p:sp>
        <p:nvSpPr>
          <p:cNvPr id="5" name="Footer Placeholder 4">
            <a:extLst>
              <a:ext uri="{FF2B5EF4-FFF2-40B4-BE49-F238E27FC236}">
                <a16:creationId xmlns:a16="http://schemas.microsoft.com/office/drawing/2014/main" id="{5B39E7D8-8A31-E947-9216-551C0F1F76A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F7C89F4-7876-BB46-A2B8-D6D8DC21391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6D9FE3-6BCA-874F-9E53-9C7DAC74D85D}" type="slidenum">
              <a:rPr lang="en-US" smtClean="0"/>
              <a:t>‹#›</a:t>
            </a:fld>
            <a:endParaRPr lang="en-US"/>
          </a:p>
        </p:txBody>
      </p:sp>
    </p:spTree>
    <p:extLst>
      <p:ext uri="{BB962C8B-B14F-4D97-AF65-F5344CB8AC3E}">
        <p14:creationId xmlns:p14="http://schemas.microsoft.com/office/powerpoint/2010/main" val="41148156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arget="../media/image4.jpeg" Type="http://schemas.openxmlformats.org/officeDocument/2006/relationships/image"/><Relationship Id="rId2" Target="../media/image3.png" Type="http://schemas.openxmlformats.org/officeDocument/2006/relationships/image"/><Relationship Id="rId1" Target="../slideLayouts/slideLayout7.xml" Type="http://schemas.openxmlformats.org/officeDocument/2006/relationships/slideLayout"/><Relationship Id="rId4" Target="../media/hdphoto1.wdp" Type="http://schemas.microsoft.com/office/2007/relationships/hdphoto"/></Relationships>
</file>

<file path=ppt/slides/_rels/slide11.xml.rels><?xml version="1.0" encoding="UTF-8" standalone="yes" ?><Relationships xmlns="http://schemas.openxmlformats.org/package/2006/relationships"><Relationship Id="rId2" Target="../media/image5.jpeg" Type="http://schemas.openxmlformats.org/officeDocument/2006/relationships/image"/><Relationship Id="rId1" Target="../slideLayouts/slideLayout7.xml" Type="http://schemas.openxmlformats.org/officeDocument/2006/relationships/slideLayout"/></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arget="../media/image6.png" Type="http://schemas.openxmlformats.org/officeDocument/2006/relationships/image"/><Relationship Id="rId1" Target="../slideLayouts/slideLayout7.xml" Type="http://schemas.openxmlformats.org/officeDocument/2006/relationships/slideLayout"/></Relationships>
</file>

<file path=ppt/slides/_rels/slide14.xml.rels><?xml version="1.0" encoding="UTF-8" standalone="yes" ?><Relationships xmlns="http://schemas.openxmlformats.org/package/2006/relationships"><Relationship Id="rId2" Target="../media/image7.jpeg" Type="http://schemas.openxmlformats.org/officeDocument/2006/relationships/image"/><Relationship Id="rId1" Target="../slideLayouts/slideLayout7.xml" Type="http://schemas.openxmlformats.org/officeDocument/2006/relationships/slideLayout"/></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arget="../media/image9.png" Type="http://schemas.openxmlformats.org/officeDocument/2006/relationships/image"/><Relationship Id="rId2" Target="../media/image8.jpeg" Type="http://schemas.openxmlformats.org/officeDocument/2006/relationships/image"/><Relationship Id="rId1" Target="../slideLayouts/slideLayout7.xml" Type="http://schemas.openxmlformats.org/officeDocument/2006/relationships/slideLayout"/></Relationships>
</file>

<file path=ppt/slides/_rels/slide17.xml.rels><?xml version="1.0" encoding="UTF-8" standalone="yes" ?><Relationships xmlns="http://schemas.openxmlformats.org/package/2006/relationships"><Relationship Id="rId3" Target="../media/image10.jpeg" Type="http://schemas.openxmlformats.org/officeDocument/2006/relationships/image"/><Relationship Id="rId2" Target="../notesSlides/notesSlide5.xml" Type="http://schemas.openxmlformats.org/officeDocument/2006/relationships/notesSlide"/><Relationship Id="rId1" Target="../slideLayouts/slideLayout7.xml" Type="http://schemas.openxmlformats.org/officeDocument/2006/relationships/slideLayout"/></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arget="../media/image11.jpeg" Type="http://schemas.openxmlformats.org/officeDocument/2006/relationships/image"/><Relationship Id="rId1" Target="../slideLayouts/slideLayout7.xml" Type="http://schemas.openxmlformats.org/officeDocument/2006/relationships/slideLayout"/></Relationships>
</file>

<file path=ppt/slides/_rels/slide2.xml.rels><?xml version="1.0" encoding="UTF-8" standalone="yes" ?><Relationships xmlns="http://schemas.openxmlformats.org/package/2006/relationships"><Relationship Id="rId3" Target="../media/image1.jpeg" Type="http://schemas.openxmlformats.org/officeDocument/2006/relationships/image"/><Relationship Id="rId2" Target="../notesSlides/notesSlide2.xml" Type="http://schemas.openxmlformats.org/officeDocument/2006/relationships/notesSlide"/><Relationship Id="rId1" Target="../slideLayouts/slideLayout7.xml" Type="http://schemas.openxmlformats.org/officeDocument/2006/relationships/slideLayout"/></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arget="../media/image12.jpeg" Type="http://schemas.openxmlformats.org/officeDocument/2006/relationships/image"/><Relationship Id="rId1" Target="../slideLayouts/slideLayout7.xml" Type="http://schemas.openxmlformats.org/officeDocument/2006/relationships/slideLayout"/></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arget="../media/image13.png" Type="http://schemas.openxmlformats.org/officeDocument/2006/relationships/image"/><Relationship Id="rId1" Target="../slideLayouts/slideLayout7.xml" Type="http://schemas.openxmlformats.org/officeDocument/2006/relationships/slideLayout"/></Relationships>
</file>

<file path=ppt/slides/_rels/slide24.xml.rels><?xml version="1.0" encoding="UTF-8" standalone="yes" ?><Relationships xmlns="http://schemas.openxmlformats.org/package/2006/relationships"><Relationship Id="rId2" Target="../media/image14.jpeg" Type="http://schemas.openxmlformats.org/officeDocument/2006/relationships/image"/><Relationship Id="rId1" Target="../slideLayouts/slideLayout7.xml" Type="http://schemas.openxmlformats.org/officeDocument/2006/relationships/slideLayout"/></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arget="../media/image15.png" Type="http://schemas.openxmlformats.org/officeDocument/2006/relationships/image"/><Relationship Id="rId1" Target="../slideLayouts/slideLayout7.xml" Type="http://schemas.openxmlformats.org/officeDocument/2006/relationships/slideLayout"/></Relationships>
</file>

<file path=ppt/slides/_rels/slide27.xml.rels><?xml version="1.0" encoding="UTF-8" standalone="yes" ?><Relationships xmlns="http://schemas.openxmlformats.org/package/2006/relationships"><Relationship Id="rId2" Target="../media/image16.jpeg" Type="http://schemas.openxmlformats.org/officeDocument/2006/relationships/image"/><Relationship Id="rId1" Target="../slideLayouts/slideLayout7.xml" Type="http://schemas.openxmlformats.org/officeDocument/2006/relationships/slideLayout"/></Relationships>
</file>

<file path=ppt/slides/_rels/slide28.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arget="../media/image18.jpeg" Type="http://schemas.openxmlformats.org/officeDocument/2006/relationships/image"/><Relationship Id="rId1" Target="../slideLayouts/slideLayout7.xml" Type="http://schemas.openxmlformats.org/officeDocument/2006/relationships/slideLayout"/></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arget="../media/image19.png" Type="http://schemas.openxmlformats.org/officeDocument/2006/relationships/image"/><Relationship Id="rId1" Target="../slideLayouts/slideLayout7.xml" Type="http://schemas.openxmlformats.org/officeDocument/2006/relationships/slideLayout"/></Relationships>
</file>

<file path=ppt/slides/_rels/slide32.xml.rels><?xml version="1.0" encoding="UTF-8" standalone="yes" ?><Relationships xmlns="http://schemas.openxmlformats.org/package/2006/relationships"><Relationship Id="rId2" Target="../media/image20.png" Type="http://schemas.openxmlformats.org/officeDocument/2006/relationships/image"/><Relationship Id="rId1" Target="../slideLayouts/slideLayout7.xml" Type="http://schemas.openxmlformats.org/officeDocument/2006/relationships/slideLayout"/></Relationships>
</file>

<file path=ppt/slides/_rels/slide33.xml.rels><?xml version="1.0" encoding="UTF-8" standalone="yes" ?><Relationships xmlns="http://schemas.openxmlformats.org/package/2006/relationships"><Relationship Id="rId2" Target="../media/image21.png" Type="http://schemas.openxmlformats.org/officeDocument/2006/relationships/image"/><Relationship Id="rId1" Target="../slideLayouts/slideLayout7.xml" Type="http://schemas.openxmlformats.org/officeDocument/2006/relationships/slideLayout"/></Relationships>
</file>

<file path=ppt/slides/_rels/slide34.xml.rels><?xml version="1.0" encoding="UTF-8" standalone="yes" ?><Relationships xmlns="http://schemas.openxmlformats.org/package/2006/relationships"><Relationship Id="rId2" Target="../media/image22.png" Type="http://schemas.openxmlformats.org/officeDocument/2006/relationships/image"/><Relationship Id="rId1" Target="../slideLayouts/slideLayout7.xml" Type="http://schemas.openxmlformats.org/officeDocument/2006/relationships/slideLayout"/></Relationships>
</file>

<file path=ppt/slides/_rels/slide3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arget="../media/image25.png" Type="http://schemas.openxmlformats.org/officeDocument/2006/relationships/image"/><Relationship Id="rId2" Target="../media/image24.png" Type="http://schemas.openxmlformats.org/officeDocument/2006/relationships/image"/><Relationship Id="rId1" Target="../slideLayouts/slideLayout7.xml" Type="http://schemas.openxmlformats.org/officeDocument/2006/relationships/slideLayout"/></Relationships>
</file>

<file path=ppt/slides/_rels/slide37.xml.rels><?xml version="1.0" encoding="UTF-8" standalone="yes" ?><Relationships xmlns="http://schemas.openxmlformats.org/package/2006/relationships"><Relationship Id="rId3" Target="../media/hdphoto3.wdp" Type="http://schemas.microsoft.com/office/2007/relationships/hdphoto"/><Relationship Id="rId2" Target="../media/image26.jpeg" Type="http://schemas.openxmlformats.org/officeDocument/2006/relationships/image"/><Relationship Id="rId1" Target="../slideLayouts/slideLayout7.xml" Type="http://schemas.openxmlformats.org/officeDocument/2006/relationships/slideLayout"/></Relationships>
</file>

<file path=ppt/slides/_rels/slide38.xml.rels><?xml version="1.0" encoding="UTF-8" standalone="yes" ?><Relationships xmlns="http://schemas.openxmlformats.org/package/2006/relationships"><Relationship Id="rId2" Target="../media/image27.jpeg" Type="http://schemas.openxmlformats.org/officeDocument/2006/relationships/image"/><Relationship Id="rId1" Target="../slideLayouts/slideLayout7.xml" Type="http://schemas.openxmlformats.org/officeDocument/2006/relationships/slideLayout"/></Relationships>
</file>

<file path=ppt/slides/_rels/slide39.xml.rels><?xml version="1.0" encoding="UTF-8" standalone="yes" ?><Relationships xmlns="http://schemas.openxmlformats.org/package/2006/relationships"><Relationship Id="rId3" Target="../media/hdphoto4.wdp" Type="http://schemas.microsoft.com/office/2007/relationships/hdphoto"/><Relationship Id="rId2" Target="../media/image28.jpeg" Type="http://schemas.openxmlformats.org/officeDocument/2006/relationships/image"/><Relationship Id="rId1" Target="../slideLayouts/slideLayout7.xml" Type="http://schemas.openxmlformats.org/officeDocument/2006/relationships/slideLayout"/></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arget="../media/image29.jpeg" Type="http://schemas.openxmlformats.org/officeDocument/2006/relationships/image"/><Relationship Id="rId1" Target="../slideLayouts/slideLayout7.xml" Type="http://schemas.openxmlformats.org/officeDocument/2006/relationships/slideLayout"/></Relationships>
</file>

<file path=ppt/slides/_rels/slide43.xml.rels><?xml version="1.0" encoding="UTF-8" standalone="yes" ?><Relationships xmlns="http://schemas.openxmlformats.org/package/2006/relationships"><Relationship Id="rId3" Target="../media/hdphoto5.wdp" Type="http://schemas.microsoft.com/office/2007/relationships/hdphoto"/><Relationship Id="rId2" Target="../media/image30.jpeg" Type="http://schemas.openxmlformats.org/officeDocument/2006/relationships/image"/><Relationship Id="rId1" Target="../slideLayouts/slideLayout7.xml" Type="http://schemas.openxmlformats.org/officeDocument/2006/relationships/slideLayout"/></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arget="../media/image31.png" Type="http://schemas.openxmlformats.org/officeDocument/2006/relationships/image"/><Relationship Id="rId1" Target="../slideLayouts/slideLayout7.xml" Type="http://schemas.openxmlformats.org/officeDocument/2006/relationships/slideLayout"/></Relationships>
</file>

<file path=ppt/slides/_rels/slide46.xml.rels><?xml version="1.0" encoding="UTF-8" standalone="yes" ?><Relationships xmlns="http://schemas.openxmlformats.org/package/2006/relationships"><Relationship Id="rId3" Target="../media/hdphoto6.wdp" Type="http://schemas.microsoft.com/office/2007/relationships/hdphoto"/><Relationship Id="rId2" Target="../media/image32.jpeg" Type="http://schemas.openxmlformats.org/officeDocument/2006/relationships/image"/><Relationship Id="rId1" Target="../slideLayouts/slideLayout7.xml" Type="http://schemas.openxmlformats.org/officeDocument/2006/relationships/slideLayout"/></Relationships>
</file>

<file path=ppt/slides/_rels/slide47.xml.rels><?xml version="1.0" encoding="UTF-8" standalone="yes" ?><Relationships xmlns="http://schemas.openxmlformats.org/package/2006/relationships"><Relationship Id="rId3" Target="../media/hdphoto7.wdp" Type="http://schemas.microsoft.com/office/2007/relationships/hdphoto"/><Relationship Id="rId2" Target="../media/image33.jpeg" Type="http://schemas.openxmlformats.org/officeDocument/2006/relationships/image"/><Relationship Id="rId1" Target="../slideLayouts/slideLayout7.xml" Type="http://schemas.openxmlformats.org/officeDocument/2006/relationships/slideLayout"/></Relationships>
</file>

<file path=ppt/slides/_rels/slide48.xml.rels><?xml version="1.0" encoding="UTF-8" standalone="yes" ?><Relationships xmlns="http://schemas.openxmlformats.org/package/2006/relationships"><Relationship Id="rId2" Target="../media/image34.jpeg" Type="http://schemas.openxmlformats.org/officeDocument/2006/relationships/image"/><Relationship Id="rId1" Target="../slideLayouts/slideLayout7.xml" Type="http://schemas.openxmlformats.org/officeDocument/2006/relationships/slideLayout"/></Relationships>
</file>

<file path=ppt/slides/_rels/slide49.xml.rels><?xml version="1.0" encoding="UTF-8" standalone="yes" ?><Relationships xmlns="http://schemas.openxmlformats.org/package/2006/relationships"><Relationship Id="rId2" Target="../media/image35.jpeg" Type="http://schemas.openxmlformats.org/officeDocument/2006/relationships/image"/><Relationship Id="rId1" Target="../slideLayouts/slideLayout7.xml" Type="http://schemas.openxmlformats.org/officeDocument/2006/relationships/slideLayout"/></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arget="../media/image36.jpeg" Type="http://schemas.openxmlformats.org/officeDocument/2006/relationships/image"/><Relationship Id="rId1" Target="../slideLayouts/slideLayout7.xml" Type="http://schemas.openxmlformats.org/officeDocument/2006/relationships/slideLayout"/></Relationships>
</file>

<file path=ppt/slides/_rels/slide51.xml.rels><?xml version="1.0" encoding="UTF-8" standalone="yes" ?><Relationships xmlns="http://schemas.openxmlformats.org/package/2006/relationships"><Relationship Id="rId2" Target="../media/image37.jpeg" Type="http://schemas.openxmlformats.org/officeDocument/2006/relationships/image"/><Relationship Id="rId1" Target="../slideLayouts/slideLayout7.xml" Type="http://schemas.openxmlformats.org/officeDocument/2006/relationships/slideLayout"/></Relationships>
</file>

<file path=ppt/slides/_rels/slide52.xml.rels><?xml version="1.0" encoding="UTF-8" standalone="yes" ?><Relationships xmlns="http://schemas.openxmlformats.org/package/2006/relationships"><Relationship Id="rId2" Target="../media/image38.jpeg" Type="http://schemas.openxmlformats.org/officeDocument/2006/relationships/image"/><Relationship Id="rId1" Target="../slideLayouts/slideLayout7.xml" Type="http://schemas.openxmlformats.org/officeDocument/2006/relationships/slideLayout"/></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arget="../media/image39.jpeg" Type="http://schemas.openxmlformats.org/officeDocument/2006/relationships/image"/><Relationship Id="rId1" Target="../slideLayouts/slideLayout7.xml" Type="http://schemas.openxmlformats.org/officeDocument/2006/relationships/slideLayout"/></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arget="../media/image40.jpeg" Type="http://schemas.openxmlformats.org/officeDocument/2006/relationships/image"/><Relationship Id="rId1" Target="../slideLayouts/slideLayout7.xml" Type="http://schemas.openxmlformats.org/officeDocument/2006/relationships/slideLayout"/></Relationships>
</file>

<file path=ppt/slides/_rels/slide59.xml.rels><?xml version="1.0" encoding="UTF-8" standalone="yes" ?><Relationships xmlns="http://schemas.openxmlformats.org/package/2006/relationships"><Relationship Id="rId3" Target="../media/hdphoto8.wdp" Type="http://schemas.microsoft.com/office/2007/relationships/hdphoto"/><Relationship Id="rId2" Target="../media/image41.jpeg" Type="http://schemas.openxmlformats.org/officeDocument/2006/relationships/image"/><Relationship Id="rId1" Target="../slideLayouts/slideLayout7.xml" Type="http://schemas.openxmlformats.org/officeDocument/2006/relationships/slideLayout"/></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arget="../media/image42.jpeg" Type="http://schemas.openxmlformats.org/officeDocument/2006/relationships/image"/><Relationship Id="rId1" Target="../slideLayouts/slideLayout7.xml" Type="http://schemas.openxmlformats.org/officeDocument/2006/relationships/slideLayout"/></Relationships>
</file>

<file path=ppt/slides/_rels/slide61.xml.rels><?xml version="1.0" encoding="UTF-8" standalone="yes" ?><Relationships xmlns="http://schemas.openxmlformats.org/package/2006/relationships"><Relationship Id="rId2" Target="../media/image43.jpeg" Type="http://schemas.openxmlformats.org/officeDocument/2006/relationships/image"/><Relationship Id="rId1" Target="../slideLayouts/slideLayout7.xml" Type="http://schemas.openxmlformats.org/officeDocument/2006/relationships/slideLayout"/></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arget="../media/image44.jpeg" Type="http://schemas.openxmlformats.org/officeDocument/2006/relationships/image"/><Relationship Id="rId1" Target="../slideLayouts/slideLayout7.xml" Type="http://schemas.openxmlformats.org/officeDocument/2006/relationships/slideLayout"/></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45.png"/><Relationship Id="rId1" Type="http://schemas.openxmlformats.org/officeDocument/2006/relationships/slideLayout" Target="../slideLayouts/slideLayout7.xml"/><Relationship Id="rId4" Type="http://schemas.openxmlformats.org/officeDocument/2006/relationships/hyperlink" Target="https://www.synthego.com/resources/crispr-101-ebook" TargetMode="External"/></Relationships>
</file>

<file path=ppt/slides/_rels/slide67.xml.rels><?xml version="1.0" encoding="UTF-8" standalone="yes" ?><Relationships xmlns="http://schemas.openxmlformats.org/package/2006/relationships"><Relationship Id="rId2" Target="../media/image46.jpeg" Type="http://schemas.openxmlformats.org/officeDocument/2006/relationships/image"/><Relationship Id="rId1" Target="../slideLayouts/slideLayout1.xml" Type="http://schemas.openxmlformats.org/officeDocument/2006/relationships/slideLayout"/></Relationships>
</file>

<file path=ppt/slides/_rels/slide68.xml.rels><?xml version="1.0" encoding="UTF-8" standalone="yes" ?><Relationships xmlns="http://schemas.openxmlformats.org/package/2006/relationships"><Relationship Id="rId2" Target="../media/image47.jpeg" Type="http://schemas.openxmlformats.org/officeDocument/2006/relationships/image"/><Relationship Id="rId1" Target="../slideLayouts/slideLayout7.xml" Type="http://schemas.openxmlformats.org/officeDocument/2006/relationships/slideLayout"/></Relationships>
</file>

<file path=ppt/slides/_rels/slide69.xml.rels><?xml version="1.0" encoding="UTF-8" standalone="yes" ?><Relationships xmlns="http://schemas.openxmlformats.org/package/2006/relationships"><Relationship Id="rId2" Target="../media/image48.png" Type="http://schemas.openxmlformats.org/officeDocument/2006/relationships/image"/><Relationship Id="rId1" Target="../slideLayouts/slideLayout7.xml" Type="http://schemas.openxmlformats.org/officeDocument/2006/relationships/slideLayout"/></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arget="../media/image49.jpeg" Type="http://schemas.openxmlformats.org/officeDocument/2006/relationships/image"/><Relationship Id="rId2" Target="../notesSlides/notesSlide10.xml" Type="http://schemas.openxmlformats.org/officeDocument/2006/relationships/notesSlide"/><Relationship Id="rId1" Target="../slideLayouts/slideLayout7.xml" Type="http://schemas.openxmlformats.org/officeDocument/2006/relationships/slideLayout"/></Relationships>
</file>

<file path=ppt/slides/_rels/slide71.xml.rels><?xml version="1.0" encoding="UTF-8" standalone="yes" ?><Relationships xmlns="http://schemas.openxmlformats.org/package/2006/relationships"><Relationship Id="rId3" Target="../media/image51.jpeg" Type="http://schemas.openxmlformats.org/officeDocument/2006/relationships/image"/><Relationship Id="rId2" Target="../media/image50.jpeg" Type="http://schemas.openxmlformats.org/officeDocument/2006/relationships/image"/><Relationship Id="rId1" Target="../slideLayouts/slideLayout7.xml" Type="http://schemas.openxmlformats.org/officeDocument/2006/relationships/slideLayout"/></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arget="../media/image52.png" Type="http://schemas.openxmlformats.org/officeDocument/2006/relationships/image"/><Relationship Id="rId1" Target="../slideLayouts/slideLayout7.xml" Type="http://schemas.openxmlformats.org/officeDocument/2006/relationships/slideLayout"/></Relationships>
</file>

<file path=ppt/slides/_rels/slide75.xml.rels><?xml version="1.0" encoding="UTF-8" standalone="yes" ?><Relationships xmlns="http://schemas.openxmlformats.org/package/2006/relationships"><Relationship Id="rId2" Target="../media/image53.jpeg" Type="http://schemas.openxmlformats.org/officeDocument/2006/relationships/image"/><Relationship Id="rId1" Target="../slideLayouts/slideLayout7.xml" Type="http://schemas.openxmlformats.org/officeDocument/2006/relationships/slideLayout"/></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arget="../media/image54.jpeg" Type="http://schemas.openxmlformats.org/officeDocument/2006/relationships/image"/><Relationship Id="rId2" Target="../notesSlides/notesSlide12.xml" Type="http://schemas.openxmlformats.org/officeDocument/2006/relationships/notesSlide"/><Relationship Id="rId1" Target="../slideLayouts/slideLayout7.xml" Type="http://schemas.openxmlformats.org/officeDocument/2006/relationships/slideLayout"/></Relationships>
</file>

<file path=ppt/slides/_rels/slide78.xml.rels><?xml version="1.0" encoding="UTF-8" standalone="yes" ?><Relationships xmlns="http://schemas.openxmlformats.org/package/2006/relationships"><Relationship Id="rId2" Target="../media/image55.jpeg" Type="http://schemas.openxmlformats.org/officeDocument/2006/relationships/image"/><Relationship Id="rId1" Target="../slideLayouts/slideLayout7.xml" Type="http://schemas.openxmlformats.org/officeDocument/2006/relationships/slideLayout"/></Relationships>
</file>

<file path=ppt/slides/_rels/slide79.xml.rels><?xml version="1.0" encoding="UTF-8" standalone="yes" ?><Relationships xmlns="http://schemas.openxmlformats.org/package/2006/relationships"><Relationship Id="rId2" Target="../media/image56.jpeg" Type="http://schemas.openxmlformats.org/officeDocument/2006/relationships/image"/><Relationship Id="rId1" Target="../slideLayouts/slideLayout7.xml" Type="http://schemas.openxmlformats.org/officeDocument/2006/relationships/slideLayout"/></Relationships>
</file>

<file path=ppt/slides/_rels/slide8.xml.rels><?xml version="1.0" encoding="UTF-8" standalone="yes" ?><Relationships xmlns="http://schemas.openxmlformats.org/package/2006/relationships"><Relationship Id="rId2" Target="../media/image2.jpeg" Type="http://schemas.openxmlformats.org/officeDocument/2006/relationships/image"/><Relationship Id="rId1" Target="../slideLayouts/slideLayout7.xml" Type="http://schemas.openxmlformats.org/officeDocument/2006/relationships/slideLayout"/></Relationships>
</file>

<file path=ppt/slides/_rels/slide80.xml.rels><?xml version="1.0" encoding="UTF-8" standalone="yes" ?><Relationships xmlns="http://schemas.openxmlformats.org/package/2006/relationships"><Relationship Id="rId2" Target="../media/image57.jpeg" Type="http://schemas.openxmlformats.org/officeDocument/2006/relationships/image"/><Relationship Id="rId1" Target="../slideLayouts/slideLayout7.xml" Type="http://schemas.openxmlformats.org/officeDocument/2006/relationships/slideLayout"/></Relationships>
</file>

<file path=ppt/slides/_rels/slide81.xml.rels><?xml version="1.0" encoding="UTF-8" standalone="yes" ?><Relationships xmlns="http://schemas.openxmlformats.org/package/2006/relationships"><Relationship Id="rId2" Target="../media/image56.jpeg" Type="http://schemas.openxmlformats.org/officeDocument/2006/relationships/image"/><Relationship Id="rId1" Target="../slideLayouts/slideLayout7.xml" Type="http://schemas.openxmlformats.org/officeDocument/2006/relationships/slideLayout"/></Relationships>
</file>

<file path=ppt/slides/_rels/slide82.xml.rels><?xml version="1.0" encoding="UTF-8" standalone="yes" ?><Relationships xmlns="http://schemas.openxmlformats.org/package/2006/relationships"><Relationship Id="rId2" Target="../media/image57.jpeg" Type="http://schemas.openxmlformats.org/officeDocument/2006/relationships/image"/><Relationship Id="rId1" Target="../slideLayouts/slideLayout7.xml" Type="http://schemas.openxmlformats.org/officeDocument/2006/relationships/slideLayout"/></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arget="../media/image58.jpeg" Type="http://schemas.openxmlformats.org/officeDocument/2006/relationships/image"/><Relationship Id="rId1" Target="../slideLayouts/slideLayout7.xml" Type="http://schemas.openxmlformats.org/officeDocument/2006/relationships/slideLayout"/></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47B6285-CE6D-DF49-85C5-2ADEF274E92D}"/>
              </a:ext>
            </a:extLst>
          </p:cNvPr>
          <p:cNvSpPr/>
          <p:nvPr/>
        </p:nvSpPr>
        <p:spPr>
          <a:xfrm>
            <a:off x="480061" y="440859"/>
            <a:ext cx="12213521" cy="4108817"/>
          </a:xfrm>
          <a:prstGeom prst="rect">
            <a:avLst/>
          </a:prstGeom>
        </p:spPr>
        <p:txBody>
          <a:bodyPr wrap="square">
            <a:spAutoFit/>
          </a:bodyPr>
          <a:lstStyle/>
          <a:p>
            <a:pPr>
              <a:spcAft>
                <a:spcPts val="1200"/>
              </a:spcAft>
            </a:pPr>
            <a:r>
              <a:rPr lang="en-US" sz="3200" b="1" dirty="0">
                <a:latin typeface="Arial" panose="020B0604020202020204" pitchFamily="34" charset="0"/>
                <a:ea typeface="Calibri" panose="020F0502020204030204" pitchFamily="34" charset="0"/>
                <a:cs typeface="Arial" panose="020B0604020202020204" pitchFamily="34" charset="0"/>
              </a:rPr>
              <a:t>Lecture time: 4 to 6 PM</a:t>
            </a:r>
          </a:p>
          <a:p>
            <a:pPr>
              <a:spcBef>
                <a:spcPts val="3000"/>
              </a:spcBef>
              <a:spcAft>
                <a:spcPts val="1200"/>
              </a:spcAft>
            </a:pPr>
            <a:r>
              <a:rPr lang="en-US" sz="2400" dirty="0">
                <a:latin typeface="Arial" panose="020B0604020202020204" pitchFamily="34" charset="0"/>
                <a:ea typeface="Calibri" panose="020F0502020204030204" pitchFamily="34" charset="0"/>
                <a:cs typeface="Arial" panose="020B0604020202020204" pitchFamily="34" charset="0"/>
              </a:rPr>
              <a:t>Lecture 1. Genetics (February 3)</a:t>
            </a:r>
          </a:p>
          <a:p>
            <a:pPr>
              <a:spcAft>
                <a:spcPts val="1200"/>
              </a:spcAft>
            </a:pPr>
            <a:r>
              <a:rPr lang="en-US" sz="2400" dirty="0">
                <a:latin typeface="Arial" panose="020B0604020202020204" pitchFamily="34" charset="0"/>
                <a:ea typeface="Calibri" panose="020F0502020204030204" pitchFamily="34" charset="0"/>
                <a:cs typeface="Arial" panose="020B0604020202020204" pitchFamily="34" charset="0"/>
              </a:rPr>
              <a:t>Lecture 2: Molecular Genetics (February 5)</a:t>
            </a:r>
          </a:p>
          <a:p>
            <a:pPr>
              <a:spcAft>
                <a:spcPts val="1200"/>
              </a:spcAft>
            </a:pPr>
            <a:r>
              <a:rPr lang="en-US" sz="2400" dirty="0">
                <a:latin typeface="Arial" panose="020B0604020202020204" pitchFamily="34" charset="0"/>
                <a:ea typeface="Calibri" panose="020F0502020204030204" pitchFamily="34" charset="0"/>
                <a:cs typeface="Arial" panose="020B0604020202020204" pitchFamily="34" charset="0"/>
              </a:rPr>
              <a:t>Lecture 3: Molecular Markers and Molecular Breeding (February 7)</a:t>
            </a:r>
          </a:p>
          <a:p>
            <a:pPr>
              <a:spcAft>
                <a:spcPts val="1200"/>
              </a:spcAft>
            </a:pPr>
            <a:r>
              <a:rPr lang="en-US" sz="2400" dirty="0">
                <a:latin typeface="Arial" panose="020B0604020202020204" pitchFamily="34" charset="0"/>
                <a:ea typeface="Calibri" panose="020F0502020204030204" pitchFamily="34" charset="0"/>
                <a:cs typeface="Arial" panose="020B0604020202020204" pitchFamily="34" charset="0"/>
              </a:rPr>
              <a:t>Lecture 4: Transgenic Technology: Methods (February 10)</a:t>
            </a:r>
          </a:p>
          <a:p>
            <a:pPr>
              <a:spcAft>
                <a:spcPts val="1200"/>
              </a:spcAft>
            </a:pPr>
            <a:r>
              <a:rPr lang="en-US" sz="2400" dirty="0">
                <a:latin typeface="Arial" panose="020B0604020202020204" pitchFamily="34" charset="0"/>
                <a:ea typeface="Calibri" panose="020F0502020204030204" pitchFamily="34" charset="0"/>
                <a:cs typeface="Arial" panose="020B0604020202020204" pitchFamily="34" charset="0"/>
              </a:rPr>
              <a:t>Lecture 5: Engineering Traits (February 12)</a:t>
            </a:r>
          </a:p>
          <a:p>
            <a:pPr>
              <a:spcAft>
                <a:spcPts val="1200"/>
              </a:spcAft>
            </a:pPr>
            <a:r>
              <a:rPr lang="en-US" sz="2400" dirty="0">
                <a:solidFill>
                  <a:srgbClr val="FF0000"/>
                </a:solidFill>
                <a:latin typeface="Arial" panose="020B0604020202020204" pitchFamily="34" charset="0"/>
                <a:ea typeface="Calibri" panose="020F0502020204030204" pitchFamily="34" charset="0"/>
                <a:cs typeface="Arial" panose="020B0604020202020204" pitchFamily="34" charset="0"/>
              </a:rPr>
              <a:t>Lecture 6: Recent Advances in Plant Breeding (February 14 &amp; 26)</a:t>
            </a:r>
          </a:p>
        </p:txBody>
      </p:sp>
      <p:sp>
        <p:nvSpPr>
          <p:cNvPr id="3" name="TextBox 2">
            <a:extLst>
              <a:ext uri="{FF2B5EF4-FFF2-40B4-BE49-F238E27FC236}">
                <a16:creationId xmlns:a16="http://schemas.microsoft.com/office/drawing/2014/main" id="{0C7C12A8-DAD7-0C41-9CC8-B48074A272A8}"/>
              </a:ext>
            </a:extLst>
          </p:cNvPr>
          <p:cNvSpPr txBox="1"/>
          <p:nvPr/>
        </p:nvSpPr>
        <p:spPr>
          <a:xfrm>
            <a:off x="5987982" y="4857452"/>
            <a:ext cx="6705600" cy="2000548"/>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Madan K. Bhattacharyya, Ph.D.</a:t>
            </a:r>
          </a:p>
          <a:p>
            <a:r>
              <a:rPr lang="en-US" sz="2400" dirty="0">
                <a:latin typeface="Arial" panose="020B0604020202020204" pitchFamily="34" charset="0"/>
                <a:cs typeface="Arial" panose="020B0604020202020204" pitchFamily="34" charset="0"/>
              </a:rPr>
              <a:t>Professor, Iowa State University</a:t>
            </a:r>
          </a:p>
          <a:p>
            <a:r>
              <a:rPr lang="en-US" sz="2400" dirty="0">
                <a:latin typeface="Arial" panose="020B0604020202020204" pitchFamily="34" charset="0"/>
                <a:cs typeface="Arial" panose="020B0604020202020204" pitchFamily="34" charset="0"/>
              </a:rPr>
              <a:t>Adjunct Prof., Assam Agricultural University</a:t>
            </a:r>
          </a:p>
          <a:p>
            <a:r>
              <a:rPr lang="en-US" sz="2800" b="1" dirty="0" err="1">
                <a:solidFill>
                  <a:srgbClr val="2256C0"/>
                </a:solidFill>
                <a:latin typeface="Arial" panose="020B0604020202020204" pitchFamily="34" charset="0"/>
                <a:cs typeface="Arial" panose="020B0604020202020204" pitchFamily="34" charset="0"/>
              </a:rPr>
              <a:t>mbhattac@iastate.edu</a:t>
            </a:r>
            <a:endParaRPr lang="en-US" sz="2800" b="1" dirty="0">
              <a:solidFill>
                <a:srgbClr val="2256C0"/>
              </a:solidFill>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691819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C24C8DE-C226-3F49-9E2D-40E26EEAFD0E}"/>
              </a:ext>
            </a:extLst>
          </p:cNvPr>
          <p:cNvPicPr>
            <a:picLocks noChangeAspect="1"/>
          </p:cNvPicPr>
          <p:nvPr/>
        </p:nvPicPr>
        <p:blipFill>
          <a:blip r:embed="rId2"/>
          <a:stretch>
            <a:fillRect/>
          </a:stretch>
        </p:blipFill>
        <p:spPr>
          <a:xfrm>
            <a:off x="127701" y="0"/>
            <a:ext cx="11936598" cy="6858000"/>
          </a:xfrm>
          <a:prstGeom prst="rect">
            <a:avLst/>
          </a:prstGeom>
        </p:spPr>
      </p:pic>
      <p:pic>
        <p:nvPicPr>
          <p:cNvPr id="5" name="Picture 4">
            <a:extLst>
              <a:ext uri="{FF2B5EF4-FFF2-40B4-BE49-F238E27FC236}">
                <a16:creationId xmlns:a16="http://schemas.microsoft.com/office/drawing/2014/main" id="{0CDD1976-3884-194A-90DF-AEA1F6F98B15}"/>
              </a:ext>
            </a:extLst>
          </p:cNvPr>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Effect>
                      <a14:brightnessContrast bright="-20000" contrast="40000"/>
                    </a14:imgEffect>
                  </a14:imgLayer>
                </a14:imgProps>
              </a:ext>
              <a:ext uri="{28A0092B-C50C-407E-A947-70E740481C1C}">
                <a14:useLocalDpi xmlns:a14="http://schemas.microsoft.com/office/drawing/2010/main" val="0"/>
              </a:ext>
            </a:extLst>
          </a:blip>
          <a:srcRect/>
          <a:stretch/>
        </p:blipFill>
        <p:spPr>
          <a:xfrm>
            <a:off x="2158610" y="2166471"/>
            <a:ext cx="7338087" cy="4534775"/>
          </a:xfrm>
          <a:prstGeom prst="rect">
            <a:avLst/>
          </a:prstGeom>
          <a:ln>
            <a:solidFill>
              <a:schemeClr val="accent1"/>
            </a:solidFill>
          </a:ln>
        </p:spPr>
      </p:pic>
      <p:sp>
        <p:nvSpPr>
          <p:cNvPr id="6" name="Rectangle 5">
            <a:extLst>
              <a:ext uri="{FF2B5EF4-FFF2-40B4-BE49-F238E27FC236}">
                <a16:creationId xmlns:a16="http://schemas.microsoft.com/office/drawing/2014/main" id="{BD5F8CC5-CE1A-FB4D-A6CF-68D259AD892D}"/>
              </a:ext>
            </a:extLst>
          </p:cNvPr>
          <p:cNvSpPr/>
          <p:nvPr/>
        </p:nvSpPr>
        <p:spPr>
          <a:xfrm>
            <a:off x="127701" y="277955"/>
            <a:ext cx="11936598" cy="769441"/>
          </a:xfrm>
          <a:prstGeom prst="rect">
            <a:avLst/>
          </a:prstGeom>
        </p:spPr>
        <p:txBody>
          <a:bodyPr wrap="square">
            <a:spAutoFit/>
          </a:bodyPr>
          <a:lstStyle/>
          <a:p>
            <a:pPr algn="ctr"/>
            <a:r>
              <a:rPr lang="en-US" sz="3600" b="1" dirty="0">
                <a:latin typeface="Arial" panose="020B0604020202020204" pitchFamily="34" charset="0"/>
                <a:cs typeface="Arial" panose="020B0604020202020204" pitchFamily="34" charset="0"/>
              </a:rPr>
              <a:t>Random </a:t>
            </a:r>
            <a:r>
              <a:rPr lang="en-US" sz="4400" b="1" dirty="0">
                <a:latin typeface="Arial" panose="020B0604020202020204" pitchFamily="34" charset="0"/>
                <a:cs typeface="Arial" panose="020B0604020202020204" pitchFamily="34" charset="0"/>
              </a:rPr>
              <a:t>Amplified</a:t>
            </a:r>
            <a:r>
              <a:rPr lang="en-US" sz="3600" b="1" dirty="0">
                <a:latin typeface="Arial" panose="020B0604020202020204" pitchFamily="34" charset="0"/>
                <a:cs typeface="Arial" panose="020B0604020202020204" pitchFamily="34" charset="0"/>
              </a:rPr>
              <a:t> Polymorphic DNA (RAPD)</a:t>
            </a:r>
            <a:endParaRPr lang="en-US" sz="3600" b="1" dirty="0"/>
          </a:p>
        </p:txBody>
      </p:sp>
      <p:sp>
        <p:nvSpPr>
          <p:cNvPr id="7" name="TextBox 6">
            <a:extLst>
              <a:ext uri="{FF2B5EF4-FFF2-40B4-BE49-F238E27FC236}">
                <a16:creationId xmlns:a16="http://schemas.microsoft.com/office/drawing/2014/main" id="{76C9C653-7FB8-4945-9DC2-6573199ED570}"/>
              </a:ext>
            </a:extLst>
          </p:cNvPr>
          <p:cNvSpPr txBox="1"/>
          <p:nvPr/>
        </p:nvSpPr>
        <p:spPr>
          <a:xfrm>
            <a:off x="833096" y="1129880"/>
            <a:ext cx="11231203" cy="954107"/>
          </a:xfrm>
          <a:prstGeom prst="rect">
            <a:avLst/>
          </a:prstGeom>
          <a:noFill/>
        </p:spPr>
        <p:txBody>
          <a:bodyPr wrap="square" rtlCol="0">
            <a:spAutoFit/>
          </a:bodyPr>
          <a:lstStyle/>
          <a:p>
            <a:pPr marL="457200" indent="-457200">
              <a:buFont typeface="Wingdings" pitchFamily="2" charset="2"/>
              <a:buChar char="v"/>
            </a:pPr>
            <a:r>
              <a:rPr lang="en-US" sz="2800" b="1" dirty="0">
                <a:solidFill>
                  <a:srgbClr val="FF0000"/>
                </a:solidFill>
                <a:latin typeface="Arial" panose="020B0604020202020204" pitchFamily="34" charset="0"/>
                <a:cs typeface="Arial" panose="020B0604020202020204" pitchFamily="34" charset="0"/>
              </a:rPr>
              <a:t>A single 10 nucleotide oligo anneal in opposite orientation and amplifies DNA.</a:t>
            </a:r>
          </a:p>
        </p:txBody>
      </p:sp>
    </p:spTree>
    <p:extLst>
      <p:ext uri="{BB962C8B-B14F-4D97-AF65-F5344CB8AC3E}">
        <p14:creationId xmlns:p14="http://schemas.microsoft.com/office/powerpoint/2010/main" val="11523462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10F36D7-24E2-D146-8352-B748A64A6EBF}"/>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103119" y="466883"/>
            <a:ext cx="6871063" cy="6073488"/>
          </a:xfrm>
          <a:prstGeom prst="rect">
            <a:avLst/>
          </a:prstGeom>
          <a:ln>
            <a:solidFill>
              <a:schemeClr val="accent1"/>
            </a:solidFill>
          </a:ln>
        </p:spPr>
      </p:pic>
    </p:spTree>
    <p:extLst>
      <p:ext uri="{BB962C8B-B14F-4D97-AF65-F5344CB8AC3E}">
        <p14:creationId xmlns:p14="http://schemas.microsoft.com/office/powerpoint/2010/main" val="11072922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3598629-5A0C-2C4D-B9C3-A6F49C26638C}"/>
              </a:ext>
            </a:extLst>
          </p:cNvPr>
          <p:cNvSpPr/>
          <p:nvPr/>
        </p:nvSpPr>
        <p:spPr>
          <a:xfrm>
            <a:off x="69668" y="2665187"/>
            <a:ext cx="12096206" cy="820609"/>
          </a:xfrm>
          <a:prstGeom prst="rect">
            <a:avLst/>
          </a:prstGeom>
        </p:spPr>
        <p:txBody>
          <a:bodyPr wrap="square">
            <a:spAutoFit/>
          </a:bodyPr>
          <a:lstStyle/>
          <a:p>
            <a:pPr algn="ctr">
              <a:lnSpc>
                <a:spcPct val="150000"/>
              </a:lnSpc>
            </a:pPr>
            <a:r>
              <a:rPr lang="en-US" sz="3600" b="1" dirty="0">
                <a:latin typeface="Arial" panose="020B0604020202020204" pitchFamily="34" charset="0"/>
                <a:cs typeface="Arial" panose="020B0604020202020204" pitchFamily="34" charset="0"/>
              </a:rPr>
              <a:t>Simple Sequence Repeat (SSR)</a:t>
            </a:r>
          </a:p>
        </p:txBody>
      </p:sp>
    </p:spTree>
    <p:extLst>
      <p:ext uri="{BB962C8B-B14F-4D97-AF65-F5344CB8AC3E}">
        <p14:creationId xmlns:p14="http://schemas.microsoft.com/office/powerpoint/2010/main" val="29127284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984342B-DB38-0344-A3FE-0BE97ACB54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4718" y="1642186"/>
            <a:ext cx="11426192" cy="6992148"/>
          </a:xfrm>
          <a:prstGeom prst="rect">
            <a:avLst/>
          </a:prstGeom>
        </p:spPr>
      </p:pic>
      <p:sp>
        <p:nvSpPr>
          <p:cNvPr id="3" name="TextBox 2">
            <a:extLst>
              <a:ext uri="{FF2B5EF4-FFF2-40B4-BE49-F238E27FC236}">
                <a16:creationId xmlns:a16="http://schemas.microsoft.com/office/drawing/2014/main" id="{C19DB5A5-2EBF-1148-AEEE-5D9ED716337A}"/>
              </a:ext>
            </a:extLst>
          </p:cNvPr>
          <p:cNvSpPr txBox="1"/>
          <p:nvPr/>
        </p:nvSpPr>
        <p:spPr>
          <a:xfrm>
            <a:off x="0" y="282388"/>
            <a:ext cx="12192000" cy="1077218"/>
          </a:xfrm>
          <a:prstGeom prst="rect">
            <a:avLst/>
          </a:prstGeom>
          <a:noFill/>
        </p:spPr>
        <p:txBody>
          <a:bodyPr wrap="square" rtlCol="0">
            <a:spAutoFit/>
          </a:bodyPr>
          <a:lstStyle/>
          <a:p>
            <a:pPr algn="ctr"/>
            <a:r>
              <a:rPr lang="en-US" sz="3200" b="1" dirty="0">
                <a:latin typeface="Arial" panose="020B0604020202020204" pitchFamily="34" charset="0"/>
                <a:cs typeface="Arial" panose="020B0604020202020204" pitchFamily="34" charset="0"/>
              </a:rPr>
              <a:t>Two SSR alleles differing in repeat numbers produce PCR products that can be separated on an agarose gel. </a:t>
            </a:r>
          </a:p>
        </p:txBody>
      </p:sp>
    </p:spTree>
    <p:extLst>
      <p:ext uri="{BB962C8B-B14F-4D97-AF65-F5344CB8AC3E}">
        <p14:creationId xmlns:p14="http://schemas.microsoft.com/office/powerpoint/2010/main" val="24149659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0E693B55-F3C4-6A43-A39A-FBA332A65B41}"/>
              </a:ext>
            </a:extLst>
          </p:cNvPr>
          <p:cNvGrpSpPr/>
          <p:nvPr/>
        </p:nvGrpSpPr>
        <p:grpSpPr>
          <a:xfrm>
            <a:off x="3035300" y="961159"/>
            <a:ext cx="6121400" cy="5600700"/>
            <a:chOff x="3035300" y="628650"/>
            <a:chExt cx="6121400" cy="5600700"/>
          </a:xfrm>
        </p:grpSpPr>
        <p:pic>
          <p:nvPicPr>
            <p:cNvPr id="2" name="Picture 1">
              <a:extLst>
                <a:ext uri="{FF2B5EF4-FFF2-40B4-BE49-F238E27FC236}">
                  <a16:creationId xmlns:a16="http://schemas.microsoft.com/office/drawing/2014/main" id="{308EFF46-1778-5C48-A84A-75E7E1302F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35300" y="628650"/>
              <a:ext cx="6121400" cy="5600700"/>
            </a:xfrm>
            <a:prstGeom prst="rect">
              <a:avLst/>
            </a:prstGeom>
          </p:spPr>
        </p:pic>
        <p:sp>
          <p:nvSpPr>
            <p:cNvPr id="4" name="Oval 3">
              <a:extLst>
                <a:ext uri="{FF2B5EF4-FFF2-40B4-BE49-F238E27FC236}">
                  <a16:creationId xmlns:a16="http://schemas.microsoft.com/office/drawing/2014/main" id="{86DB0D9C-D941-584E-85CB-B8DE1DC8F459}"/>
                </a:ext>
              </a:extLst>
            </p:cNvPr>
            <p:cNvSpPr/>
            <p:nvPr/>
          </p:nvSpPr>
          <p:spPr>
            <a:xfrm>
              <a:off x="4961965" y="4034116"/>
              <a:ext cx="578224" cy="658906"/>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E360663F-C49B-524A-ABC1-949365D429F7}"/>
                </a:ext>
              </a:extLst>
            </p:cNvPr>
            <p:cNvSpPr/>
            <p:nvPr/>
          </p:nvSpPr>
          <p:spPr>
            <a:xfrm>
              <a:off x="6848289" y="3980326"/>
              <a:ext cx="578224" cy="658906"/>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a:extLst>
              <a:ext uri="{FF2B5EF4-FFF2-40B4-BE49-F238E27FC236}">
                <a16:creationId xmlns:a16="http://schemas.microsoft.com/office/drawing/2014/main" id="{8F106C17-0E51-8247-A442-CEE78C019774}"/>
              </a:ext>
            </a:extLst>
          </p:cNvPr>
          <p:cNvSpPr txBox="1"/>
          <p:nvPr/>
        </p:nvSpPr>
        <p:spPr>
          <a:xfrm>
            <a:off x="0" y="199504"/>
            <a:ext cx="12192000" cy="584775"/>
          </a:xfrm>
          <a:prstGeom prst="rect">
            <a:avLst/>
          </a:prstGeom>
          <a:noFill/>
        </p:spPr>
        <p:txBody>
          <a:bodyPr wrap="square" rtlCol="0">
            <a:spAutoFit/>
          </a:bodyPr>
          <a:lstStyle/>
          <a:p>
            <a:pPr algn="ctr"/>
            <a:r>
              <a:rPr lang="en-US" sz="3200" b="1" dirty="0">
                <a:latin typeface="Arial" panose="020B0604020202020204" pitchFamily="34" charset="0"/>
                <a:cs typeface="Arial" panose="020B0604020202020204" pitchFamily="34" charset="0"/>
              </a:rPr>
              <a:t>SSR markers are usually co-dominant.</a:t>
            </a:r>
          </a:p>
        </p:txBody>
      </p:sp>
    </p:spTree>
    <p:extLst>
      <p:ext uri="{BB962C8B-B14F-4D97-AF65-F5344CB8AC3E}">
        <p14:creationId xmlns:p14="http://schemas.microsoft.com/office/powerpoint/2010/main" val="42459576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517B1A6-F5C9-A54D-8281-19B8339ABF66}"/>
              </a:ext>
            </a:extLst>
          </p:cNvPr>
          <p:cNvSpPr/>
          <p:nvPr/>
        </p:nvSpPr>
        <p:spPr>
          <a:xfrm>
            <a:off x="0" y="2560684"/>
            <a:ext cx="12192000" cy="739754"/>
          </a:xfrm>
          <a:prstGeom prst="rect">
            <a:avLst/>
          </a:prstGeom>
        </p:spPr>
        <p:txBody>
          <a:bodyPr wrap="square">
            <a:spAutoFit/>
          </a:bodyPr>
          <a:lstStyle/>
          <a:p>
            <a:pPr algn="ctr">
              <a:lnSpc>
                <a:spcPct val="150000"/>
              </a:lnSpc>
            </a:pPr>
            <a:r>
              <a:rPr lang="en-US" sz="3200" b="1" dirty="0">
                <a:latin typeface="Arial" panose="020B0604020202020204" pitchFamily="34" charset="0"/>
                <a:cs typeface="Arial" panose="020B0604020202020204" pitchFamily="34" charset="0"/>
              </a:rPr>
              <a:t>AFLP: Amplified Fragment Length Polymorphism</a:t>
            </a:r>
          </a:p>
        </p:txBody>
      </p:sp>
    </p:spTree>
    <p:extLst>
      <p:ext uri="{BB962C8B-B14F-4D97-AF65-F5344CB8AC3E}">
        <p14:creationId xmlns:p14="http://schemas.microsoft.com/office/powerpoint/2010/main" val="28124566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6A6E2372-BCAA-B542-8B91-EEA36880B1B0}"/>
              </a:ext>
            </a:extLst>
          </p:cNvPr>
          <p:cNvGrpSpPr/>
          <p:nvPr/>
        </p:nvGrpSpPr>
        <p:grpSpPr>
          <a:xfrm>
            <a:off x="6165667" y="417189"/>
            <a:ext cx="5812973" cy="6440811"/>
            <a:chOff x="6035039" y="671293"/>
            <a:chExt cx="5721532" cy="6440811"/>
          </a:xfrm>
        </p:grpSpPr>
        <p:pic>
          <p:nvPicPr>
            <p:cNvPr id="3" name="Picture 2">
              <a:extLst>
                <a:ext uri="{FF2B5EF4-FFF2-40B4-BE49-F238E27FC236}">
                  <a16:creationId xmlns:a16="http://schemas.microsoft.com/office/drawing/2014/main" id="{C8968BB4-6120-A942-A786-8DB56D97A0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35039" y="671293"/>
              <a:ext cx="5721532" cy="6440811"/>
            </a:xfrm>
            <a:prstGeom prst="rect">
              <a:avLst/>
            </a:prstGeom>
          </p:spPr>
        </p:pic>
        <p:sp>
          <p:nvSpPr>
            <p:cNvPr id="4" name="TextBox 3">
              <a:extLst>
                <a:ext uri="{FF2B5EF4-FFF2-40B4-BE49-F238E27FC236}">
                  <a16:creationId xmlns:a16="http://schemas.microsoft.com/office/drawing/2014/main" id="{969ADD37-8AEE-684A-A727-0BDAD2DFE14B}"/>
                </a:ext>
              </a:extLst>
            </p:cNvPr>
            <p:cNvSpPr txBox="1"/>
            <p:nvPr/>
          </p:nvSpPr>
          <p:spPr>
            <a:xfrm>
              <a:off x="8075166" y="820071"/>
              <a:ext cx="992777" cy="369332"/>
            </a:xfrm>
            <a:prstGeom prst="rect">
              <a:avLst/>
            </a:prstGeom>
            <a:noFill/>
          </p:spPr>
          <p:txBody>
            <a:bodyPr wrap="square" rtlCol="0">
              <a:spAutoFit/>
            </a:bodyPr>
            <a:lstStyle/>
            <a:p>
              <a:pPr algn="ctr"/>
              <a:r>
                <a:rPr lang="en-US" b="1" i="1" dirty="0" err="1">
                  <a:latin typeface="Arial" panose="020B0604020202020204" pitchFamily="34" charset="0"/>
                  <a:cs typeface="Arial" panose="020B0604020202020204" pitchFamily="34" charset="0"/>
                </a:rPr>
                <a:t>Eco</a:t>
              </a:r>
              <a:r>
                <a:rPr lang="en-US" b="1" dirty="0" err="1">
                  <a:latin typeface="Arial" panose="020B0604020202020204" pitchFamily="34" charset="0"/>
                  <a:cs typeface="Arial" panose="020B0604020202020204" pitchFamily="34" charset="0"/>
                </a:rPr>
                <a:t>RI</a:t>
              </a:r>
              <a:endParaRPr lang="en-US" b="1"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216ACCC3-44FA-3149-A9E6-EADDF998A881}"/>
                </a:ext>
              </a:extLst>
            </p:cNvPr>
            <p:cNvSpPr txBox="1"/>
            <p:nvPr/>
          </p:nvSpPr>
          <p:spPr>
            <a:xfrm>
              <a:off x="10021530" y="820071"/>
              <a:ext cx="992777" cy="369332"/>
            </a:xfrm>
            <a:prstGeom prst="rect">
              <a:avLst/>
            </a:prstGeom>
            <a:noFill/>
          </p:spPr>
          <p:txBody>
            <a:bodyPr wrap="square" rtlCol="0">
              <a:spAutoFit/>
            </a:bodyPr>
            <a:lstStyle/>
            <a:p>
              <a:pPr algn="ctr"/>
              <a:r>
                <a:rPr lang="en-US" b="1" i="1" dirty="0" err="1">
                  <a:latin typeface="Arial" panose="020B0604020202020204" pitchFamily="34" charset="0"/>
                  <a:cs typeface="Arial" panose="020B0604020202020204" pitchFamily="34" charset="0"/>
                </a:rPr>
                <a:t>Mse</a:t>
              </a:r>
              <a:r>
                <a:rPr lang="en-US" b="1" dirty="0" err="1">
                  <a:latin typeface="Arial" panose="020B0604020202020204" pitchFamily="34" charset="0"/>
                  <a:cs typeface="Arial" panose="020B0604020202020204" pitchFamily="34" charset="0"/>
                </a:rPr>
                <a:t>I</a:t>
              </a:r>
              <a:endParaRPr lang="en-US" b="1" dirty="0">
                <a:latin typeface="Arial" panose="020B0604020202020204" pitchFamily="34" charset="0"/>
                <a:cs typeface="Arial" panose="020B0604020202020204" pitchFamily="34" charset="0"/>
              </a:endParaRPr>
            </a:p>
          </p:txBody>
        </p:sp>
      </p:grpSp>
      <p:grpSp>
        <p:nvGrpSpPr>
          <p:cNvPr id="10" name="Group 9">
            <a:extLst>
              <a:ext uri="{FF2B5EF4-FFF2-40B4-BE49-F238E27FC236}">
                <a16:creationId xmlns:a16="http://schemas.microsoft.com/office/drawing/2014/main" id="{69C307FB-5BC2-CB4E-8559-32F50F40E6B6}"/>
              </a:ext>
            </a:extLst>
          </p:cNvPr>
          <p:cNvGrpSpPr/>
          <p:nvPr/>
        </p:nvGrpSpPr>
        <p:grpSpPr>
          <a:xfrm>
            <a:off x="222069" y="828047"/>
            <a:ext cx="5812969" cy="3691702"/>
            <a:chOff x="222069" y="828047"/>
            <a:chExt cx="5812969" cy="3691702"/>
          </a:xfrm>
        </p:grpSpPr>
        <p:pic>
          <p:nvPicPr>
            <p:cNvPr id="2" name="Picture 1">
              <a:extLst>
                <a:ext uri="{FF2B5EF4-FFF2-40B4-BE49-F238E27FC236}">
                  <a16:creationId xmlns:a16="http://schemas.microsoft.com/office/drawing/2014/main" id="{6E938FF8-D86C-7149-85F0-F16AA17CC265}"/>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222069" y="828047"/>
              <a:ext cx="5812969" cy="3691702"/>
            </a:xfrm>
            <a:prstGeom prst="rect">
              <a:avLst/>
            </a:prstGeom>
          </p:spPr>
        </p:pic>
        <p:sp>
          <p:nvSpPr>
            <p:cNvPr id="8" name="TextBox 7">
              <a:extLst>
                <a:ext uri="{FF2B5EF4-FFF2-40B4-BE49-F238E27FC236}">
                  <a16:creationId xmlns:a16="http://schemas.microsoft.com/office/drawing/2014/main" id="{30543E5F-C0A5-7545-BF38-E3AEC98EC4AE}"/>
                </a:ext>
              </a:extLst>
            </p:cNvPr>
            <p:cNvSpPr txBox="1"/>
            <p:nvPr/>
          </p:nvSpPr>
          <p:spPr>
            <a:xfrm>
              <a:off x="1771180" y="1097962"/>
              <a:ext cx="992777" cy="369332"/>
            </a:xfrm>
            <a:prstGeom prst="rect">
              <a:avLst/>
            </a:prstGeom>
            <a:noFill/>
          </p:spPr>
          <p:txBody>
            <a:bodyPr wrap="square" rtlCol="0">
              <a:spAutoFit/>
            </a:bodyPr>
            <a:lstStyle/>
            <a:p>
              <a:r>
                <a:rPr lang="en-US" b="1" i="1" dirty="0" err="1">
                  <a:latin typeface="Arial" panose="020B0604020202020204" pitchFamily="34" charset="0"/>
                  <a:cs typeface="Arial" panose="020B0604020202020204" pitchFamily="34" charset="0"/>
                </a:rPr>
                <a:t>Eco</a:t>
              </a:r>
              <a:r>
                <a:rPr lang="en-US" b="1" dirty="0" err="1">
                  <a:latin typeface="Arial" panose="020B0604020202020204" pitchFamily="34" charset="0"/>
                  <a:cs typeface="Arial" panose="020B0604020202020204" pitchFamily="34" charset="0"/>
                </a:rPr>
                <a:t>RI</a:t>
              </a:r>
              <a:endParaRPr lang="en-US" b="1"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D414FA28-9324-6E42-9400-B6F3B42176FF}"/>
                </a:ext>
              </a:extLst>
            </p:cNvPr>
            <p:cNvSpPr txBox="1"/>
            <p:nvPr/>
          </p:nvSpPr>
          <p:spPr>
            <a:xfrm>
              <a:off x="3808985" y="1097962"/>
              <a:ext cx="992777" cy="369332"/>
            </a:xfrm>
            <a:prstGeom prst="rect">
              <a:avLst/>
            </a:prstGeom>
            <a:noFill/>
          </p:spPr>
          <p:txBody>
            <a:bodyPr wrap="square" rtlCol="0">
              <a:spAutoFit/>
            </a:bodyPr>
            <a:lstStyle/>
            <a:p>
              <a:r>
                <a:rPr lang="en-US" b="1" i="1" dirty="0" err="1">
                  <a:latin typeface="Arial" panose="020B0604020202020204" pitchFamily="34" charset="0"/>
                  <a:cs typeface="Arial" panose="020B0604020202020204" pitchFamily="34" charset="0"/>
                </a:rPr>
                <a:t>Mse</a:t>
              </a:r>
              <a:r>
                <a:rPr lang="en-US" b="1" dirty="0" err="1">
                  <a:latin typeface="Arial" panose="020B0604020202020204" pitchFamily="34" charset="0"/>
                  <a:cs typeface="Arial" panose="020B0604020202020204" pitchFamily="34" charset="0"/>
                </a:rPr>
                <a:t>I</a:t>
              </a:r>
              <a:endParaRPr lang="en-US" b="1" dirty="0">
                <a:latin typeface="Arial" panose="020B0604020202020204" pitchFamily="34" charset="0"/>
                <a:cs typeface="Arial" panose="020B0604020202020204" pitchFamily="34" charset="0"/>
              </a:endParaRPr>
            </a:p>
          </p:txBody>
        </p:sp>
      </p:grpSp>
      <p:sp>
        <p:nvSpPr>
          <p:cNvPr id="6" name="TextBox 5">
            <a:extLst>
              <a:ext uri="{FF2B5EF4-FFF2-40B4-BE49-F238E27FC236}">
                <a16:creationId xmlns:a16="http://schemas.microsoft.com/office/drawing/2014/main" id="{F3E77C32-E255-AC4C-B203-76F406B3420C}"/>
              </a:ext>
            </a:extLst>
          </p:cNvPr>
          <p:cNvSpPr txBox="1"/>
          <p:nvPr/>
        </p:nvSpPr>
        <p:spPr>
          <a:xfrm>
            <a:off x="0" y="242047"/>
            <a:ext cx="12192000" cy="461665"/>
          </a:xfrm>
          <a:prstGeom prst="rect">
            <a:avLst/>
          </a:prstGeom>
          <a:noFill/>
        </p:spPr>
        <p:txBody>
          <a:bodyPr wrap="square" rtlCol="0">
            <a:spAutoFit/>
          </a:bodyPr>
          <a:lstStyle/>
          <a:p>
            <a:pPr algn="ctr"/>
            <a:r>
              <a:rPr lang="en-US" sz="2400" b="1" dirty="0">
                <a:latin typeface="Arial" panose="020B0604020202020204" pitchFamily="34" charset="0"/>
                <a:cs typeface="Arial" panose="020B0604020202020204" pitchFamily="34" charset="0"/>
              </a:rPr>
              <a:t>AFLP Technology</a:t>
            </a:r>
          </a:p>
        </p:txBody>
      </p:sp>
    </p:spTree>
    <p:extLst>
      <p:ext uri="{BB962C8B-B14F-4D97-AF65-F5344CB8AC3E}">
        <p14:creationId xmlns:p14="http://schemas.microsoft.com/office/powerpoint/2010/main" val="15607288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55AE725-98FF-FF48-940D-AD885B50B6FD}"/>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3247886" y="1410788"/>
            <a:ext cx="5164591" cy="5447211"/>
          </a:xfrm>
          <a:prstGeom prst="rect">
            <a:avLst/>
          </a:prstGeom>
        </p:spPr>
      </p:pic>
      <p:sp>
        <p:nvSpPr>
          <p:cNvPr id="3" name="TextBox 2">
            <a:extLst>
              <a:ext uri="{FF2B5EF4-FFF2-40B4-BE49-F238E27FC236}">
                <a16:creationId xmlns:a16="http://schemas.microsoft.com/office/drawing/2014/main" id="{1D4EAAC3-A33A-674B-BE07-B0502732D9A6}"/>
              </a:ext>
            </a:extLst>
          </p:cNvPr>
          <p:cNvSpPr txBox="1"/>
          <p:nvPr/>
        </p:nvSpPr>
        <p:spPr>
          <a:xfrm>
            <a:off x="0" y="91440"/>
            <a:ext cx="12192000" cy="1077218"/>
          </a:xfrm>
          <a:prstGeom prst="rect">
            <a:avLst/>
          </a:prstGeom>
          <a:noFill/>
        </p:spPr>
        <p:txBody>
          <a:bodyPr wrap="square" rtlCol="0">
            <a:spAutoFit/>
          </a:bodyPr>
          <a:lstStyle/>
          <a:p>
            <a:pPr algn="ctr"/>
            <a:r>
              <a:rPr lang="en-US" sz="3200" b="1" dirty="0">
                <a:latin typeface="Arial" panose="020B0604020202020204" pitchFamily="34" charset="0"/>
                <a:cs typeface="Arial" panose="020B0604020202020204" pitchFamily="34" charset="0"/>
              </a:rPr>
              <a:t>An AFLP Gel: Radio active label is used to detect the PCR amplified fragments.</a:t>
            </a:r>
          </a:p>
        </p:txBody>
      </p:sp>
    </p:spTree>
    <p:extLst>
      <p:ext uri="{BB962C8B-B14F-4D97-AF65-F5344CB8AC3E}">
        <p14:creationId xmlns:p14="http://schemas.microsoft.com/office/powerpoint/2010/main" val="9563895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7E31B54-56CA-7949-A7AA-D58D3D7CAECB}"/>
              </a:ext>
            </a:extLst>
          </p:cNvPr>
          <p:cNvSpPr/>
          <p:nvPr/>
        </p:nvSpPr>
        <p:spPr>
          <a:xfrm>
            <a:off x="1" y="2434410"/>
            <a:ext cx="12191999" cy="820609"/>
          </a:xfrm>
          <a:prstGeom prst="rect">
            <a:avLst/>
          </a:prstGeom>
        </p:spPr>
        <p:txBody>
          <a:bodyPr wrap="square">
            <a:spAutoFit/>
          </a:bodyPr>
          <a:lstStyle/>
          <a:p>
            <a:pPr algn="ctr">
              <a:lnSpc>
                <a:spcPct val="150000"/>
              </a:lnSpc>
            </a:pPr>
            <a:r>
              <a:rPr lang="en-US" sz="3600" b="1" dirty="0">
                <a:latin typeface="Arial" panose="020B0604020202020204" pitchFamily="34" charset="0"/>
                <a:cs typeface="Arial" panose="020B0604020202020204" pitchFamily="34" charset="0"/>
              </a:rPr>
              <a:t>Single Nucleotide Polymorphism (SNP)</a:t>
            </a:r>
          </a:p>
        </p:txBody>
      </p:sp>
    </p:spTree>
    <p:extLst>
      <p:ext uri="{BB962C8B-B14F-4D97-AF65-F5344CB8AC3E}">
        <p14:creationId xmlns:p14="http://schemas.microsoft.com/office/powerpoint/2010/main" val="27031858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D8F3DB7A-2CD0-6D4D-9E48-BB166BC1B07F}"/>
              </a:ext>
            </a:extLst>
          </p:cNvPr>
          <p:cNvGrpSpPr/>
          <p:nvPr/>
        </p:nvGrpSpPr>
        <p:grpSpPr>
          <a:xfrm>
            <a:off x="3055022" y="1379916"/>
            <a:ext cx="8270476" cy="4229100"/>
            <a:chOff x="3055022" y="1379916"/>
            <a:chExt cx="8270476" cy="4229100"/>
          </a:xfrm>
        </p:grpSpPr>
        <p:pic>
          <p:nvPicPr>
            <p:cNvPr id="2" name="Picture 1">
              <a:extLst>
                <a:ext uri="{FF2B5EF4-FFF2-40B4-BE49-F238E27FC236}">
                  <a16:creationId xmlns:a16="http://schemas.microsoft.com/office/drawing/2014/main" id="{DA726600-CBE1-4A42-90F7-E4C59695C4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55022" y="1379916"/>
              <a:ext cx="5911176" cy="4229100"/>
            </a:xfrm>
            <a:prstGeom prst="rect">
              <a:avLst/>
            </a:prstGeom>
            <a:ln>
              <a:solidFill>
                <a:schemeClr val="accent1"/>
              </a:solidFill>
            </a:ln>
          </p:spPr>
        </p:pic>
        <p:sp>
          <p:nvSpPr>
            <p:cNvPr id="3" name="TextBox 2">
              <a:extLst>
                <a:ext uri="{FF2B5EF4-FFF2-40B4-BE49-F238E27FC236}">
                  <a16:creationId xmlns:a16="http://schemas.microsoft.com/office/drawing/2014/main" id="{6A64DFD8-DB42-CF42-AF23-B158EBF66DA3}"/>
                </a:ext>
              </a:extLst>
            </p:cNvPr>
            <p:cNvSpPr txBox="1"/>
            <p:nvPr/>
          </p:nvSpPr>
          <p:spPr>
            <a:xfrm>
              <a:off x="8966198" y="2282145"/>
              <a:ext cx="2359299" cy="461665"/>
            </a:xfrm>
            <a:prstGeom prst="rect">
              <a:avLst/>
            </a:prstGeom>
            <a:noFill/>
          </p:spPr>
          <p:txBody>
            <a:bodyPr wrap="square" rtlCol="0">
              <a:spAutoFit/>
            </a:bodyPr>
            <a:lstStyle/>
            <a:p>
              <a:r>
                <a:rPr lang="en-US" sz="2400" b="1" dirty="0">
                  <a:latin typeface="Arial" panose="020B0604020202020204" pitchFamily="34" charset="0"/>
                  <a:cs typeface="Arial" panose="020B0604020202020204" pitchFamily="34" charset="0"/>
                </a:rPr>
                <a:t>Heterozygote </a:t>
              </a:r>
            </a:p>
          </p:txBody>
        </p:sp>
        <p:sp>
          <p:nvSpPr>
            <p:cNvPr id="4" name="TextBox 3">
              <a:extLst>
                <a:ext uri="{FF2B5EF4-FFF2-40B4-BE49-F238E27FC236}">
                  <a16:creationId xmlns:a16="http://schemas.microsoft.com/office/drawing/2014/main" id="{0D49EEA7-417E-3840-B543-992C1A767AA7}"/>
                </a:ext>
              </a:extLst>
            </p:cNvPr>
            <p:cNvSpPr txBox="1"/>
            <p:nvPr/>
          </p:nvSpPr>
          <p:spPr>
            <a:xfrm>
              <a:off x="8966199" y="4653642"/>
              <a:ext cx="2359299" cy="461665"/>
            </a:xfrm>
            <a:prstGeom prst="rect">
              <a:avLst/>
            </a:prstGeom>
            <a:noFill/>
          </p:spPr>
          <p:txBody>
            <a:bodyPr wrap="square" rtlCol="0">
              <a:spAutoFit/>
            </a:bodyPr>
            <a:lstStyle/>
            <a:p>
              <a:r>
                <a:rPr lang="en-US" sz="2400" b="1" dirty="0">
                  <a:latin typeface="Arial" panose="020B0604020202020204" pitchFamily="34" charset="0"/>
                  <a:cs typeface="Arial" panose="020B0604020202020204" pitchFamily="34" charset="0"/>
                </a:rPr>
                <a:t>Homozygote </a:t>
              </a:r>
            </a:p>
          </p:txBody>
        </p:sp>
        <p:sp>
          <p:nvSpPr>
            <p:cNvPr id="6" name="TextBox 5">
              <a:extLst>
                <a:ext uri="{FF2B5EF4-FFF2-40B4-BE49-F238E27FC236}">
                  <a16:creationId xmlns:a16="http://schemas.microsoft.com/office/drawing/2014/main" id="{16D7BC8F-F5B4-5F42-8DAC-3F07F49049AC}"/>
                </a:ext>
              </a:extLst>
            </p:cNvPr>
            <p:cNvSpPr txBox="1"/>
            <p:nvPr/>
          </p:nvSpPr>
          <p:spPr>
            <a:xfrm>
              <a:off x="8966198" y="3494466"/>
              <a:ext cx="2359299" cy="461665"/>
            </a:xfrm>
            <a:prstGeom prst="rect">
              <a:avLst/>
            </a:prstGeom>
            <a:noFill/>
          </p:spPr>
          <p:txBody>
            <a:bodyPr wrap="square" rtlCol="0">
              <a:spAutoFit/>
            </a:bodyPr>
            <a:lstStyle/>
            <a:p>
              <a:r>
                <a:rPr lang="en-US" sz="2400" b="1" dirty="0">
                  <a:latin typeface="Arial" panose="020B0604020202020204" pitchFamily="34" charset="0"/>
                  <a:cs typeface="Arial" panose="020B0604020202020204" pitchFamily="34" charset="0"/>
                </a:rPr>
                <a:t>Homozygote </a:t>
              </a:r>
            </a:p>
          </p:txBody>
        </p:sp>
      </p:grpSp>
      <p:sp>
        <p:nvSpPr>
          <p:cNvPr id="5" name="TextBox 4">
            <a:extLst>
              <a:ext uri="{FF2B5EF4-FFF2-40B4-BE49-F238E27FC236}">
                <a16:creationId xmlns:a16="http://schemas.microsoft.com/office/drawing/2014/main" id="{E1BAE8CC-2405-D64D-B6CA-7647C61ABB7B}"/>
              </a:ext>
            </a:extLst>
          </p:cNvPr>
          <p:cNvSpPr txBox="1"/>
          <p:nvPr/>
        </p:nvSpPr>
        <p:spPr>
          <a:xfrm>
            <a:off x="764771" y="365760"/>
            <a:ext cx="11022676" cy="646331"/>
          </a:xfrm>
          <a:prstGeom prst="rect">
            <a:avLst/>
          </a:prstGeom>
          <a:noFill/>
        </p:spPr>
        <p:txBody>
          <a:bodyPr wrap="square" rtlCol="0">
            <a:spAutoFit/>
          </a:bodyPr>
          <a:lstStyle/>
          <a:p>
            <a:pPr algn="ctr"/>
            <a:r>
              <a:rPr lang="en-US" sz="3600" b="1" dirty="0">
                <a:latin typeface="Arial" panose="020B0604020202020204" pitchFamily="34" charset="0"/>
                <a:cs typeface="Arial" panose="020B0604020202020204" pitchFamily="34" charset="0"/>
              </a:rPr>
              <a:t>An example of SSR marker</a:t>
            </a:r>
          </a:p>
        </p:txBody>
      </p:sp>
    </p:spTree>
    <p:extLst>
      <p:ext uri="{BB962C8B-B14F-4D97-AF65-F5344CB8AC3E}">
        <p14:creationId xmlns:p14="http://schemas.microsoft.com/office/powerpoint/2010/main" val="1669717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6C3105D-222B-1C43-AA1F-78D674FBD74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77066" y="2991579"/>
            <a:ext cx="3922229" cy="3508612"/>
          </a:xfrm>
          <a:prstGeom prst="rect">
            <a:avLst/>
          </a:prstGeom>
        </p:spPr>
      </p:pic>
      <p:sp>
        <p:nvSpPr>
          <p:cNvPr id="4" name="Rectangle 3">
            <a:extLst>
              <a:ext uri="{FF2B5EF4-FFF2-40B4-BE49-F238E27FC236}">
                <a16:creationId xmlns:a16="http://schemas.microsoft.com/office/drawing/2014/main" id="{154F252A-1DA1-984E-98C7-70DEF69AB2A3}"/>
              </a:ext>
            </a:extLst>
          </p:cNvPr>
          <p:cNvSpPr/>
          <p:nvPr/>
        </p:nvSpPr>
        <p:spPr>
          <a:xfrm>
            <a:off x="3746838" y="2345248"/>
            <a:ext cx="4514377" cy="584775"/>
          </a:xfrm>
          <a:prstGeom prst="rect">
            <a:avLst/>
          </a:prstGeom>
        </p:spPr>
        <p:txBody>
          <a:bodyPr wrap="none">
            <a:spAutoFit/>
          </a:bodyPr>
          <a:lstStyle/>
          <a:p>
            <a:r>
              <a:rPr lang="en-US" sz="3200" dirty="0">
                <a:solidFill>
                  <a:srgbClr val="217CF0"/>
                </a:solidFill>
                <a:latin typeface="Arial" panose="020B0604020202020204" pitchFamily="34" charset="0"/>
                <a:cs typeface="Arial" panose="020B0604020202020204" pitchFamily="34" charset="0"/>
              </a:rPr>
              <a:t>http://</a:t>
            </a:r>
            <a:r>
              <a:rPr lang="en-US" sz="3200" dirty="0" err="1">
                <a:solidFill>
                  <a:srgbClr val="217CF0"/>
                </a:solidFill>
                <a:latin typeface="Arial" panose="020B0604020202020204" pitchFamily="34" charset="0"/>
                <a:cs typeface="Arial" panose="020B0604020202020204" pitchFamily="34" charset="0"/>
              </a:rPr>
              <a:t>aau.ac.in</a:t>
            </a:r>
            <a:r>
              <a:rPr lang="en-US" sz="3200" dirty="0">
                <a:solidFill>
                  <a:srgbClr val="217CF0"/>
                </a:solidFill>
                <a:latin typeface="Arial" panose="020B0604020202020204" pitchFamily="34" charset="0"/>
                <a:cs typeface="Arial" panose="020B0604020202020204" pitchFamily="34" charset="0"/>
              </a:rPr>
              <a:t>/NAHEP/</a:t>
            </a:r>
          </a:p>
        </p:txBody>
      </p:sp>
      <p:sp>
        <p:nvSpPr>
          <p:cNvPr id="5" name="TextBox 4">
            <a:extLst>
              <a:ext uri="{FF2B5EF4-FFF2-40B4-BE49-F238E27FC236}">
                <a16:creationId xmlns:a16="http://schemas.microsoft.com/office/drawing/2014/main" id="{447EAF9A-B229-F447-86C8-39D1B4BE75CA}"/>
              </a:ext>
            </a:extLst>
          </p:cNvPr>
          <p:cNvSpPr txBox="1"/>
          <p:nvPr/>
        </p:nvSpPr>
        <p:spPr>
          <a:xfrm>
            <a:off x="197224" y="1698917"/>
            <a:ext cx="12191999" cy="584775"/>
          </a:xfrm>
          <a:prstGeom prst="rect">
            <a:avLst/>
          </a:prstGeom>
          <a:noFill/>
        </p:spPr>
        <p:txBody>
          <a:bodyPr wrap="square" rtlCol="0">
            <a:spAutoFit/>
          </a:bodyPr>
          <a:lstStyle/>
          <a:p>
            <a:pPr algn="ctr"/>
            <a:r>
              <a:rPr lang="en-US" sz="3200" dirty="0">
                <a:latin typeface="Arial" panose="020B0604020202020204" pitchFamily="34" charset="0"/>
                <a:cs typeface="Arial" panose="020B0604020202020204" pitchFamily="34" charset="0"/>
              </a:rPr>
              <a:t>Website for the presentations and some of the resources used</a:t>
            </a:r>
          </a:p>
        </p:txBody>
      </p:sp>
      <p:sp>
        <p:nvSpPr>
          <p:cNvPr id="6" name="TextBox 5">
            <a:extLst>
              <a:ext uri="{FF2B5EF4-FFF2-40B4-BE49-F238E27FC236}">
                <a16:creationId xmlns:a16="http://schemas.microsoft.com/office/drawing/2014/main" id="{2534EF93-CC9C-B94C-933F-707092B1467E}"/>
              </a:ext>
            </a:extLst>
          </p:cNvPr>
          <p:cNvSpPr txBox="1"/>
          <p:nvPr/>
        </p:nvSpPr>
        <p:spPr>
          <a:xfrm>
            <a:off x="107579" y="537882"/>
            <a:ext cx="12191999" cy="646331"/>
          </a:xfrm>
          <a:prstGeom prst="rect">
            <a:avLst/>
          </a:prstGeom>
          <a:noFill/>
        </p:spPr>
        <p:txBody>
          <a:bodyPr wrap="square" rtlCol="0">
            <a:spAutoFit/>
          </a:bodyPr>
          <a:lstStyle/>
          <a:p>
            <a:r>
              <a:rPr lang="en-US" sz="3600" b="1" dirty="0">
                <a:latin typeface="Arial" panose="020B0604020202020204" pitchFamily="34" charset="0"/>
                <a:cs typeface="Arial" panose="020B0604020202020204" pitchFamily="34" charset="0"/>
              </a:rPr>
              <a:t>Meeting Time: 4 - 6 pm of February 21 &amp; 28 (Friday)</a:t>
            </a:r>
          </a:p>
        </p:txBody>
      </p:sp>
    </p:spTree>
    <p:extLst>
      <p:ext uri="{BB962C8B-B14F-4D97-AF65-F5344CB8AC3E}">
        <p14:creationId xmlns:p14="http://schemas.microsoft.com/office/powerpoint/2010/main" val="20326150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4E1DB6D-DE3D-9146-A030-712320835320}"/>
              </a:ext>
            </a:extLst>
          </p:cNvPr>
          <p:cNvSpPr txBox="1"/>
          <p:nvPr/>
        </p:nvSpPr>
        <p:spPr>
          <a:xfrm>
            <a:off x="0" y="2246241"/>
            <a:ext cx="12191999" cy="646331"/>
          </a:xfrm>
          <a:prstGeom prst="rect">
            <a:avLst/>
          </a:prstGeom>
          <a:noFill/>
        </p:spPr>
        <p:txBody>
          <a:bodyPr wrap="square" rtlCol="0">
            <a:spAutoFit/>
          </a:bodyPr>
          <a:lstStyle/>
          <a:p>
            <a:pPr algn="ctr"/>
            <a:r>
              <a:rPr lang="en-US" sz="3600" b="1" dirty="0">
                <a:latin typeface="Arial" panose="020B0604020202020204" pitchFamily="34" charset="0"/>
                <a:cs typeface="Arial" panose="020B0604020202020204" pitchFamily="34" charset="0"/>
              </a:rPr>
              <a:t>Genotype by Sequencing</a:t>
            </a:r>
          </a:p>
        </p:txBody>
      </p:sp>
    </p:spTree>
    <p:extLst>
      <p:ext uri="{BB962C8B-B14F-4D97-AF65-F5344CB8AC3E}">
        <p14:creationId xmlns:p14="http://schemas.microsoft.com/office/powerpoint/2010/main" val="15295738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C64A6F5-F58B-E247-9128-0F812DF11E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2294" y="0"/>
            <a:ext cx="9747411" cy="6858000"/>
          </a:xfrm>
          <a:prstGeom prst="rect">
            <a:avLst/>
          </a:prstGeom>
        </p:spPr>
      </p:pic>
    </p:spTree>
    <p:extLst>
      <p:ext uri="{BB962C8B-B14F-4D97-AF65-F5344CB8AC3E}">
        <p14:creationId xmlns:p14="http://schemas.microsoft.com/office/powerpoint/2010/main" val="18585069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2094D38-C5E3-1C47-975E-7FBD8B280C6A}"/>
              </a:ext>
            </a:extLst>
          </p:cNvPr>
          <p:cNvSpPr/>
          <p:nvPr/>
        </p:nvSpPr>
        <p:spPr>
          <a:xfrm>
            <a:off x="627018" y="2730470"/>
            <a:ext cx="11333916" cy="901593"/>
          </a:xfrm>
          <a:prstGeom prst="rect">
            <a:avLst/>
          </a:prstGeom>
        </p:spPr>
        <p:txBody>
          <a:bodyPr wrap="square">
            <a:spAutoFit/>
          </a:bodyPr>
          <a:lstStyle/>
          <a:p>
            <a:pPr>
              <a:lnSpc>
                <a:spcPct val="150000"/>
              </a:lnSpc>
            </a:pPr>
            <a:r>
              <a:rPr lang="en-US" sz="4000" b="1" i="1" dirty="0">
                <a:latin typeface="Arial" panose="020B0604020202020204" pitchFamily="34" charset="0"/>
                <a:cs typeface="Arial" panose="020B0604020202020204" pitchFamily="34" charset="0"/>
              </a:rPr>
              <a:t>SBP: Sequenced-based Polymorphic marker</a:t>
            </a:r>
          </a:p>
        </p:txBody>
      </p:sp>
    </p:spTree>
    <p:extLst>
      <p:ext uri="{BB962C8B-B14F-4D97-AF65-F5344CB8AC3E}">
        <p14:creationId xmlns:p14="http://schemas.microsoft.com/office/powerpoint/2010/main" val="14749220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4D1566E-D1CA-3340-9FB3-8D4F7B4557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2600" y="1200150"/>
            <a:ext cx="8686800" cy="4457700"/>
          </a:xfrm>
          <a:prstGeom prst="rect">
            <a:avLst/>
          </a:prstGeom>
        </p:spPr>
      </p:pic>
      <p:sp>
        <p:nvSpPr>
          <p:cNvPr id="3" name="TextBox 2">
            <a:extLst>
              <a:ext uri="{FF2B5EF4-FFF2-40B4-BE49-F238E27FC236}">
                <a16:creationId xmlns:a16="http://schemas.microsoft.com/office/drawing/2014/main" id="{45A92FD8-DEBF-3F45-BBF9-54839D40533F}"/>
              </a:ext>
            </a:extLst>
          </p:cNvPr>
          <p:cNvSpPr txBox="1"/>
          <p:nvPr/>
        </p:nvSpPr>
        <p:spPr>
          <a:xfrm>
            <a:off x="260465" y="249382"/>
            <a:ext cx="11671069" cy="523220"/>
          </a:xfrm>
          <a:prstGeom prst="rect">
            <a:avLst/>
          </a:prstGeom>
          <a:noFill/>
        </p:spPr>
        <p:txBody>
          <a:bodyPr wrap="square" rtlCol="0">
            <a:spAutoFit/>
          </a:bodyPr>
          <a:lstStyle/>
          <a:p>
            <a:pPr algn="ctr"/>
            <a:r>
              <a:rPr lang="en-US" sz="2800" b="1" dirty="0">
                <a:latin typeface="Arial" panose="020B0604020202020204" pitchFamily="34" charset="0"/>
                <a:cs typeface="Arial" panose="020B0604020202020204" pitchFamily="34" charset="0"/>
              </a:rPr>
              <a:t>Comparison of sequences from two Arabidopsis ecotypes. </a:t>
            </a:r>
          </a:p>
        </p:txBody>
      </p:sp>
    </p:spTree>
    <p:extLst>
      <p:ext uri="{BB962C8B-B14F-4D97-AF65-F5344CB8AC3E}">
        <p14:creationId xmlns:p14="http://schemas.microsoft.com/office/powerpoint/2010/main" val="32554121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1FD864B-CE44-E649-A4DF-98C4AB15AC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53155" y="1212474"/>
            <a:ext cx="6013046" cy="5645526"/>
          </a:xfrm>
          <a:prstGeom prst="rect">
            <a:avLst/>
          </a:prstGeom>
        </p:spPr>
      </p:pic>
      <p:sp>
        <p:nvSpPr>
          <p:cNvPr id="3" name="TextBox 2">
            <a:extLst>
              <a:ext uri="{FF2B5EF4-FFF2-40B4-BE49-F238E27FC236}">
                <a16:creationId xmlns:a16="http://schemas.microsoft.com/office/drawing/2014/main" id="{9212892B-7BE5-4D45-A5BC-E838C06B9620}"/>
              </a:ext>
            </a:extLst>
          </p:cNvPr>
          <p:cNvSpPr txBox="1"/>
          <p:nvPr/>
        </p:nvSpPr>
        <p:spPr>
          <a:xfrm>
            <a:off x="0" y="233931"/>
            <a:ext cx="12192000" cy="1077218"/>
          </a:xfrm>
          <a:prstGeom prst="rect">
            <a:avLst/>
          </a:prstGeom>
          <a:noFill/>
        </p:spPr>
        <p:txBody>
          <a:bodyPr wrap="square" rtlCol="0">
            <a:spAutoFit/>
          </a:bodyPr>
          <a:lstStyle/>
          <a:p>
            <a:pPr algn="ctr"/>
            <a:r>
              <a:rPr lang="en-US" sz="3200" b="1" dirty="0">
                <a:latin typeface="Arial" panose="020B0604020202020204" pitchFamily="34" charset="0"/>
                <a:cs typeface="Arial" panose="020B0604020202020204" pitchFamily="34" charset="0"/>
              </a:rPr>
              <a:t>Sequence-based polymorphic (SBP) Markers that are polymorphic between Columbia -0 and </a:t>
            </a:r>
            <a:r>
              <a:rPr lang="en-US" sz="3200" b="1" dirty="0" err="1">
                <a:latin typeface="Arial" panose="020B0604020202020204" pitchFamily="34" charset="0"/>
                <a:cs typeface="Arial" panose="020B0604020202020204" pitchFamily="34" charset="0"/>
              </a:rPr>
              <a:t>Neiderzenz</a:t>
            </a:r>
            <a:r>
              <a:rPr lang="en-US" sz="3200" b="1" dirty="0">
                <a:latin typeface="Arial" panose="020B0604020202020204" pitchFamily="34" charset="0"/>
                <a:cs typeface="Arial" panose="020B0604020202020204" pitchFamily="34" charset="0"/>
              </a:rPr>
              <a:t> ecotypes. </a:t>
            </a:r>
          </a:p>
        </p:txBody>
      </p:sp>
      <p:sp>
        <p:nvSpPr>
          <p:cNvPr id="4" name="TextBox 3">
            <a:extLst>
              <a:ext uri="{FF2B5EF4-FFF2-40B4-BE49-F238E27FC236}">
                <a16:creationId xmlns:a16="http://schemas.microsoft.com/office/drawing/2014/main" id="{8B186D72-3939-3F4A-B4D5-5BA12537F5D2}"/>
              </a:ext>
            </a:extLst>
          </p:cNvPr>
          <p:cNvSpPr txBox="1"/>
          <p:nvPr/>
        </p:nvSpPr>
        <p:spPr>
          <a:xfrm>
            <a:off x="9617597" y="6347792"/>
            <a:ext cx="2468385" cy="400110"/>
          </a:xfrm>
          <a:prstGeom prst="rect">
            <a:avLst/>
          </a:prstGeom>
          <a:noFill/>
        </p:spPr>
        <p:txBody>
          <a:bodyPr wrap="square" rtlCol="0">
            <a:spAutoFit/>
          </a:bodyPr>
          <a:lstStyle/>
          <a:p>
            <a:pPr algn="r"/>
            <a:r>
              <a:rPr lang="en-US" sz="2000" b="1" dirty="0" err="1">
                <a:latin typeface="Arial" panose="020B0604020202020204" pitchFamily="34" charset="0"/>
                <a:cs typeface="Arial" panose="020B0604020202020204" pitchFamily="34" charset="0"/>
              </a:rPr>
              <a:t>Sahu</a:t>
            </a:r>
            <a:r>
              <a:rPr lang="en-US" sz="2000" b="1" dirty="0">
                <a:latin typeface="Arial" panose="020B0604020202020204" pitchFamily="34" charset="0"/>
                <a:cs typeface="Arial" panose="020B0604020202020204" pitchFamily="34" charset="0"/>
              </a:rPr>
              <a:t> et al. 2012</a:t>
            </a:r>
          </a:p>
        </p:txBody>
      </p:sp>
    </p:spTree>
    <p:extLst>
      <p:ext uri="{BB962C8B-B14F-4D97-AF65-F5344CB8AC3E}">
        <p14:creationId xmlns:p14="http://schemas.microsoft.com/office/powerpoint/2010/main" val="23945148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85EB00F-2B12-6949-9C66-2867F074AD8F}"/>
              </a:ext>
            </a:extLst>
          </p:cNvPr>
          <p:cNvSpPr/>
          <p:nvPr/>
        </p:nvSpPr>
        <p:spPr>
          <a:xfrm>
            <a:off x="0" y="2366466"/>
            <a:ext cx="12192000" cy="820609"/>
          </a:xfrm>
          <a:prstGeom prst="rect">
            <a:avLst/>
          </a:prstGeom>
        </p:spPr>
        <p:txBody>
          <a:bodyPr wrap="square">
            <a:spAutoFit/>
          </a:bodyPr>
          <a:lstStyle/>
          <a:p>
            <a:pPr algn="ctr">
              <a:lnSpc>
                <a:spcPct val="150000"/>
              </a:lnSpc>
            </a:pPr>
            <a:r>
              <a:rPr lang="en-US" sz="3600" b="1" dirty="0">
                <a:latin typeface="Arial" panose="020B0604020202020204" pitchFamily="34" charset="0"/>
                <a:ea typeface="Calibri" panose="020F0502020204030204" pitchFamily="34" charset="0"/>
                <a:cs typeface="Arial" panose="020B0604020202020204" pitchFamily="34" charset="0"/>
              </a:rPr>
              <a:t>Rapid Identification of Linked Molecular Markers</a:t>
            </a:r>
          </a:p>
        </p:txBody>
      </p:sp>
    </p:spTree>
    <p:extLst>
      <p:ext uri="{BB962C8B-B14F-4D97-AF65-F5344CB8AC3E}">
        <p14:creationId xmlns:p14="http://schemas.microsoft.com/office/powerpoint/2010/main" val="30903869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90E6F52-9436-5A4B-9548-0D770137C71A}"/>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791471" y="1179228"/>
            <a:ext cx="10609058" cy="5583521"/>
          </a:xfrm>
          <a:prstGeom prst="rect">
            <a:avLst/>
          </a:prstGeom>
        </p:spPr>
      </p:pic>
      <p:sp>
        <p:nvSpPr>
          <p:cNvPr id="3" name="TextBox 2">
            <a:extLst>
              <a:ext uri="{FF2B5EF4-FFF2-40B4-BE49-F238E27FC236}">
                <a16:creationId xmlns:a16="http://schemas.microsoft.com/office/drawing/2014/main" id="{26D2832F-3C8C-7848-8DF2-B7A02076AF0E}"/>
              </a:ext>
            </a:extLst>
          </p:cNvPr>
          <p:cNvSpPr txBox="1"/>
          <p:nvPr/>
        </p:nvSpPr>
        <p:spPr>
          <a:xfrm>
            <a:off x="0" y="225121"/>
            <a:ext cx="12192000" cy="707886"/>
          </a:xfrm>
          <a:prstGeom prst="rect">
            <a:avLst/>
          </a:prstGeom>
          <a:noFill/>
        </p:spPr>
        <p:txBody>
          <a:bodyPr wrap="square" rtlCol="0">
            <a:spAutoFit/>
          </a:bodyPr>
          <a:lstStyle/>
          <a:p>
            <a:pPr algn="ctr"/>
            <a:r>
              <a:rPr lang="en-US" sz="4000" b="1" dirty="0">
                <a:latin typeface="Arial" panose="020B0604020202020204" pitchFamily="34" charset="0"/>
                <a:cs typeface="Arial" panose="020B0604020202020204" pitchFamily="34" charset="0"/>
              </a:rPr>
              <a:t>Bulked </a:t>
            </a:r>
            <a:r>
              <a:rPr lang="en-US" sz="4000" b="1" dirty="0" err="1">
                <a:latin typeface="Arial" panose="020B0604020202020204" pitchFamily="34" charset="0"/>
                <a:cs typeface="Arial" panose="020B0604020202020204" pitchFamily="34" charset="0"/>
              </a:rPr>
              <a:t>segregant</a:t>
            </a:r>
            <a:r>
              <a:rPr lang="en-US" sz="4000" b="1" dirty="0">
                <a:latin typeface="Arial" panose="020B0604020202020204" pitchFamily="34" charset="0"/>
                <a:cs typeface="Arial" panose="020B0604020202020204" pitchFamily="34" charset="0"/>
              </a:rPr>
              <a:t> Analysis</a:t>
            </a:r>
          </a:p>
        </p:txBody>
      </p:sp>
      <p:sp>
        <p:nvSpPr>
          <p:cNvPr id="4" name="TextBox 3">
            <a:extLst>
              <a:ext uri="{FF2B5EF4-FFF2-40B4-BE49-F238E27FC236}">
                <a16:creationId xmlns:a16="http://schemas.microsoft.com/office/drawing/2014/main" id="{B150889D-9193-B741-9F76-142F282B8221}"/>
              </a:ext>
            </a:extLst>
          </p:cNvPr>
          <p:cNvSpPr txBox="1"/>
          <p:nvPr/>
        </p:nvSpPr>
        <p:spPr>
          <a:xfrm>
            <a:off x="7884826" y="6393417"/>
            <a:ext cx="4307174" cy="461665"/>
          </a:xfrm>
          <a:prstGeom prst="rect">
            <a:avLst/>
          </a:prstGeom>
          <a:noFill/>
        </p:spPr>
        <p:txBody>
          <a:bodyPr wrap="square" rtlCol="0">
            <a:spAutoFit/>
          </a:bodyPr>
          <a:lstStyle/>
          <a:p>
            <a:pPr algn="r"/>
            <a:r>
              <a:rPr lang="en-US" sz="2400" b="1" dirty="0" err="1">
                <a:latin typeface="Arial" panose="020B0604020202020204" pitchFamily="34" charset="0"/>
                <a:cs typeface="Arial" panose="020B0604020202020204" pitchFamily="34" charset="0"/>
              </a:rPr>
              <a:t>Michilemore</a:t>
            </a:r>
            <a:r>
              <a:rPr lang="en-US" sz="2400" b="1" dirty="0">
                <a:latin typeface="Arial" panose="020B0604020202020204" pitchFamily="34" charset="0"/>
                <a:cs typeface="Arial" panose="020B0604020202020204" pitchFamily="34" charset="0"/>
              </a:rPr>
              <a:t> et al. 1991</a:t>
            </a:r>
          </a:p>
        </p:txBody>
      </p:sp>
    </p:spTree>
    <p:extLst>
      <p:ext uri="{BB962C8B-B14F-4D97-AF65-F5344CB8AC3E}">
        <p14:creationId xmlns:p14="http://schemas.microsoft.com/office/powerpoint/2010/main" val="15407881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10F36D7-24E2-D146-8352-B748A64A6EBF}"/>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011939" y="1605498"/>
            <a:ext cx="8207877" cy="4975184"/>
          </a:xfrm>
          <a:prstGeom prst="rect">
            <a:avLst/>
          </a:prstGeom>
          <a:ln>
            <a:solidFill>
              <a:schemeClr val="accent1"/>
            </a:solidFill>
          </a:ln>
        </p:spPr>
      </p:pic>
      <p:sp>
        <p:nvSpPr>
          <p:cNvPr id="3" name="TextBox 2">
            <a:extLst>
              <a:ext uri="{FF2B5EF4-FFF2-40B4-BE49-F238E27FC236}">
                <a16:creationId xmlns:a16="http://schemas.microsoft.com/office/drawing/2014/main" id="{370B6437-A464-CA43-BD2C-F451543D45E7}"/>
              </a:ext>
            </a:extLst>
          </p:cNvPr>
          <p:cNvSpPr txBox="1"/>
          <p:nvPr/>
        </p:nvSpPr>
        <p:spPr>
          <a:xfrm>
            <a:off x="132522" y="225287"/>
            <a:ext cx="11966713" cy="1200329"/>
          </a:xfrm>
          <a:prstGeom prst="rect">
            <a:avLst/>
          </a:prstGeom>
          <a:noFill/>
        </p:spPr>
        <p:txBody>
          <a:bodyPr wrap="square" rtlCol="0">
            <a:spAutoFit/>
          </a:bodyPr>
          <a:lstStyle/>
          <a:p>
            <a:pPr algn="ctr"/>
            <a:r>
              <a:rPr lang="en-US" sz="3600" b="1" dirty="0">
                <a:latin typeface="Arial" panose="020B0604020202020204" pitchFamily="34" charset="0"/>
                <a:cs typeface="Arial" panose="020B0604020202020204" pitchFamily="34" charset="0"/>
              </a:rPr>
              <a:t>RAPD markers identified for the </a:t>
            </a:r>
            <a:r>
              <a:rPr lang="en-US" sz="3600" b="1" i="1" dirty="0">
                <a:latin typeface="Arial" panose="020B0604020202020204" pitchFamily="34" charset="0"/>
                <a:cs typeface="Arial" panose="020B0604020202020204" pitchFamily="34" charset="0"/>
              </a:rPr>
              <a:t>Dm5/8</a:t>
            </a:r>
            <a:r>
              <a:rPr lang="en-US" sz="3600" b="1" dirty="0">
                <a:latin typeface="Arial" panose="020B0604020202020204" pitchFamily="34" charset="0"/>
                <a:cs typeface="Arial" panose="020B0604020202020204" pitchFamily="34" charset="0"/>
              </a:rPr>
              <a:t> region using BSA method in lettuce</a:t>
            </a:r>
          </a:p>
        </p:txBody>
      </p:sp>
    </p:spTree>
    <p:extLst>
      <p:ext uri="{BB962C8B-B14F-4D97-AF65-F5344CB8AC3E}">
        <p14:creationId xmlns:p14="http://schemas.microsoft.com/office/powerpoint/2010/main" val="36650630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F1BC5AE-076B-A642-9AF1-5A82E2BE83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2434" y="2014721"/>
            <a:ext cx="10747729" cy="3243080"/>
          </a:xfrm>
          <a:prstGeom prst="rect">
            <a:avLst/>
          </a:prstGeom>
        </p:spPr>
      </p:pic>
      <p:sp>
        <p:nvSpPr>
          <p:cNvPr id="10" name="TextBox 9">
            <a:extLst>
              <a:ext uri="{FF2B5EF4-FFF2-40B4-BE49-F238E27FC236}">
                <a16:creationId xmlns:a16="http://schemas.microsoft.com/office/drawing/2014/main" id="{E8EFBF6F-964F-224A-943B-6095BABDF68D}"/>
              </a:ext>
            </a:extLst>
          </p:cNvPr>
          <p:cNvSpPr txBox="1"/>
          <p:nvPr/>
        </p:nvSpPr>
        <p:spPr>
          <a:xfrm>
            <a:off x="130487" y="239635"/>
            <a:ext cx="11891624" cy="1200329"/>
          </a:xfrm>
          <a:prstGeom prst="rect">
            <a:avLst/>
          </a:prstGeom>
          <a:noFill/>
        </p:spPr>
        <p:txBody>
          <a:bodyPr wrap="square" rtlCol="0">
            <a:spAutoFit/>
          </a:bodyPr>
          <a:lstStyle/>
          <a:p>
            <a:pPr algn="ctr"/>
            <a:r>
              <a:rPr lang="en-US" sz="3600" b="1" dirty="0">
                <a:latin typeface="Arial" panose="020B0604020202020204" pitchFamily="34" charset="0"/>
                <a:cs typeface="Arial" panose="020B0604020202020204" pitchFamily="34" charset="0"/>
              </a:rPr>
              <a:t>Segregation of five SSR markers among 17 recombinant inbred lines RIL (F</a:t>
            </a:r>
            <a:r>
              <a:rPr lang="en-US" sz="3600" b="1" baseline="-25000" dirty="0">
                <a:latin typeface="Arial" panose="020B0604020202020204" pitchFamily="34" charset="0"/>
                <a:cs typeface="Arial" panose="020B0604020202020204" pitchFamily="34" charset="0"/>
              </a:rPr>
              <a:t>7</a:t>
            </a:r>
            <a:r>
              <a:rPr lang="en-US" sz="3600" b="1"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0656542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4261196-6055-4B4D-B439-4BCB00E648F5}"/>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556906" y="2458387"/>
            <a:ext cx="11117941" cy="3417757"/>
          </a:xfrm>
          <a:prstGeom prst="rect">
            <a:avLst/>
          </a:prstGeom>
        </p:spPr>
      </p:pic>
      <p:sp>
        <p:nvSpPr>
          <p:cNvPr id="3" name="TextBox 2">
            <a:extLst>
              <a:ext uri="{FF2B5EF4-FFF2-40B4-BE49-F238E27FC236}">
                <a16:creationId xmlns:a16="http://schemas.microsoft.com/office/drawing/2014/main" id="{0F5AC303-BC2A-7446-B476-753AB73D6984}"/>
              </a:ext>
            </a:extLst>
          </p:cNvPr>
          <p:cNvSpPr txBox="1"/>
          <p:nvPr/>
        </p:nvSpPr>
        <p:spPr>
          <a:xfrm>
            <a:off x="132519" y="674992"/>
            <a:ext cx="11966713" cy="1323439"/>
          </a:xfrm>
          <a:prstGeom prst="rect">
            <a:avLst/>
          </a:prstGeom>
          <a:noFill/>
        </p:spPr>
        <p:txBody>
          <a:bodyPr wrap="square" rtlCol="0">
            <a:spAutoFit/>
          </a:bodyPr>
          <a:lstStyle/>
          <a:p>
            <a:pPr algn="ctr"/>
            <a:r>
              <a:rPr lang="en-US" sz="4000" b="1" dirty="0">
                <a:latin typeface="Arial" panose="020B0604020202020204" pitchFamily="34" charset="0"/>
                <a:cs typeface="Arial" panose="020B0604020202020204" pitchFamily="34" charset="0"/>
              </a:rPr>
              <a:t>Genetic map developed for the </a:t>
            </a:r>
            <a:r>
              <a:rPr lang="en-US" sz="4000" b="1" i="1" dirty="0">
                <a:latin typeface="Arial" panose="020B0604020202020204" pitchFamily="34" charset="0"/>
                <a:cs typeface="Arial" panose="020B0604020202020204" pitchFamily="34" charset="0"/>
              </a:rPr>
              <a:t>Dm5/8</a:t>
            </a:r>
            <a:r>
              <a:rPr lang="en-US" sz="4000" b="1" dirty="0">
                <a:latin typeface="Arial" panose="020B0604020202020204" pitchFamily="34" charset="0"/>
                <a:cs typeface="Arial" panose="020B0604020202020204" pitchFamily="34" charset="0"/>
              </a:rPr>
              <a:t> region using BSA method in lettuce.</a:t>
            </a:r>
          </a:p>
        </p:txBody>
      </p:sp>
    </p:spTree>
    <p:extLst>
      <p:ext uri="{BB962C8B-B14F-4D97-AF65-F5344CB8AC3E}">
        <p14:creationId xmlns:p14="http://schemas.microsoft.com/office/powerpoint/2010/main" val="24958061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1F3D29C-FD2C-4D48-823B-E8F494951433}"/>
              </a:ext>
            </a:extLst>
          </p:cNvPr>
          <p:cNvSpPr txBox="1"/>
          <p:nvPr/>
        </p:nvSpPr>
        <p:spPr>
          <a:xfrm>
            <a:off x="355046" y="354496"/>
            <a:ext cx="11025809" cy="707886"/>
          </a:xfrm>
          <a:prstGeom prst="rect">
            <a:avLst/>
          </a:prstGeom>
          <a:noFill/>
        </p:spPr>
        <p:txBody>
          <a:bodyPr wrap="square" rtlCol="0">
            <a:spAutoFit/>
          </a:bodyPr>
          <a:lstStyle/>
          <a:p>
            <a:pPr algn="ctr"/>
            <a:r>
              <a:rPr lang="en-US" sz="4000" b="1" dirty="0">
                <a:latin typeface="Arial" panose="020B0604020202020204" pitchFamily="34" charset="0"/>
                <a:cs typeface="Arial" panose="020B0604020202020204" pitchFamily="34" charset="0"/>
              </a:rPr>
              <a:t>What are the goals of Plant Breeders?</a:t>
            </a:r>
          </a:p>
        </p:txBody>
      </p:sp>
      <p:sp>
        <p:nvSpPr>
          <p:cNvPr id="3" name="TextBox 2">
            <a:extLst>
              <a:ext uri="{FF2B5EF4-FFF2-40B4-BE49-F238E27FC236}">
                <a16:creationId xmlns:a16="http://schemas.microsoft.com/office/drawing/2014/main" id="{2C783149-00C4-2E43-A19A-1E57A049A964}"/>
              </a:ext>
            </a:extLst>
          </p:cNvPr>
          <p:cNvSpPr txBox="1"/>
          <p:nvPr/>
        </p:nvSpPr>
        <p:spPr>
          <a:xfrm>
            <a:off x="1614002" y="1314726"/>
            <a:ext cx="9766853" cy="5278368"/>
          </a:xfrm>
          <a:prstGeom prst="rect">
            <a:avLst/>
          </a:prstGeom>
          <a:noFill/>
        </p:spPr>
        <p:txBody>
          <a:bodyPr wrap="square" rtlCol="0">
            <a:spAutoFit/>
          </a:bodyPr>
          <a:lstStyle/>
          <a:p>
            <a:pPr marL="342900" indent="-342900">
              <a:spcAft>
                <a:spcPts val="1200"/>
              </a:spcAft>
              <a:buFont typeface="+mj-lt"/>
              <a:buAutoNum type="arabicPeriod"/>
            </a:pPr>
            <a:r>
              <a:rPr lang="en-US" sz="2800" dirty="0">
                <a:latin typeface="Arial" panose="020B0604020202020204" pitchFamily="34" charset="0"/>
                <a:cs typeface="Arial" panose="020B0604020202020204" pitchFamily="34" charset="0"/>
              </a:rPr>
              <a:t>Develop cultivars in a timely manner.</a:t>
            </a:r>
          </a:p>
          <a:p>
            <a:pPr marL="342900" indent="-342900">
              <a:spcAft>
                <a:spcPts val="1200"/>
              </a:spcAft>
              <a:buFont typeface="+mj-lt"/>
              <a:buAutoNum type="arabicPeriod"/>
            </a:pPr>
            <a:r>
              <a:rPr lang="en-US" sz="2800" dirty="0">
                <a:latin typeface="Arial" panose="020B0604020202020204" pitchFamily="34" charset="0"/>
                <a:cs typeface="Arial" panose="020B0604020202020204" pitchFamily="34" charset="0"/>
              </a:rPr>
              <a:t>Breeding objectives are decided by problem faced by farmers.</a:t>
            </a:r>
          </a:p>
          <a:p>
            <a:pPr marL="342900" indent="-342900">
              <a:spcAft>
                <a:spcPts val="1200"/>
              </a:spcAft>
              <a:buFont typeface="+mj-lt"/>
              <a:buAutoNum type="arabicPeriod"/>
            </a:pPr>
            <a:r>
              <a:rPr lang="en-US" sz="2800" dirty="0">
                <a:latin typeface="Arial" panose="020B0604020202020204" pitchFamily="34" charset="0"/>
                <a:cs typeface="Arial" panose="020B0604020202020204" pitchFamily="34" charset="0"/>
              </a:rPr>
              <a:t>Climate change – becoming unpredictable weather patterns – challenging for breeder.</a:t>
            </a:r>
          </a:p>
          <a:p>
            <a:pPr marL="342900" indent="-342900">
              <a:spcAft>
                <a:spcPts val="1200"/>
              </a:spcAft>
              <a:buFont typeface="+mj-lt"/>
              <a:buAutoNum type="arabicPeriod"/>
            </a:pPr>
            <a:r>
              <a:rPr lang="en-US" sz="2800" dirty="0">
                <a:latin typeface="Arial" panose="020B0604020202020204" pitchFamily="34" charset="0"/>
                <a:cs typeface="Arial" panose="020B0604020202020204" pitchFamily="34" charset="0"/>
              </a:rPr>
              <a:t>What’s becoming very urgent?</a:t>
            </a:r>
          </a:p>
          <a:p>
            <a:pPr marL="800100" lvl="1" indent="-342900">
              <a:spcAft>
                <a:spcPts val="1200"/>
              </a:spcAft>
              <a:buFont typeface="+mj-lt"/>
              <a:buAutoNum type="alphaLcPeriod"/>
            </a:pPr>
            <a:r>
              <a:rPr lang="en-US" sz="2400" b="1" dirty="0">
                <a:latin typeface="Arial" panose="020B0604020202020204" pitchFamily="34" charset="0"/>
                <a:cs typeface="Arial" panose="020B0604020202020204" pitchFamily="34" charset="0"/>
              </a:rPr>
              <a:t>Rapid development of new cultivars</a:t>
            </a:r>
          </a:p>
          <a:p>
            <a:pPr marL="800100" lvl="1" indent="-342900">
              <a:spcAft>
                <a:spcPts val="1800"/>
              </a:spcAft>
              <a:buFont typeface="+mj-lt"/>
              <a:buAutoNum type="alphaLcPeriod"/>
            </a:pPr>
            <a:r>
              <a:rPr lang="en-US" sz="2400" b="1" dirty="0">
                <a:latin typeface="Arial" panose="020B0604020202020204" pitchFamily="34" charset="0"/>
                <a:cs typeface="Arial" panose="020B0604020202020204" pitchFamily="34" charset="0"/>
              </a:rPr>
              <a:t>Precise plant breeding</a:t>
            </a:r>
          </a:p>
          <a:p>
            <a:pPr marL="0" lvl="1" algn="ctr"/>
            <a:r>
              <a:rPr lang="en-US" sz="3200" b="1" i="1" dirty="0">
                <a:solidFill>
                  <a:srgbClr val="FF0000"/>
                </a:solidFill>
                <a:latin typeface="Arial" panose="020B0604020202020204" pitchFamily="34" charset="0"/>
                <a:cs typeface="Arial" panose="020B0604020202020204" pitchFamily="34" charset="0"/>
              </a:rPr>
              <a:t>Design and develop new cultivars rapidly!</a:t>
            </a:r>
          </a:p>
          <a:p>
            <a:pPr marL="800100" lvl="1" indent="-342900">
              <a:buFont typeface="+mj-lt"/>
              <a:buAutoNum type="alphaLcPeriod"/>
            </a:pP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85263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85EB00F-2B12-6949-9C66-2867F074AD8F}"/>
              </a:ext>
            </a:extLst>
          </p:cNvPr>
          <p:cNvSpPr/>
          <p:nvPr/>
        </p:nvSpPr>
        <p:spPr>
          <a:xfrm>
            <a:off x="0" y="2366466"/>
            <a:ext cx="12192000" cy="833818"/>
          </a:xfrm>
          <a:prstGeom prst="rect">
            <a:avLst/>
          </a:prstGeom>
        </p:spPr>
        <p:txBody>
          <a:bodyPr wrap="square">
            <a:spAutoFit/>
          </a:bodyPr>
          <a:lstStyle/>
          <a:p>
            <a:pPr algn="ctr">
              <a:lnSpc>
                <a:spcPct val="150000"/>
              </a:lnSpc>
            </a:pPr>
            <a:r>
              <a:rPr lang="en-US" sz="3600" b="1" dirty="0">
                <a:latin typeface="Arial" panose="020B0604020202020204" pitchFamily="34" charset="0"/>
                <a:cs typeface="Arial" panose="020B0604020202020204" pitchFamily="34" charset="0"/>
              </a:rPr>
              <a:t>Molecular marker assisted selection</a:t>
            </a:r>
            <a:endParaRPr lang="en-US" sz="3600" b="1" dirty="0"/>
          </a:p>
        </p:txBody>
      </p:sp>
    </p:spTree>
    <p:extLst>
      <p:ext uri="{BB962C8B-B14F-4D97-AF65-F5344CB8AC3E}">
        <p14:creationId xmlns:p14="http://schemas.microsoft.com/office/powerpoint/2010/main" val="2713095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14366F6-4C2B-6746-B62C-EA80D841F6D6}"/>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4615069" y="1703591"/>
            <a:ext cx="2961861" cy="4577691"/>
          </a:xfrm>
          <a:prstGeom prst="rect">
            <a:avLst/>
          </a:prstGeom>
        </p:spPr>
      </p:pic>
      <p:sp>
        <p:nvSpPr>
          <p:cNvPr id="3" name="TextBox 2">
            <a:extLst>
              <a:ext uri="{FF2B5EF4-FFF2-40B4-BE49-F238E27FC236}">
                <a16:creationId xmlns:a16="http://schemas.microsoft.com/office/drawing/2014/main" id="{890FB56C-2CFF-4E4E-98FF-4F487B05D244}"/>
              </a:ext>
            </a:extLst>
          </p:cNvPr>
          <p:cNvSpPr txBox="1"/>
          <p:nvPr/>
        </p:nvSpPr>
        <p:spPr>
          <a:xfrm>
            <a:off x="0" y="232756"/>
            <a:ext cx="12192000" cy="1077218"/>
          </a:xfrm>
          <a:prstGeom prst="rect">
            <a:avLst/>
          </a:prstGeom>
          <a:noFill/>
        </p:spPr>
        <p:txBody>
          <a:bodyPr wrap="square" rtlCol="0">
            <a:spAutoFit/>
          </a:bodyPr>
          <a:lstStyle/>
          <a:p>
            <a:pPr algn="ctr"/>
            <a:r>
              <a:rPr lang="en-US" sz="3200" b="1" dirty="0">
                <a:latin typeface="Arial" panose="020B0604020202020204" pitchFamily="34" charset="0"/>
                <a:cs typeface="Arial" panose="020B0604020202020204" pitchFamily="34" charset="0"/>
              </a:rPr>
              <a:t>Molecular marker linked tightly to the fruit size trait for identifying homozygous (</a:t>
            </a:r>
            <a:r>
              <a:rPr lang="en-US" sz="3200" b="1" i="1" dirty="0">
                <a:solidFill>
                  <a:srgbClr val="FF0000"/>
                </a:solidFill>
                <a:latin typeface="Arial" panose="020B0604020202020204" pitchFamily="34" charset="0"/>
                <a:cs typeface="Arial" panose="020B0604020202020204" pitchFamily="34" charset="0"/>
              </a:rPr>
              <a:t>AA</a:t>
            </a:r>
            <a:r>
              <a:rPr lang="en-US" sz="3200" b="1" dirty="0">
                <a:latin typeface="Arial" panose="020B0604020202020204" pitchFamily="34" charset="0"/>
                <a:cs typeface="Arial" panose="020B0604020202020204" pitchFamily="34" charset="0"/>
              </a:rPr>
              <a:t>) lines.</a:t>
            </a:r>
          </a:p>
        </p:txBody>
      </p:sp>
      <p:sp>
        <p:nvSpPr>
          <p:cNvPr id="5" name="TextBox 4">
            <a:extLst>
              <a:ext uri="{FF2B5EF4-FFF2-40B4-BE49-F238E27FC236}">
                <a16:creationId xmlns:a16="http://schemas.microsoft.com/office/drawing/2014/main" id="{F69A1389-78AC-D141-8793-5625B8E5A812}"/>
              </a:ext>
            </a:extLst>
          </p:cNvPr>
          <p:cNvSpPr txBox="1"/>
          <p:nvPr/>
        </p:nvSpPr>
        <p:spPr>
          <a:xfrm>
            <a:off x="8136835" y="1782069"/>
            <a:ext cx="4055165" cy="461665"/>
          </a:xfrm>
          <a:prstGeom prst="rect">
            <a:avLst/>
          </a:prstGeom>
          <a:noFill/>
        </p:spPr>
        <p:txBody>
          <a:bodyPr wrap="square" rtlCol="0">
            <a:spAutoFit/>
          </a:bodyPr>
          <a:lstStyle/>
          <a:p>
            <a:pPr algn="r"/>
            <a:r>
              <a:rPr lang="en-US" sz="2400" b="1" dirty="0">
                <a:solidFill>
                  <a:srgbClr val="FF0000"/>
                </a:solidFill>
                <a:latin typeface="Arial" panose="020B0604020202020204" pitchFamily="34" charset="0"/>
                <a:cs typeface="Arial" panose="020B0604020202020204" pitchFamily="34" charset="0"/>
              </a:rPr>
              <a:t>Foreground Selection</a:t>
            </a:r>
          </a:p>
        </p:txBody>
      </p:sp>
    </p:spTree>
    <p:extLst>
      <p:ext uri="{BB962C8B-B14F-4D97-AF65-F5344CB8AC3E}">
        <p14:creationId xmlns:p14="http://schemas.microsoft.com/office/powerpoint/2010/main" val="8958940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C4BEB3D-BB05-F742-B062-664884255F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74503" y="1656084"/>
            <a:ext cx="6967607" cy="5201916"/>
          </a:xfrm>
          <a:prstGeom prst="rect">
            <a:avLst/>
          </a:prstGeom>
        </p:spPr>
      </p:pic>
      <p:sp>
        <p:nvSpPr>
          <p:cNvPr id="3" name="TextBox 2">
            <a:extLst>
              <a:ext uri="{FF2B5EF4-FFF2-40B4-BE49-F238E27FC236}">
                <a16:creationId xmlns:a16="http://schemas.microsoft.com/office/drawing/2014/main" id="{2129F182-6CB9-D24C-9C2E-2884284E82DC}"/>
              </a:ext>
            </a:extLst>
          </p:cNvPr>
          <p:cNvSpPr txBox="1"/>
          <p:nvPr/>
        </p:nvSpPr>
        <p:spPr>
          <a:xfrm>
            <a:off x="0" y="232756"/>
            <a:ext cx="12192000" cy="1077218"/>
          </a:xfrm>
          <a:prstGeom prst="rect">
            <a:avLst/>
          </a:prstGeom>
          <a:noFill/>
        </p:spPr>
        <p:txBody>
          <a:bodyPr wrap="square" rtlCol="0">
            <a:spAutoFit/>
          </a:bodyPr>
          <a:lstStyle/>
          <a:p>
            <a:pPr algn="ctr"/>
            <a:r>
              <a:rPr lang="en-US" sz="3200" b="1" dirty="0">
                <a:latin typeface="Arial" panose="020B0604020202020204" pitchFamily="34" charset="0"/>
                <a:cs typeface="Arial" panose="020B0604020202020204" pitchFamily="34" charset="0"/>
              </a:rPr>
              <a:t>Molecular marker linked tightly to the male sterility trait for identifying the heterozygous (</a:t>
            </a:r>
            <a:r>
              <a:rPr lang="en-US" sz="3200" b="1" i="1" dirty="0" err="1">
                <a:latin typeface="Arial" panose="020B0604020202020204" pitchFamily="34" charset="0"/>
                <a:cs typeface="Arial" panose="020B0604020202020204" pitchFamily="34" charset="0"/>
              </a:rPr>
              <a:t>Ms</a:t>
            </a:r>
            <a:r>
              <a:rPr lang="en-US" sz="3200" b="1" i="1" dirty="0" err="1">
                <a:solidFill>
                  <a:srgbClr val="FF0000"/>
                </a:solidFill>
                <a:latin typeface="Arial" panose="020B0604020202020204" pitchFamily="34" charset="0"/>
                <a:cs typeface="Arial" panose="020B0604020202020204" pitchFamily="34" charset="0"/>
              </a:rPr>
              <a:t>ms</a:t>
            </a:r>
            <a:r>
              <a:rPr lang="en-US" sz="3200" b="1" dirty="0">
                <a:latin typeface="Arial" panose="020B0604020202020204" pitchFamily="34" charset="0"/>
                <a:cs typeface="Arial" panose="020B0604020202020204" pitchFamily="34" charset="0"/>
              </a:rPr>
              <a:t>) lines.</a:t>
            </a:r>
          </a:p>
        </p:txBody>
      </p:sp>
      <p:sp>
        <p:nvSpPr>
          <p:cNvPr id="6" name="TextBox 5">
            <a:extLst>
              <a:ext uri="{FF2B5EF4-FFF2-40B4-BE49-F238E27FC236}">
                <a16:creationId xmlns:a16="http://schemas.microsoft.com/office/drawing/2014/main" id="{FC9A2744-9D90-1247-8EAE-F14361401D38}"/>
              </a:ext>
            </a:extLst>
          </p:cNvPr>
          <p:cNvSpPr txBox="1"/>
          <p:nvPr/>
        </p:nvSpPr>
        <p:spPr>
          <a:xfrm>
            <a:off x="8136835" y="1782069"/>
            <a:ext cx="4055165" cy="461665"/>
          </a:xfrm>
          <a:prstGeom prst="rect">
            <a:avLst/>
          </a:prstGeom>
          <a:noFill/>
        </p:spPr>
        <p:txBody>
          <a:bodyPr wrap="square" rtlCol="0">
            <a:spAutoFit/>
          </a:bodyPr>
          <a:lstStyle/>
          <a:p>
            <a:pPr algn="r"/>
            <a:r>
              <a:rPr lang="en-US" sz="2400" b="1" dirty="0">
                <a:solidFill>
                  <a:srgbClr val="FF0000"/>
                </a:solidFill>
                <a:latin typeface="Arial" panose="020B0604020202020204" pitchFamily="34" charset="0"/>
                <a:cs typeface="Arial" panose="020B0604020202020204" pitchFamily="34" charset="0"/>
              </a:rPr>
              <a:t>Foreground Selection</a:t>
            </a:r>
          </a:p>
        </p:txBody>
      </p:sp>
    </p:spTree>
    <p:extLst>
      <p:ext uri="{BB962C8B-B14F-4D97-AF65-F5344CB8AC3E}">
        <p14:creationId xmlns:p14="http://schemas.microsoft.com/office/powerpoint/2010/main" val="27098046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F05B2F7-C4B5-5348-BF6E-4D67901D7FC4}"/>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1407022" y="1214204"/>
            <a:ext cx="9445177" cy="7355559"/>
          </a:xfrm>
          <a:prstGeom prst="rect">
            <a:avLst/>
          </a:prstGeom>
        </p:spPr>
      </p:pic>
      <p:sp>
        <p:nvSpPr>
          <p:cNvPr id="4" name="TextBox 3">
            <a:extLst>
              <a:ext uri="{FF2B5EF4-FFF2-40B4-BE49-F238E27FC236}">
                <a16:creationId xmlns:a16="http://schemas.microsoft.com/office/drawing/2014/main" id="{602A39B5-EF82-FC41-A8C4-7CD7DA0EA44C}"/>
              </a:ext>
            </a:extLst>
          </p:cNvPr>
          <p:cNvSpPr txBox="1"/>
          <p:nvPr/>
        </p:nvSpPr>
        <p:spPr>
          <a:xfrm>
            <a:off x="-86181" y="283838"/>
            <a:ext cx="11674929" cy="646331"/>
          </a:xfrm>
          <a:prstGeom prst="rect">
            <a:avLst/>
          </a:prstGeom>
          <a:noFill/>
        </p:spPr>
        <p:txBody>
          <a:bodyPr wrap="square" rtlCol="0">
            <a:spAutoFit/>
          </a:bodyPr>
          <a:lstStyle/>
          <a:p>
            <a:pPr algn="ctr"/>
            <a:r>
              <a:rPr lang="en-US" sz="3600" b="1" dirty="0">
                <a:latin typeface="Arial" panose="020B0604020202020204" pitchFamily="34" charset="0"/>
                <a:cs typeface="Arial" panose="020B0604020202020204" pitchFamily="34" charset="0"/>
              </a:rPr>
              <a:t>Marker-assisted backcrossing</a:t>
            </a:r>
          </a:p>
        </p:txBody>
      </p:sp>
      <p:sp>
        <p:nvSpPr>
          <p:cNvPr id="5" name="TextBox 4">
            <a:extLst>
              <a:ext uri="{FF2B5EF4-FFF2-40B4-BE49-F238E27FC236}">
                <a16:creationId xmlns:a16="http://schemas.microsoft.com/office/drawing/2014/main" id="{BF51E950-7337-EE44-B3E7-86E3D42764A4}"/>
              </a:ext>
            </a:extLst>
          </p:cNvPr>
          <p:cNvSpPr txBox="1"/>
          <p:nvPr/>
        </p:nvSpPr>
        <p:spPr>
          <a:xfrm>
            <a:off x="8136835" y="1782069"/>
            <a:ext cx="4055165" cy="461665"/>
          </a:xfrm>
          <a:prstGeom prst="rect">
            <a:avLst/>
          </a:prstGeom>
          <a:noFill/>
        </p:spPr>
        <p:txBody>
          <a:bodyPr wrap="square" rtlCol="0">
            <a:spAutoFit/>
          </a:bodyPr>
          <a:lstStyle/>
          <a:p>
            <a:pPr algn="r"/>
            <a:r>
              <a:rPr lang="en-US" sz="2400" b="1" dirty="0">
                <a:solidFill>
                  <a:srgbClr val="FF0000"/>
                </a:solidFill>
                <a:latin typeface="Arial" panose="020B0604020202020204" pitchFamily="34" charset="0"/>
                <a:cs typeface="Arial" panose="020B0604020202020204" pitchFamily="34" charset="0"/>
              </a:rPr>
              <a:t>Background Selection</a:t>
            </a:r>
          </a:p>
        </p:txBody>
      </p:sp>
    </p:spTree>
    <p:extLst>
      <p:ext uri="{BB962C8B-B14F-4D97-AF65-F5344CB8AC3E}">
        <p14:creationId xmlns:p14="http://schemas.microsoft.com/office/powerpoint/2010/main" val="524661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7137D3B-AFF9-4A42-BECE-6C6684358D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3559" y="768625"/>
            <a:ext cx="11040322" cy="5580822"/>
          </a:xfrm>
          <a:prstGeom prst="rect">
            <a:avLst/>
          </a:prstGeom>
          <a:ln>
            <a:solidFill>
              <a:schemeClr val="accent1"/>
            </a:solidFill>
          </a:ln>
        </p:spPr>
      </p:pic>
    </p:spTree>
    <p:extLst>
      <p:ext uri="{BB962C8B-B14F-4D97-AF65-F5344CB8AC3E}">
        <p14:creationId xmlns:p14="http://schemas.microsoft.com/office/powerpoint/2010/main" val="18170941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E15AA82-47FD-864E-860B-5CB1A02DBCD6}"/>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p:blipFill>
        <p:spPr>
          <a:xfrm>
            <a:off x="1962248" y="1039213"/>
            <a:ext cx="8267503" cy="5702671"/>
          </a:xfrm>
          <a:prstGeom prst="rect">
            <a:avLst/>
          </a:prstGeom>
          <a:ln>
            <a:solidFill>
              <a:schemeClr val="accent1"/>
            </a:solidFill>
          </a:ln>
        </p:spPr>
      </p:pic>
      <p:sp>
        <p:nvSpPr>
          <p:cNvPr id="2" name="TextBox 1">
            <a:extLst>
              <a:ext uri="{FF2B5EF4-FFF2-40B4-BE49-F238E27FC236}">
                <a16:creationId xmlns:a16="http://schemas.microsoft.com/office/drawing/2014/main" id="{E4F41A0E-2544-4144-9BF9-65F9391901EB}"/>
              </a:ext>
            </a:extLst>
          </p:cNvPr>
          <p:cNvSpPr txBox="1"/>
          <p:nvPr/>
        </p:nvSpPr>
        <p:spPr>
          <a:xfrm>
            <a:off x="435429" y="246743"/>
            <a:ext cx="11321142" cy="584775"/>
          </a:xfrm>
          <a:prstGeom prst="rect">
            <a:avLst/>
          </a:prstGeom>
          <a:noFill/>
        </p:spPr>
        <p:txBody>
          <a:bodyPr wrap="square" rtlCol="0">
            <a:spAutoFit/>
          </a:bodyPr>
          <a:lstStyle/>
          <a:p>
            <a:pPr algn="ctr"/>
            <a:r>
              <a:rPr lang="en-US" sz="3200" b="1" dirty="0">
                <a:latin typeface="Arial" panose="020B0604020202020204" pitchFamily="34" charset="0"/>
                <a:cs typeface="Arial" panose="020B0604020202020204" pitchFamily="34" charset="0"/>
              </a:rPr>
              <a:t>Foreground and Background Selection</a:t>
            </a:r>
          </a:p>
        </p:txBody>
      </p:sp>
    </p:spTree>
    <p:extLst>
      <p:ext uri="{BB962C8B-B14F-4D97-AF65-F5344CB8AC3E}">
        <p14:creationId xmlns:p14="http://schemas.microsoft.com/office/powerpoint/2010/main" val="27933079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744FB812-0BE7-AA47-B536-F4CAB75DE3F5}"/>
              </a:ext>
            </a:extLst>
          </p:cNvPr>
          <p:cNvGrpSpPr/>
          <p:nvPr/>
        </p:nvGrpSpPr>
        <p:grpSpPr>
          <a:xfrm>
            <a:off x="2293256" y="776514"/>
            <a:ext cx="8882743" cy="6081486"/>
            <a:chOff x="2598058" y="1021441"/>
            <a:chExt cx="7416800" cy="4842330"/>
          </a:xfrm>
        </p:grpSpPr>
        <p:pic>
          <p:nvPicPr>
            <p:cNvPr id="2" name="Picture 1">
              <a:extLst>
                <a:ext uri="{FF2B5EF4-FFF2-40B4-BE49-F238E27FC236}">
                  <a16:creationId xmlns:a16="http://schemas.microsoft.com/office/drawing/2014/main" id="{F61AD5EB-90C8-214F-9F19-8EF069009983}"/>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b="-1506"/>
            <a:stretch/>
          </p:blipFill>
          <p:spPr>
            <a:xfrm>
              <a:off x="2598058" y="1021441"/>
              <a:ext cx="7416800" cy="4769757"/>
            </a:xfrm>
            <a:prstGeom prst="rect">
              <a:avLst/>
            </a:prstGeom>
            <a:ln>
              <a:noFill/>
            </a:ln>
          </p:spPr>
        </p:pic>
        <p:pic>
          <p:nvPicPr>
            <p:cNvPr id="3" name="Picture 2">
              <a:extLst>
                <a:ext uri="{FF2B5EF4-FFF2-40B4-BE49-F238E27FC236}">
                  <a16:creationId xmlns:a16="http://schemas.microsoft.com/office/drawing/2014/main" id="{BAD01F5D-998A-6542-9DCA-E6924BF2A27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598058" y="5370285"/>
              <a:ext cx="7416800" cy="493486"/>
            </a:xfrm>
            <a:prstGeom prst="rect">
              <a:avLst/>
            </a:prstGeom>
            <a:ln>
              <a:noFill/>
            </a:ln>
          </p:spPr>
        </p:pic>
      </p:grpSp>
      <p:sp>
        <p:nvSpPr>
          <p:cNvPr id="5" name="TextBox 4">
            <a:extLst>
              <a:ext uri="{FF2B5EF4-FFF2-40B4-BE49-F238E27FC236}">
                <a16:creationId xmlns:a16="http://schemas.microsoft.com/office/drawing/2014/main" id="{E4BE3451-F8AA-394C-B401-CF9A122B8AD2}"/>
              </a:ext>
            </a:extLst>
          </p:cNvPr>
          <p:cNvSpPr txBox="1"/>
          <p:nvPr/>
        </p:nvSpPr>
        <p:spPr>
          <a:xfrm>
            <a:off x="275772" y="196725"/>
            <a:ext cx="11698514" cy="523220"/>
          </a:xfrm>
          <a:prstGeom prst="rect">
            <a:avLst/>
          </a:prstGeom>
          <a:noFill/>
        </p:spPr>
        <p:txBody>
          <a:bodyPr wrap="square" rtlCol="0">
            <a:spAutoFit/>
          </a:bodyPr>
          <a:lstStyle/>
          <a:p>
            <a:pPr algn="ctr"/>
            <a:r>
              <a:rPr lang="en-US" sz="2800" b="1" dirty="0">
                <a:latin typeface="Arial" panose="020B0604020202020204" pitchFamily="34" charset="0"/>
                <a:cs typeface="Arial" panose="020B0604020202020204" pitchFamily="34" charset="0"/>
              </a:rPr>
              <a:t>Recover the Double Recombinant to Eliminate any Linkage Drag</a:t>
            </a:r>
          </a:p>
        </p:txBody>
      </p:sp>
    </p:spTree>
    <p:extLst>
      <p:ext uri="{BB962C8B-B14F-4D97-AF65-F5344CB8AC3E}">
        <p14:creationId xmlns:p14="http://schemas.microsoft.com/office/powerpoint/2010/main" val="30693057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E6626D9-877F-5C4B-B7F1-6AA4E6EAD22E}"/>
              </a:ext>
            </a:extLst>
          </p:cNvPr>
          <p:cNvPicPr>
            <a:picLocks noChangeAspect="1"/>
          </p:cNvPicPr>
          <p:nvPr/>
        </p:nvPicPr>
        <p:blipFill rotWithShape="1">
          <a:blip r:embed="rId2" cstate="email">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a:ext>
            </a:extLst>
          </a:blip>
          <a:srcRect t="-1"/>
          <a:stretch/>
        </p:blipFill>
        <p:spPr>
          <a:xfrm>
            <a:off x="2293257" y="257612"/>
            <a:ext cx="7358743" cy="6412404"/>
          </a:xfrm>
          <a:prstGeom prst="rect">
            <a:avLst/>
          </a:prstGeom>
          <a:ln>
            <a:solidFill>
              <a:schemeClr val="accent1"/>
            </a:solidFill>
          </a:ln>
        </p:spPr>
      </p:pic>
    </p:spTree>
    <p:extLst>
      <p:ext uri="{BB962C8B-B14F-4D97-AF65-F5344CB8AC3E}">
        <p14:creationId xmlns:p14="http://schemas.microsoft.com/office/powerpoint/2010/main" val="256446665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1DEA4D6-A556-7E4D-BAFE-ADC7BCF86F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35682" y="1079518"/>
            <a:ext cx="4910031" cy="5749520"/>
          </a:xfrm>
          <a:prstGeom prst="rect">
            <a:avLst/>
          </a:prstGeom>
          <a:ln>
            <a:solidFill>
              <a:schemeClr val="accent1"/>
            </a:solidFill>
          </a:ln>
        </p:spPr>
      </p:pic>
      <p:sp>
        <p:nvSpPr>
          <p:cNvPr id="3" name="Rectangle 2">
            <a:extLst>
              <a:ext uri="{FF2B5EF4-FFF2-40B4-BE49-F238E27FC236}">
                <a16:creationId xmlns:a16="http://schemas.microsoft.com/office/drawing/2014/main" id="{40855D17-E6C0-1040-92A9-A3265052E352}"/>
              </a:ext>
            </a:extLst>
          </p:cNvPr>
          <p:cNvSpPr/>
          <p:nvPr/>
        </p:nvSpPr>
        <p:spPr>
          <a:xfrm>
            <a:off x="0" y="125411"/>
            <a:ext cx="12192000" cy="954107"/>
          </a:xfrm>
          <a:prstGeom prst="rect">
            <a:avLst/>
          </a:prstGeom>
        </p:spPr>
        <p:txBody>
          <a:bodyPr wrap="square">
            <a:spAutoFit/>
          </a:bodyPr>
          <a:lstStyle/>
          <a:p>
            <a:pPr algn="ctr"/>
            <a:r>
              <a:rPr lang="en-US" sz="2800" b="1" i="0" u="none" strike="noStrike" dirty="0">
                <a:solidFill>
                  <a:srgbClr val="666666"/>
                </a:solidFill>
                <a:effectLst/>
                <a:latin typeface="Arial" panose="020B0604020202020204" pitchFamily="34" charset="0"/>
                <a:cs typeface="Arial" panose="020B0604020202020204" pitchFamily="34" charset="0"/>
              </a:rPr>
              <a:t>Comparison of cultivar ‘Zak’ derivatives carrying stripe rust resistance gene </a:t>
            </a:r>
            <a:r>
              <a:rPr lang="en-US" sz="2800" b="1" i="1" u="none" strike="noStrike" dirty="0">
                <a:solidFill>
                  <a:srgbClr val="666666"/>
                </a:solidFill>
                <a:effectLst/>
                <a:latin typeface="Arial" panose="020B0604020202020204" pitchFamily="34" charset="0"/>
                <a:cs typeface="Arial" panose="020B0604020202020204" pitchFamily="34" charset="0"/>
              </a:rPr>
              <a:t>Yr15</a:t>
            </a:r>
            <a:r>
              <a:rPr lang="en-US" sz="2800" b="1" i="0" u="none" strike="noStrike" dirty="0">
                <a:solidFill>
                  <a:srgbClr val="666666"/>
                </a:solidFill>
                <a:effectLst/>
                <a:latin typeface="Arial" panose="020B0604020202020204" pitchFamily="34" charset="0"/>
                <a:cs typeface="Arial" panose="020B0604020202020204" pitchFamily="34" charset="0"/>
              </a:rPr>
              <a:t>developed with (WA8059) and without (WA8046) MABS.</a:t>
            </a: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3096432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8303B30-C8E1-2A4E-99BD-06940DE949CF}"/>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3224917" y="93306"/>
            <a:ext cx="5742165" cy="6764694"/>
          </a:xfrm>
          <a:prstGeom prst="rect">
            <a:avLst/>
          </a:prstGeom>
        </p:spPr>
      </p:pic>
    </p:spTree>
    <p:extLst>
      <p:ext uri="{BB962C8B-B14F-4D97-AF65-F5344CB8AC3E}">
        <p14:creationId xmlns:p14="http://schemas.microsoft.com/office/powerpoint/2010/main" val="14464681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31A4266-2060-ED42-AB75-DA0E31F32731}"/>
              </a:ext>
            </a:extLst>
          </p:cNvPr>
          <p:cNvSpPr/>
          <p:nvPr/>
        </p:nvSpPr>
        <p:spPr>
          <a:xfrm>
            <a:off x="194514" y="808948"/>
            <a:ext cx="11622157" cy="1169551"/>
          </a:xfrm>
          <a:prstGeom prst="rect">
            <a:avLst/>
          </a:prstGeom>
        </p:spPr>
        <p:txBody>
          <a:bodyPr wrap="square">
            <a:spAutoFit/>
          </a:bodyPr>
          <a:lstStyle/>
          <a:p>
            <a:pPr algn="ctr">
              <a:spcAft>
                <a:spcPts val="1200"/>
              </a:spcAft>
            </a:pPr>
            <a:r>
              <a:rPr lang="en-US" sz="3000" b="1" dirty="0">
                <a:latin typeface="Arial" panose="020B0604020202020204" pitchFamily="34" charset="0"/>
                <a:ea typeface="Calibri" panose="020F0502020204030204" pitchFamily="34" charset="0"/>
                <a:cs typeface="Arial" panose="020B0604020202020204" pitchFamily="34" charset="0"/>
              </a:rPr>
              <a:t>Lecture 6: Recent Advances in Plant Breeding (February 14)</a:t>
            </a:r>
          </a:p>
          <a:p>
            <a:pPr algn="ctr">
              <a:spcAft>
                <a:spcPts val="1200"/>
              </a:spcAft>
            </a:pPr>
            <a:endParaRPr lang="en-US" sz="3000" b="1" dirty="0">
              <a:latin typeface="Arial" panose="020B0604020202020204" pitchFamily="34" charset="0"/>
              <a:ea typeface="Calibri" panose="020F0502020204030204" pitchFamily="34" charset="0"/>
              <a:cs typeface="Arial" panose="020B0604020202020204" pitchFamily="34" charset="0"/>
            </a:endParaRPr>
          </a:p>
        </p:txBody>
      </p:sp>
      <p:sp>
        <p:nvSpPr>
          <p:cNvPr id="3" name="TextBox 2">
            <a:extLst>
              <a:ext uri="{FF2B5EF4-FFF2-40B4-BE49-F238E27FC236}">
                <a16:creationId xmlns:a16="http://schemas.microsoft.com/office/drawing/2014/main" id="{8B0B1D58-29CF-124B-9E23-D549EE406FCB}"/>
              </a:ext>
            </a:extLst>
          </p:cNvPr>
          <p:cNvSpPr txBox="1"/>
          <p:nvPr/>
        </p:nvSpPr>
        <p:spPr>
          <a:xfrm>
            <a:off x="1802297" y="2040054"/>
            <a:ext cx="10389703" cy="5201424"/>
          </a:xfrm>
          <a:prstGeom prst="rect">
            <a:avLst/>
          </a:prstGeom>
          <a:noFill/>
        </p:spPr>
        <p:txBody>
          <a:bodyPr wrap="square" rtlCol="0">
            <a:spAutoFit/>
          </a:bodyPr>
          <a:lstStyle/>
          <a:p>
            <a:pPr marL="457200" indent="-457200">
              <a:spcBef>
                <a:spcPts val="600"/>
              </a:spcBef>
              <a:spcAft>
                <a:spcPts val="600"/>
              </a:spcAft>
              <a:buFont typeface="Wingdings" pitchFamily="2" charset="2"/>
              <a:buChar char="v"/>
            </a:pPr>
            <a:r>
              <a:rPr lang="en-US" sz="2800" dirty="0">
                <a:latin typeface="Arial" panose="020B0604020202020204" pitchFamily="34" charset="0"/>
                <a:cs typeface="Arial" panose="020B0604020202020204" pitchFamily="34" charset="0"/>
              </a:rPr>
              <a:t>Marker Assisted Selection</a:t>
            </a:r>
          </a:p>
          <a:p>
            <a:pPr marL="457200" indent="-457200">
              <a:spcBef>
                <a:spcPts val="600"/>
              </a:spcBef>
              <a:spcAft>
                <a:spcPts val="600"/>
              </a:spcAft>
              <a:buFont typeface="Wingdings" pitchFamily="2" charset="2"/>
              <a:buChar char="v"/>
            </a:pPr>
            <a:r>
              <a:rPr lang="en-US" sz="2800" dirty="0">
                <a:latin typeface="Arial" panose="020B0604020202020204" pitchFamily="34" charset="0"/>
                <a:cs typeface="Arial" panose="020B0604020202020204" pitchFamily="34" charset="0"/>
              </a:rPr>
              <a:t>Speed Breeding</a:t>
            </a:r>
          </a:p>
          <a:p>
            <a:pPr marL="457200" indent="-457200">
              <a:spcBef>
                <a:spcPts val="600"/>
              </a:spcBef>
              <a:spcAft>
                <a:spcPts val="600"/>
              </a:spcAft>
              <a:buFont typeface="Wingdings" pitchFamily="2" charset="2"/>
              <a:buChar char="v"/>
            </a:pPr>
            <a:r>
              <a:rPr lang="en-US" sz="2800" dirty="0">
                <a:latin typeface="Arial" panose="020B0604020202020204" pitchFamily="34" charset="0"/>
                <a:cs typeface="Arial" panose="020B0604020202020204" pitchFamily="34" charset="0"/>
              </a:rPr>
              <a:t>Doubled-haploid</a:t>
            </a:r>
          </a:p>
          <a:p>
            <a:pPr marL="457200" indent="-457200">
              <a:spcBef>
                <a:spcPts val="600"/>
              </a:spcBef>
              <a:spcAft>
                <a:spcPts val="600"/>
              </a:spcAft>
              <a:buFont typeface="Wingdings" pitchFamily="2" charset="2"/>
              <a:buChar char="v"/>
            </a:pPr>
            <a:r>
              <a:rPr lang="en-US" sz="2800" dirty="0">
                <a:latin typeface="Arial" panose="020B0604020202020204" pitchFamily="34" charset="0"/>
                <a:cs typeface="Arial" panose="020B0604020202020204" pitchFamily="34" charset="0"/>
              </a:rPr>
              <a:t>TILLING Genome</a:t>
            </a:r>
          </a:p>
          <a:p>
            <a:pPr marL="457200" indent="-457200">
              <a:spcBef>
                <a:spcPts val="600"/>
              </a:spcBef>
              <a:spcAft>
                <a:spcPts val="600"/>
              </a:spcAft>
              <a:buFont typeface="Wingdings" pitchFamily="2" charset="2"/>
              <a:buChar char="v"/>
            </a:pPr>
            <a:r>
              <a:rPr lang="en-US" sz="2800" dirty="0">
                <a:latin typeface="Arial" panose="020B0604020202020204" pitchFamily="34" charset="0"/>
                <a:cs typeface="Arial" panose="020B0604020202020204" pitchFamily="34" charset="0"/>
              </a:rPr>
              <a:t>CRISPR Cas9</a:t>
            </a:r>
          </a:p>
          <a:p>
            <a:pPr marL="457200" indent="-457200">
              <a:spcBef>
                <a:spcPts val="600"/>
              </a:spcBef>
              <a:spcAft>
                <a:spcPts val="600"/>
              </a:spcAft>
              <a:buFont typeface="Wingdings" pitchFamily="2" charset="2"/>
              <a:buChar char="v"/>
            </a:pPr>
            <a:r>
              <a:rPr lang="en-US" sz="2800" dirty="0">
                <a:latin typeface="Arial" panose="020B0604020202020204" pitchFamily="34" charset="0"/>
                <a:cs typeface="Arial" panose="020B0604020202020204" pitchFamily="34" charset="0"/>
              </a:rPr>
              <a:t>Fixing Heterosis in Rice</a:t>
            </a:r>
          </a:p>
          <a:p>
            <a:pPr marL="457200" indent="-457200">
              <a:spcBef>
                <a:spcPts val="600"/>
              </a:spcBef>
              <a:spcAft>
                <a:spcPts val="600"/>
              </a:spcAft>
              <a:buFont typeface="Wingdings" pitchFamily="2" charset="2"/>
              <a:buChar char="v"/>
            </a:pPr>
            <a:r>
              <a:rPr lang="en-US" sz="2800" dirty="0" err="1">
                <a:latin typeface="Arial" panose="020B0604020202020204" pitchFamily="34" charset="0"/>
                <a:cs typeface="Arial" panose="020B0604020202020204" pitchFamily="34" charset="0"/>
              </a:rPr>
              <a:t>Phenomics</a:t>
            </a:r>
            <a:endParaRPr lang="en-US" sz="2800" dirty="0">
              <a:latin typeface="Arial" panose="020B0604020202020204" pitchFamily="34" charset="0"/>
              <a:cs typeface="Arial" panose="020B0604020202020204" pitchFamily="34" charset="0"/>
            </a:endParaRPr>
          </a:p>
          <a:p>
            <a:pPr>
              <a:spcBef>
                <a:spcPts val="600"/>
              </a:spcBef>
              <a:spcAft>
                <a:spcPts val="600"/>
              </a:spcAft>
            </a:pPr>
            <a:endParaRPr lang="en-US" sz="2800" dirty="0">
              <a:latin typeface="Arial" panose="020B0604020202020204" pitchFamily="34" charset="0"/>
              <a:cs typeface="Arial" panose="020B0604020202020204" pitchFamily="34" charset="0"/>
            </a:endParaRPr>
          </a:p>
          <a:p>
            <a:pPr>
              <a:spcBef>
                <a:spcPts val="600"/>
              </a:spcBef>
              <a:spcAft>
                <a:spcPts val="600"/>
              </a:spcAft>
            </a:pP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1117305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0D16E3F-36DF-B745-B10A-EA31BE1E0C92}"/>
              </a:ext>
            </a:extLst>
          </p:cNvPr>
          <p:cNvSpPr/>
          <p:nvPr/>
        </p:nvSpPr>
        <p:spPr>
          <a:xfrm>
            <a:off x="687137" y="1483590"/>
            <a:ext cx="11020926" cy="5324535"/>
          </a:xfrm>
          <a:prstGeom prst="rect">
            <a:avLst/>
          </a:prstGeom>
        </p:spPr>
        <p:txBody>
          <a:bodyPr wrap="square">
            <a:spAutoFit/>
          </a:bodyPr>
          <a:lstStyle/>
          <a:p>
            <a:pPr marL="457200" indent="-457200">
              <a:spcAft>
                <a:spcPts val="2400"/>
              </a:spcAft>
              <a:buFont typeface="Wingdings" pitchFamily="2" charset="2"/>
              <a:buChar char="v"/>
            </a:pPr>
            <a:r>
              <a:rPr lang="en-US" sz="2800" dirty="0">
                <a:latin typeface="Arial" panose="020B0604020202020204" pitchFamily="34" charset="0"/>
                <a:cs typeface="Arial" panose="020B0604020202020204" pitchFamily="34" charset="0"/>
              </a:rPr>
              <a:t>In this study Randhawa et al. 2009 identified a </a:t>
            </a:r>
            <a:r>
              <a:rPr lang="en-US" sz="2800" b="1" dirty="0">
                <a:solidFill>
                  <a:srgbClr val="FF0000"/>
                </a:solidFill>
                <a:latin typeface="Arial" panose="020B0604020202020204" pitchFamily="34" charset="0"/>
                <a:cs typeface="Arial" panose="020B0604020202020204" pitchFamily="34" charset="0"/>
              </a:rPr>
              <a:t>BC</a:t>
            </a:r>
            <a:r>
              <a:rPr lang="en-US" sz="2800" b="1" baseline="-25000" dirty="0">
                <a:solidFill>
                  <a:srgbClr val="FF0000"/>
                </a:solidFill>
                <a:effectLst/>
                <a:latin typeface="Arial" panose="020B0604020202020204" pitchFamily="34" charset="0"/>
                <a:cs typeface="Arial" panose="020B0604020202020204" pitchFamily="34" charset="0"/>
              </a:rPr>
              <a:t>2</a:t>
            </a:r>
            <a:r>
              <a:rPr lang="en-US" sz="2800" b="1" dirty="0">
                <a:solidFill>
                  <a:srgbClr val="FF0000"/>
                </a:solidFill>
                <a:latin typeface="Arial" panose="020B0604020202020204" pitchFamily="34" charset="0"/>
                <a:cs typeface="Arial" panose="020B0604020202020204" pitchFamily="34" charset="0"/>
              </a:rPr>
              <a:t>F</a:t>
            </a:r>
            <a:r>
              <a:rPr lang="en-US" sz="2800" b="1" baseline="-25000" dirty="0">
                <a:solidFill>
                  <a:srgbClr val="FF0000"/>
                </a:solidFill>
                <a:effectLst/>
                <a:latin typeface="Arial" panose="020B0604020202020204" pitchFamily="34" charset="0"/>
                <a:cs typeface="Arial" panose="020B0604020202020204" pitchFamily="34" charset="0"/>
              </a:rPr>
              <a:t>2:3</a:t>
            </a:r>
            <a:r>
              <a:rPr lang="en-US" sz="2800" dirty="0">
                <a:effectLst/>
                <a:latin typeface="Arial" panose="020B0604020202020204" pitchFamily="34" charset="0"/>
                <a:cs typeface="Arial" panose="020B0604020202020204" pitchFamily="34" charset="0"/>
              </a:rPr>
              <a:t> </a:t>
            </a:r>
            <a:r>
              <a:rPr lang="en-US" sz="2800" dirty="0">
                <a:latin typeface="Arial" panose="020B0604020202020204" pitchFamily="34" charset="0"/>
                <a:cs typeface="Arial" panose="020B0604020202020204" pitchFamily="34" charset="0"/>
              </a:rPr>
              <a:t>plant with </a:t>
            </a:r>
            <a:r>
              <a:rPr lang="en-US" sz="2800" b="1" dirty="0">
                <a:latin typeface="Arial" panose="020B0604020202020204" pitchFamily="34" charset="0"/>
                <a:cs typeface="Arial" panose="020B0604020202020204" pitchFamily="34" charset="0"/>
              </a:rPr>
              <a:t>97% </a:t>
            </a:r>
            <a:r>
              <a:rPr lang="en-US" sz="2800" dirty="0">
                <a:latin typeface="Arial" panose="020B0604020202020204" pitchFamily="34" charset="0"/>
                <a:cs typeface="Arial" panose="020B0604020202020204" pitchFamily="34" charset="0"/>
              </a:rPr>
              <a:t>of the recurrent parent genome through marker-</a:t>
            </a:r>
            <a:r>
              <a:rPr lang="en-US" sz="2800" dirty="0" err="1">
                <a:latin typeface="Arial" panose="020B0604020202020204" pitchFamily="34" charset="0"/>
                <a:cs typeface="Arial" panose="020B0604020202020204" pitchFamily="34" charset="0"/>
              </a:rPr>
              <a:t>assietd</a:t>
            </a:r>
            <a:r>
              <a:rPr lang="en-US" sz="2800" dirty="0">
                <a:latin typeface="Arial" panose="020B0604020202020204" pitchFamily="34" charset="0"/>
                <a:cs typeface="Arial" panose="020B0604020202020204" pitchFamily="34" charset="0"/>
              </a:rPr>
              <a:t> background selection (MABS). </a:t>
            </a:r>
          </a:p>
          <a:p>
            <a:pPr marL="457200" indent="-457200">
              <a:spcAft>
                <a:spcPts val="2400"/>
              </a:spcAft>
              <a:buFont typeface="Wingdings" pitchFamily="2" charset="2"/>
              <a:buChar char="v"/>
            </a:pPr>
            <a:r>
              <a:rPr lang="en-US" sz="2800" dirty="0">
                <a:latin typeface="Arial" panose="020B0604020202020204" pitchFamily="34" charset="0"/>
                <a:cs typeface="Arial" panose="020B0604020202020204" pitchFamily="34" charset="0"/>
              </a:rPr>
              <a:t>In contrast, only </a:t>
            </a:r>
            <a:r>
              <a:rPr lang="en-US" sz="2800" b="1" dirty="0">
                <a:latin typeface="Arial" panose="020B0604020202020204" pitchFamily="34" charset="0"/>
                <a:cs typeface="Arial" panose="020B0604020202020204" pitchFamily="34" charset="0"/>
              </a:rPr>
              <a:t>82%</a:t>
            </a:r>
            <a:r>
              <a:rPr lang="en-US" sz="2800" dirty="0">
                <a:latin typeface="Arial" panose="020B0604020202020204" pitchFamily="34" charset="0"/>
                <a:cs typeface="Arial" panose="020B0604020202020204" pitchFamily="34" charset="0"/>
              </a:rPr>
              <a:t> of the recurrent parent genome was recovered in phenotypically selected </a:t>
            </a:r>
            <a:r>
              <a:rPr lang="en-US" sz="2800" b="1" dirty="0">
                <a:solidFill>
                  <a:srgbClr val="FF0000"/>
                </a:solidFill>
                <a:latin typeface="Arial" panose="020B0604020202020204" pitchFamily="34" charset="0"/>
                <a:cs typeface="Arial" panose="020B0604020202020204" pitchFamily="34" charset="0"/>
              </a:rPr>
              <a:t>BC</a:t>
            </a:r>
            <a:r>
              <a:rPr lang="en-US" sz="2800" b="1" baseline="-25000" dirty="0">
                <a:solidFill>
                  <a:srgbClr val="FF0000"/>
                </a:solidFill>
                <a:effectLst/>
                <a:latin typeface="Arial" panose="020B0604020202020204" pitchFamily="34" charset="0"/>
                <a:cs typeface="Arial" panose="020B0604020202020204" pitchFamily="34" charset="0"/>
              </a:rPr>
              <a:t>4</a:t>
            </a:r>
            <a:r>
              <a:rPr lang="en-US" sz="2800" b="1" dirty="0">
                <a:solidFill>
                  <a:srgbClr val="FF0000"/>
                </a:solidFill>
                <a:latin typeface="Arial" panose="020B0604020202020204" pitchFamily="34" charset="0"/>
                <a:cs typeface="Arial" panose="020B0604020202020204" pitchFamily="34" charset="0"/>
              </a:rPr>
              <a:t>F</a:t>
            </a:r>
            <a:r>
              <a:rPr lang="en-US" sz="2800" b="1" baseline="-25000" dirty="0">
                <a:solidFill>
                  <a:srgbClr val="FF0000"/>
                </a:solidFill>
                <a:effectLst/>
                <a:latin typeface="Arial" panose="020B0604020202020204" pitchFamily="34" charset="0"/>
                <a:cs typeface="Arial" panose="020B0604020202020204" pitchFamily="34" charset="0"/>
              </a:rPr>
              <a:t>7</a:t>
            </a:r>
            <a:r>
              <a:rPr lang="en-US" sz="2800" dirty="0">
                <a:effectLst/>
                <a:latin typeface="Arial" panose="020B0604020202020204" pitchFamily="34" charset="0"/>
                <a:cs typeface="Arial" panose="020B0604020202020204" pitchFamily="34" charset="0"/>
              </a:rPr>
              <a:t> </a:t>
            </a:r>
            <a:r>
              <a:rPr lang="en-US" sz="2800" dirty="0">
                <a:latin typeface="Arial" panose="020B0604020202020204" pitchFamily="34" charset="0"/>
                <a:cs typeface="Arial" panose="020B0604020202020204" pitchFamily="34" charset="0"/>
              </a:rPr>
              <a:t>plants developed without MABS. </a:t>
            </a:r>
          </a:p>
          <a:p>
            <a:pPr marL="457200" indent="-457200">
              <a:spcAft>
                <a:spcPts val="2400"/>
              </a:spcAft>
              <a:buFont typeface="Wingdings" pitchFamily="2" charset="2"/>
              <a:buChar char="v"/>
            </a:pPr>
            <a:r>
              <a:rPr lang="en-US" sz="2800" dirty="0">
                <a:latin typeface="Arial" panose="020B0604020202020204" pitchFamily="34" charset="0"/>
                <a:cs typeface="Arial" panose="020B0604020202020204" pitchFamily="34" charset="0"/>
              </a:rPr>
              <a:t>Marker-assisted selection can also be applied to expedite pedigree or single seed descent method of breeding, if most desirable trait loci linked markers are known.</a:t>
            </a:r>
          </a:p>
          <a:p>
            <a:pPr marL="457200" indent="-457200">
              <a:spcAft>
                <a:spcPts val="2400"/>
              </a:spcAft>
              <a:buFont typeface="Wingdings" pitchFamily="2" charset="2"/>
              <a:buChar char="v"/>
            </a:pPr>
            <a:endParaRPr lang="en-US" sz="28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87E4DB4B-B06E-4147-BFB8-2DA770A9D312}"/>
              </a:ext>
            </a:extLst>
          </p:cNvPr>
          <p:cNvSpPr txBox="1"/>
          <p:nvPr/>
        </p:nvSpPr>
        <p:spPr>
          <a:xfrm>
            <a:off x="1553029" y="319314"/>
            <a:ext cx="9289142" cy="707886"/>
          </a:xfrm>
          <a:prstGeom prst="rect">
            <a:avLst/>
          </a:prstGeom>
          <a:noFill/>
        </p:spPr>
        <p:txBody>
          <a:bodyPr wrap="square" rtlCol="0">
            <a:spAutoFit/>
          </a:bodyPr>
          <a:lstStyle/>
          <a:p>
            <a:pPr algn="ctr"/>
            <a:r>
              <a:rPr lang="en-US" sz="4000" b="1" dirty="0">
                <a:latin typeface="Arial" panose="020B0604020202020204" pitchFamily="34" charset="0"/>
                <a:cs typeface="Arial" panose="020B0604020202020204" pitchFamily="34" charset="0"/>
              </a:rPr>
              <a:t>Marker-assisted Selection</a:t>
            </a:r>
          </a:p>
        </p:txBody>
      </p:sp>
    </p:spTree>
    <p:extLst>
      <p:ext uri="{BB962C8B-B14F-4D97-AF65-F5344CB8AC3E}">
        <p14:creationId xmlns:p14="http://schemas.microsoft.com/office/powerpoint/2010/main" val="30243318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31A4266-2060-ED42-AB75-DA0E31F32731}"/>
              </a:ext>
            </a:extLst>
          </p:cNvPr>
          <p:cNvSpPr/>
          <p:nvPr/>
        </p:nvSpPr>
        <p:spPr>
          <a:xfrm>
            <a:off x="194514" y="808948"/>
            <a:ext cx="11622157" cy="1169551"/>
          </a:xfrm>
          <a:prstGeom prst="rect">
            <a:avLst/>
          </a:prstGeom>
        </p:spPr>
        <p:txBody>
          <a:bodyPr wrap="square">
            <a:spAutoFit/>
          </a:bodyPr>
          <a:lstStyle/>
          <a:p>
            <a:pPr algn="ctr">
              <a:spcAft>
                <a:spcPts val="1200"/>
              </a:spcAft>
            </a:pPr>
            <a:r>
              <a:rPr lang="en-US" sz="3000" b="1" dirty="0">
                <a:latin typeface="Arial" panose="020B0604020202020204" pitchFamily="34" charset="0"/>
                <a:ea typeface="Calibri" panose="020F0502020204030204" pitchFamily="34" charset="0"/>
                <a:cs typeface="Arial" panose="020B0604020202020204" pitchFamily="34" charset="0"/>
              </a:rPr>
              <a:t>Lecture 6: Recent Advances in Plant Breeding (February 14)</a:t>
            </a:r>
          </a:p>
          <a:p>
            <a:pPr algn="ctr">
              <a:spcAft>
                <a:spcPts val="1200"/>
              </a:spcAft>
            </a:pPr>
            <a:endParaRPr lang="en-US" sz="3000" b="1" dirty="0">
              <a:latin typeface="Arial" panose="020B0604020202020204" pitchFamily="34" charset="0"/>
              <a:ea typeface="Calibri" panose="020F0502020204030204" pitchFamily="34" charset="0"/>
              <a:cs typeface="Arial" panose="020B0604020202020204" pitchFamily="34" charset="0"/>
            </a:endParaRPr>
          </a:p>
        </p:txBody>
      </p:sp>
      <p:sp>
        <p:nvSpPr>
          <p:cNvPr id="3" name="TextBox 2">
            <a:extLst>
              <a:ext uri="{FF2B5EF4-FFF2-40B4-BE49-F238E27FC236}">
                <a16:creationId xmlns:a16="http://schemas.microsoft.com/office/drawing/2014/main" id="{8B0B1D58-29CF-124B-9E23-D549EE406FCB}"/>
              </a:ext>
            </a:extLst>
          </p:cNvPr>
          <p:cNvSpPr txBox="1"/>
          <p:nvPr/>
        </p:nvSpPr>
        <p:spPr>
          <a:xfrm>
            <a:off x="1802297" y="2040054"/>
            <a:ext cx="10389703" cy="5201424"/>
          </a:xfrm>
          <a:prstGeom prst="rect">
            <a:avLst/>
          </a:prstGeom>
          <a:noFill/>
        </p:spPr>
        <p:txBody>
          <a:bodyPr wrap="square" rtlCol="0">
            <a:spAutoFit/>
          </a:bodyPr>
          <a:lstStyle/>
          <a:p>
            <a:pPr marL="457200" indent="-457200">
              <a:spcBef>
                <a:spcPts val="600"/>
              </a:spcBef>
              <a:spcAft>
                <a:spcPts val="600"/>
              </a:spcAft>
              <a:buFont typeface="Wingdings" pitchFamily="2" charset="2"/>
              <a:buChar char="v"/>
            </a:pPr>
            <a:r>
              <a:rPr lang="en-US" sz="2800" dirty="0">
                <a:latin typeface="Arial" panose="020B0604020202020204" pitchFamily="34" charset="0"/>
                <a:cs typeface="Arial" panose="020B0604020202020204" pitchFamily="34" charset="0"/>
              </a:rPr>
              <a:t>Marker Assisted Selection</a:t>
            </a:r>
          </a:p>
          <a:p>
            <a:pPr marL="457200" indent="-457200">
              <a:spcBef>
                <a:spcPts val="600"/>
              </a:spcBef>
              <a:spcAft>
                <a:spcPts val="600"/>
              </a:spcAft>
              <a:buFont typeface="Wingdings" pitchFamily="2" charset="2"/>
              <a:buChar char="v"/>
            </a:pPr>
            <a:r>
              <a:rPr lang="en-US" sz="2800" dirty="0">
                <a:solidFill>
                  <a:srgbClr val="FF0000"/>
                </a:solidFill>
                <a:latin typeface="Arial" panose="020B0604020202020204" pitchFamily="34" charset="0"/>
                <a:cs typeface="Arial" panose="020B0604020202020204" pitchFamily="34" charset="0"/>
              </a:rPr>
              <a:t>Speed Breeding</a:t>
            </a:r>
          </a:p>
          <a:p>
            <a:pPr marL="457200" indent="-457200">
              <a:spcBef>
                <a:spcPts val="600"/>
              </a:spcBef>
              <a:spcAft>
                <a:spcPts val="600"/>
              </a:spcAft>
              <a:buFont typeface="Wingdings" pitchFamily="2" charset="2"/>
              <a:buChar char="v"/>
            </a:pPr>
            <a:r>
              <a:rPr lang="en-US" sz="2800" dirty="0">
                <a:latin typeface="Arial" panose="020B0604020202020204" pitchFamily="34" charset="0"/>
                <a:cs typeface="Arial" panose="020B0604020202020204" pitchFamily="34" charset="0"/>
              </a:rPr>
              <a:t>Doubled-haploid</a:t>
            </a:r>
          </a:p>
          <a:p>
            <a:pPr marL="457200" indent="-457200">
              <a:spcBef>
                <a:spcPts val="600"/>
              </a:spcBef>
              <a:spcAft>
                <a:spcPts val="600"/>
              </a:spcAft>
              <a:buFont typeface="Wingdings" pitchFamily="2" charset="2"/>
              <a:buChar char="v"/>
            </a:pPr>
            <a:r>
              <a:rPr lang="en-US" sz="2800" dirty="0">
                <a:latin typeface="Arial" panose="020B0604020202020204" pitchFamily="34" charset="0"/>
                <a:cs typeface="Arial" panose="020B0604020202020204" pitchFamily="34" charset="0"/>
              </a:rPr>
              <a:t>TILLING Genome</a:t>
            </a:r>
          </a:p>
          <a:p>
            <a:pPr marL="457200" indent="-457200">
              <a:spcBef>
                <a:spcPts val="600"/>
              </a:spcBef>
              <a:spcAft>
                <a:spcPts val="600"/>
              </a:spcAft>
              <a:buFont typeface="Wingdings" pitchFamily="2" charset="2"/>
              <a:buChar char="v"/>
            </a:pPr>
            <a:r>
              <a:rPr lang="en-US" sz="2800" dirty="0">
                <a:latin typeface="Arial" panose="020B0604020202020204" pitchFamily="34" charset="0"/>
                <a:cs typeface="Arial" panose="020B0604020202020204" pitchFamily="34" charset="0"/>
              </a:rPr>
              <a:t>CRISPR Cas9</a:t>
            </a:r>
          </a:p>
          <a:p>
            <a:pPr marL="457200" indent="-457200">
              <a:spcBef>
                <a:spcPts val="600"/>
              </a:spcBef>
              <a:spcAft>
                <a:spcPts val="600"/>
              </a:spcAft>
              <a:buFont typeface="Wingdings" pitchFamily="2" charset="2"/>
              <a:buChar char="v"/>
            </a:pPr>
            <a:r>
              <a:rPr lang="en-US" sz="2800" dirty="0">
                <a:latin typeface="Arial" panose="020B0604020202020204" pitchFamily="34" charset="0"/>
                <a:cs typeface="Arial" panose="020B0604020202020204" pitchFamily="34" charset="0"/>
              </a:rPr>
              <a:t>Fixing Heterosis in Rice</a:t>
            </a:r>
          </a:p>
          <a:p>
            <a:pPr marL="457200" indent="-457200">
              <a:spcBef>
                <a:spcPts val="600"/>
              </a:spcBef>
              <a:spcAft>
                <a:spcPts val="600"/>
              </a:spcAft>
              <a:buFont typeface="Wingdings" pitchFamily="2" charset="2"/>
              <a:buChar char="v"/>
            </a:pPr>
            <a:r>
              <a:rPr lang="en-US" sz="2800" dirty="0" err="1">
                <a:latin typeface="Arial" panose="020B0604020202020204" pitchFamily="34" charset="0"/>
                <a:cs typeface="Arial" panose="020B0604020202020204" pitchFamily="34" charset="0"/>
              </a:rPr>
              <a:t>Phenomics</a:t>
            </a:r>
            <a:endParaRPr lang="en-US" sz="2800" dirty="0">
              <a:latin typeface="Arial" panose="020B0604020202020204" pitchFamily="34" charset="0"/>
              <a:cs typeface="Arial" panose="020B0604020202020204" pitchFamily="34" charset="0"/>
            </a:endParaRPr>
          </a:p>
          <a:p>
            <a:pPr>
              <a:spcBef>
                <a:spcPts val="600"/>
              </a:spcBef>
              <a:spcAft>
                <a:spcPts val="600"/>
              </a:spcAft>
            </a:pPr>
            <a:endParaRPr lang="en-US" sz="2800" dirty="0">
              <a:latin typeface="Arial" panose="020B0604020202020204" pitchFamily="34" charset="0"/>
              <a:cs typeface="Arial" panose="020B0604020202020204" pitchFamily="34" charset="0"/>
            </a:endParaRPr>
          </a:p>
          <a:p>
            <a:pPr>
              <a:spcBef>
                <a:spcPts val="600"/>
              </a:spcBef>
              <a:spcAft>
                <a:spcPts val="600"/>
              </a:spcAft>
            </a:pP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0767734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45494D2-4A79-5A4D-B200-1767A9BB725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870182" y="1334933"/>
            <a:ext cx="6544399" cy="5430301"/>
          </a:xfrm>
          <a:prstGeom prst="rect">
            <a:avLst/>
          </a:prstGeom>
          <a:ln>
            <a:solidFill>
              <a:schemeClr val="accent5">
                <a:lumMod val="75000"/>
              </a:schemeClr>
            </a:solidFill>
          </a:ln>
        </p:spPr>
      </p:pic>
      <p:sp>
        <p:nvSpPr>
          <p:cNvPr id="4" name="Rectangle 3">
            <a:extLst>
              <a:ext uri="{FF2B5EF4-FFF2-40B4-BE49-F238E27FC236}">
                <a16:creationId xmlns:a16="http://schemas.microsoft.com/office/drawing/2014/main" id="{91E16EF0-366D-804D-BAE3-D31F5804F43D}"/>
              </a:ext>
            </a:extLst>
          </p:cNvPr>
          <p:cNvSpPr/>
          <p:nvPr/>
        </p:nvSpPr>
        <p:spPr>
          <a:xfrm>
            <a:off x="92765" y="42586"/>
            <a:ext cx="12099235" cy="1200329"/>
          </a:xfrm>
          <a:prstGeom prst="rect">
            <a:avLst/>
          </a:prstGeom>
        </p:spPr>
        <p:txBody>
          <a:bodyPr wrap="square">
            <a:spAutoFit/>
          </a:bodyPr>
          <a:lstStyle/>
          <a:p>
            <a:pPr algn="ctr"/>
            <a:r>
              <a:rPr lang="en-US" sz="3600" b="1" dirty="0">
                <a:latin typeface="Arial" panose="020B0604020202020204" pitchFamily="34" charset="0"/>
                <a:cs typeface="Arial" panose="020B0604020202020204" pitchFamily="34" charset="0"/>
              </a:rPr>
              <a:t>Speed breeding accelerates generation time of major crop plants for research and breeding</a:t>
            </a:r>
            <a:endParaRPr lang="en-US" sz="360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71D02175-BAE1-C84A-A655-F7FA6B9B251B}"/>
              </a:ext>
            </a:extLst>
          </p:cNvPr>
          <p:cNvSpPr txBox="1"/>
          <p:nvPr/>
        </p:nvSpPr>
        <p:spPr>
          <a:xfrm>
            <a:off x="3379304" y="1374689"/>
            <a:ext cx="2398644" cy="338554"/>
          </a:xfrm>
          <a:prstGeom prst="rect">
            <a:avLst/>
          </a:prstGeom>
          <a:solidFill>
            <a:schemeClr val="bg1"/>
          </a:solidFill>
        </p:spPr>
        <p:txBody>
          <a:bodyPr wrap="square" rtlCol="0">
            <a:spAutoFit/>
          </a:bodyPr>
          <a:lstStyle/>
          <a:p>
            <a:pPr algn="ctr"/>
            <a:r>
              <a:rPr lang="en-US" sz="1600" dirty="0"/>
              <a:t>Speed Breeding</a:t>
            </a:r>
          </a:p>
        </p:txBody>
      </p:sp>
      <p:sp>
        <p:nvSpPr>
          <p:cNvPr id="6" name="TextBox 5">
            <a:extLst>
              <a:ext uri="{FF2B5EF4-FFF2-40B4-BE49-F238E27FC236}">
                <a16:creationId xmlns:a16="http://schemas.microsoft.com/office/drawing/2014/main" id="{BA53757F-A380-5647-A4CB-D01838A89520}"/>
              </a:ext>
            </a:extLst>
          </p:cNvPr>
          <p:cNvSpPr txBox="1"/>
          <p:nvPr/>
        </p:nvSpPr>
        <p:spPr>
          <a:xfrm>
            <a:off x="6287070" y="1374689"/>
            <a:ext cx="2398644" cy="338554"/>
          </a:xfrm>
          <a:prstGeom prst="rect">
            <a:avLst/>
          </a:prstGeom>
          <a:solidFill>
            <a:schemeClr val="bg1"/>
          </a:solidFill>
        </p:spPr>
        <p:txBody>
          <a:bodyPr wrap="square" rtlCol="0">
            <a:spAutoFit/>
          </a:bodyPr>
          <a:lstStyle/>
          <a:p>
            <a:pPr algn="ctr"/>
            <a:r>
              <a:rPr lang="en-US" sz="1600" dirty="0"/>
              <a:t>Greenhouse Control</a:t>
            </a:r>
          </a:p>
        </p:txBody>
      </p:sp>
    </p:spTree>
    <p:extLst>
      <p:ext uri="{BB962C8B-B14F-4D97-AF65-F5344CB8AC3E}">
        <p14:creationId xmlns:p14="http://schemas.microsoft.com/office/powerpoint/2010/main" val="249800830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789A543-CD02-9A44-AD12-A1679C77EF8D}"/>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p:blipFill>
        <p:spPr>
          <a:xfrm>
            <a:off x="3925614" y="0"/>
            <a:ext cx="3869486" cy="6968496"/>
          </a:xfrm>
          <a:prstGeom prst="rect">
            <a:avLst/>
          </a:prstGeom>
          <a:ln>
            <a:solidFill>
              <a:schemeClr val="accent1"/>
            </a:solidFill>
          </a:ln>
        </p:spPr>
      </p:pic>
    </p:spTree>
    <p:extLst>
      <p:ext uri="{BB962C8B-B14F-4D97-AF65-F5344CB8AC3E}">
        <p14:creationId xmlns:p14="http://schemas.microsoft.com/office/powerpoint/2010/main" val="350569747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CDD87A-6120-214F-B8D0-52EF1953138E}"/>
              </a:ext>
            </a:extLst>
          </p:cNvPr>
          <p:cNvSpPr/>
          <p:nvPr/>
        </p:nvSpPr>
        <p:spPr>
          <a:xfrm>
            <a:off x="410816" y="925923"/>
            <a:ext cx="11542646" cy="5632311"/>
          </a:xfrm>
          <a:prstGeom prst="rect">
            <a:avLst/>
          </a:prstGeom>
        </p:spPr>
        <p:txBody>
          <a:bodyPr wrap="square">
            <a:spAutoFit/>
          </a:bodyPr>
          <a:lstStyle/>
          <a:p>
            <a:pPr marL="457200" indent="-457200">
              <a:spcAft>
                <a:spcPts val="900"/>
              </a:spcAft>
              <a:buFont typeface="+mj-lt"/>
              <a:buAutoNum type="arabicPeriod"/>
            </a:pPr>
            <a:r>
              <a:rPr lang="en-US" sz="2200" b="1" dirty="0">
                <a:latin typeface="Arial" panose="020B0604020202020204" pitchFamily="34" charset="0"/>
                <a:cs typeface="Arial" panose="020B0604020202020204" pitchFamily="34" charset="0"/>
              </a:rPr>
              <a:t>Lights Quality: </a:t>
            </a:r>
            <a:r>
              <a:rPr lang="en-US" sz="2200" dirty="0">
                <a:latin typeface="Arial" panose="020B0604020202020204" pitchFamily="34" charset="0"/>
                <a:cs typeface="Arial" panose="020B0604020202020204" pitchFamily="34" charset="0"/>
              </a:rPr>
              <a:t>Light that produces a spectrum covering the PAR region (400–700 nm), with particular focus on the blue, red and far-red ranges, is suitable to use for SB. </a:t>
            </a:r>
          </a:p>
          <a:p>
            <a:pPr marL="457200" indent="-457200">
              <a:spcAft>
                <a:spcPts val="900"/>
              </a:spcAft>
              <a:buFont typeface="+mj-lt"/>
              <a:buAutoNum type="arabicPeriod"/>
            </a:pPr>
            <a:r>
              <a:rPr lang="en-US" sz="2200" b="1" dirty="0">
                <a:latin typeface="Arial" panose="020B0604020202020204" pitchFamily="34" charset="0"/>
                <a:cs typeface="Arial" panose="020B0604020202020204" pitchFamily="34" charset="0"/>
              </a:rPr>
              <a:t>Light Quantity: </a:t>
            </a:r>
            <a:r>
              <a:rPr lang="en-US" sz="2200" dirty="0">
                <a:latin typeface="Arial" panose="020B0604020202020204" pitchFamily="34" charset="0"/>
                <a:cs typeface="Arial" panose="020B0604020202020204" pitchFamily="34" charset="0"/>
              </a:rPr>
              <a:t>Intensity should very high: ~450–500 </a:t>
            </a:r>
            <a:r>
              <a:rPr lang="el-GR" sz="2200" dirty="0">
                <a:latin typeface="Arial" panose="020B0604020202020204" pitchFamily="34" charset="0"/>
                <a:cs typeface="Arial" panose="020B0604020202020204" pitchFamily="34" charset="0"/>
              </a:rPr>
              <a:t>μ</a:t>
            </a:r>
            <a:r>
              <a:rPr lang="en-US" sz="2200" dirty="0" err="1">
                <a:latin typeface="Arial" panose="020B0604020202020204" pitchFamily="34" charset="0"/>
                <a:cs typeface="Arial" panose="020B0604020202020204" pitchFamily="34" charset="0"/>
              </a:rPr>
              <a:t>mol</a:t>
            </a:r>
            <a:r>
              <a:rPr lang="en-US" sz="2200" dirty="0">
                <a:latin typeface="Arial" panose="020B0604020202020204" pitchFamily="34" charset="0"/>
                <a:cs typeface="Arial" panose="020B0604020202020204" pitchFamily="34" charset="0"/>
              </a:rPr>
              <a:t>/m</a:t>
            </a:r>
            <a:r>
              <a:rPr lang="en-US" sz="2200" dirty="0">
                <a:effectLst/>
                <a:latin typeface="Arial" panose="020B0604020202020204" pitchFamily="34" charset="0"/>
                <a:cs typeface="Arial" panose="020B0604020202020204" pitchFamily="34" charset="0"/>
              </a:rPr>
              <a:t>2</a:t>
            </a:r>
            <a:r>
              <a:rPr lang="en-US" sz="2200" dirty="0">
                <a:latin typeface="Arial" panose="020B0604020202020204" pitchFamily="34" charset="0"/>
                <a:cs typeface="Arial" panose="020B0604020202020204" pitchFamily="34" charset="0"/>
              </a:rPr>
              <a:t>/s at plant canopy height effective for a range of crop species.</a:t>
            </a:r>
          </a:p>
          <a:p>
            <a:pPr marL="457200" indent="-457200">
              <a:spcAft>
                <a:spcPts val="900"/>
              </a:spcAft>
              <a:buFont typeface="+mj-lt"/>
              <a:buAutoNum type="arabicPeriod"/>
            </a:pPr>
            <a:r>
              <a:rPr lang="en-US" sz="2200" b="1" dirty="0">
                <a:latin typeface="Arial" panose="020B0604020202020204" pitchFamily="34" charset="0"/>
                <a:cs typeface="Arial" panose="020B0604020202020204" pitchFamily="34" charset="0"/>
              </a:rPr>
              <a:t>Photoperiod:</a:t>
            </a:r>
            <a:r>
              <a:rPr lang="en-US" sz="2200" dirty="0">
                <a:latin typeface="Arial" panose="020B0604020202020204" pitchFamily="34" charset="0"/>
                <a:cs typeface="Arial" panose="020B0604020202020204" pitchFamily="34" charset="0"/>
              </a:rPr>
              <a:t> We recommend a photoperiod of 22 h with 2 h of darkness in a 24-h diurnal cycle. The dark period slightly improves plant health. </a:t>
            </a:r>
          </a:p>
          <a:p>
            <a:pPr marL="457200" indent="-457200">
              <a:spcAft>
                <a:spcPts val="900"/>
              </a:spcAft>
              <a:buFont typeface="+mj-lt"/>
              <a:buAutoNum type="arabicPeriod"/>
            </a:pPr>
            <a:r>
              <a:rPr lang="en-US" sz="2200" b="1" dirty="0">
                <a:latin typeface="Arial" panose="020B0604020202020204" pitchFamily="34" charset="0"/>
                <a:cs typeface="Arial" panose="020B0604020202020204" pitchFamily="34" charset="0"/>
              </a:rPr>
              <a:t>Temperature: </a:t>
            </a:r>
            <a:r>
              <a:rPr lang="en-US" sz="2200" dirty="0">
                <a:latin typeface="Arial" panose="020B0604020202020204" pitchFamily="34" charset="0"/>
                <a:cs typeface="Arial" panose="020B0604020202020204" pitchFamily="34" charset="0"/>
              </a:rPr>
              <a:t>The optimal temperature regime (maximum and minimum temperatures) should be applied for each crop. A higher temperature should be maintained during the photoperiod, whereas a fall in temperature during the dark period can aid in stress recovery. A 12-h 22 °C/17 °C temperature cycling regime with 2 h of darkness occurring within 12 h of 17 °C has proven successful. A temperature cycling regime of 22 °C/17 °C for 22 h of light and 2 h of dark, respectively also work fine.</a:t>
            </a:r>
          </a:p>
          <a:p>
            <a:pPr marL="457200" indent="-457200">
              <a:spcAft>
                <a:spcPts val="900"/>
              </a:spcAft>
              <a:buFont typeface="+mj-lt"/>
              <a:buAutoNum type="arabicPeriod"/>
            </a:pPr>
            <a:r>
              <a:rPr lang="en-US" sz="2200" b="1" dirty="0">
                <a:latin typeface="Arial" panose="020B0604020202020204" pitchFamily="34" charset="0"/>
                <a:cs typeface="Arial" panose="020B0604020202020204" pitchFamily="34" charset="0"/>
              </a:rPr>
              <a:t>Humidity: </a:t>
            </a:r>
            <a:r>
              <a:rPr lang="en-US" sz="2200" dirty="0">
                <a:latin typeface="Arial" panose="020B0604020202020204" pitchFamily="34" charset="0"/>
                <a:cs typeface="Arial" panose="020B0604020202020204" pitchFamily="34" charset="0"/>
              </a:rPr>
              <a:t>Most controlled-environment chambers have limited control over humidity, but a reasonable range of 60–70% is ideal. For crops that are more adapted to drier conditions, a lower humidity level may be advisable </a:t>
            </a:r>
            <a:endParaRPr lang="en-US" sz="2200" dirty="0">
              <a:effectLst/>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AE97A8FD-9528-C14C-964C-388B2D3A3EC0}"/>
              </a:ext>
            </a:extLst>
          </p:cNvPr>
          <p:cNvSpPr txBox="1"/>
          <p:nvPr/>
        </p:nvSpPr>
        <p:spPr>
          <a:xfrm>
            <a:off x="410816" y="132522"/>
            <a:ext cx="11542646" cy="584775"/>
          </a:xfrm>
          <a:prstGeom prst="rect">
            <a:avLst/>
          </a:prstGeom>
          <a:noFill/>
        </p:spPr>
        <p:txBody>
          <a:bodyPr wrap="square" rtlCol="0">
            <a:spAutoFit/>
          </a:bodyPr>
          <a:lstStyle/>
          <a:p>
            <a:pPr algn="ctr"/>
            <a:r>
              <a:rPr lang="en-US" sz="3200" b="1" dirty="0">
                <a:latin typeface="Arial" panose="020B0604020202020204" pitchFamily="34" charset="0"/>
                <a:cs typeface="Arial" panose="020B0604020202020204" pitchFamily="34" charset="0"/>
              </a:rPr>
              <a:t>Steps to follow in Speed Breeding</a:t>
            </a:r>
          </a:p>
        </p:txBody>
      </p:sp>
    </p:spTree>
    <p:extLst>
      <p:ext uri="{BB962C8B-B14F-4D97-AF65-F5344CB8AC3E}">
        <p14:creationId xmlns:p14="http://schemas.microsoft.com/office/powerpoint/2010/main" val="3975863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6A0B47C-2FBA-D84B-A8AC-AC84A1A8499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643807" y="1586948"/>
            <a:ext cx="7288696" cy="4945582"/>
          </a:xfrm>
          <a:prstGeom prst="rect">
            <a:avLst/>
          </a:prstGeom>
          <a:ln>
            <a:solidFill>
              <a:schemeClr val="accent5">
                <a:lumMod val="75000"/>
              </a:schemeClr>
            </a:solidFill>
          </a:ln>
        </p:spPr>
      </p:pic>
      <p:sp>
        <p:nvSpPr>
          <p:cNvPr id="3" name="Rectangle 2">
            <a:extLst>
              <a:ext uri="{FF2B5EF4-FFF2-40B4-BE49-F238E27FC236}">
                <a16:creationId xmlns:a16="http://schemas.microsoft.com/office/drawing/2014/main" id="{B29C2603-25E0-7F4F-BA7B-688559DBF71B}"/>
              </a:ext>
            </a:extLst>
          </p:cNvPr>
          <p:cNvSpPr/>
          <p:nvPr/>
        </p:nvSpPr>
        <p:spPr>
          <a:xfrm>
            <a:off x="583094" y="218158"/>
            <a:ext cx="11410123" cy="1077218"/>
          </a:xfrm>
          <a:prstGeom prst="rect">
            <a:avLst/>
          </a:prstGeom>
        </p:spPr>
        <p:txBody>
          <a:bodyPr wrap="square">
            <a:spAutoFit/>
          </a:bodyPr>
          <a:lstStyle/>
          <a:p>
            <a:pPr algn="ctr"/>
            <a:r>
              <a:rPr lang="en-US" sz="3200" b="1" i="0" u="none" strike="noStrike" dirty="0">
                <a:solidFill>
                  <a:srgbClr val="222222"/>
                </a:solidFill>
                <a:effectLst/>
                <a:latin typeface="Arial" panose="020B0604020202020204" pitchFamily="34" charset="0"/>
                <a:cs typeface="Arial" panose="020B0604020202020204" pitchFamily="34" charset="0"/>
              </a:rPr>
              <a:t>Harvesting of immature spikes and drying them in an oven/dehydrator saves 12 days (3 vs. 15 days)</a:t>
            </a:r>
            <a:endParaRPr lang="en-US" sz="3200" b="1"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B40F6E42-01CE-DB4E-9107-841C3B1705D1}"/>
              </a:ext>
            </a:extLst>
          </p:cNvPr>
          <p:cNvSpPr txBox="1"/>
          <p:nvPr/>
        </p:nvSpPr>
        <p:spPr>
          <a:xfrm>
            <a:off x="5127585" y="3956096"/>
            <a:ext cx="2002420" cy="369332"/>
          </a:xfrm>
          <a:prstGeom prst="rect">
            <a:avLst/>
          </a:prstGeom>
          <a:solidFill>
            <a:schemeClr val="bg1"/>
          </a:solidFill>
        </p:spPr>
        <p:txBody>
          <a:bodyPr wrap="square" rtlCol="0">
            <a:spAutoFit/>
          </a:bodyPr>
          <a:lstStyle/>
          <a:p>
            <a:pPr algn="ctr"/>
            <a:r>
              <a:rPr lang="en-US" b="1" dirty="0"/>
              <a:t>~ 3 Days</a:t>
            </a:r>
          </a:p>
        </p:txBody>
      </p:sp>
      <p:sp>
        <p:nvSpPr>
          <p:cNvPr id="5" name="TextBox 4">
            <a:extLst>
              <a:ext uri="{FF2B5EF4-FFF2-40B4-BE49-F238E27FC236}">
                <a16:creationId xmlns:a16="http://schemas.microsoft.com/office/drawing/2014/main" id="{36AF4244-D965-DF44-AE6E-AFF85117FD5B}"/>
              </a:ext>
            </a:extLst>
          </p:cNvPr>
          <p:cNvSpPr txBox="1"/>
          <p:nvPr/>
        </p:nvSpPr>
        <p:spPr>
          <a:xfrm>
            <a:off x="5286945" y="6163198"/>
            <a:ext cx="2002420" cy="369332"/>
          </a:xfrm>
          <a:prstGeom prst="rect">
            <a:avLst/>
          </a:prstGeom>
          <a:solidFill>
            <a:schemeClr val="bg1"/>
          </a:solidFill>
        </p:spPr>
        <p:txBody>
          <a:bodyPr wrap="square" rtlCol="0">
            <a:spAutoFit/>
          </a:bodyPr>
          <a:lstStyle/>
          <a:p>
            <a:pPr algn="ctr"/>
            <a:r>
              <a:rPr lang="en-US" b="1" dirty="0"/>
              <a:t>~ 15 Days</a:t>
            </a:r>
          </a:p>
        </p:txBody>
      </p:sp>
    </p:spTree>
    <p:extLst>
      <p:ext uri="{BB962C8B-B14F-4D97-AF65-F5344CB8AC3E}">
        <p14:creationId xmlns:p14="http://schemas.microsoft.com/office/powerpoint/2010/main" val="228317412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0709606-E8DC-A349-8D36-BAF0F71AAC51}"/>
              </a:ext>
            </a:extLst>
          </p:cNvPr>
          <p:cNvPicPr>
            <a:picLocks noChangeAspect="1"/>
          </p:cNvPicPr>
          <p:nvPr/>
        </p:nvPicPr>
        <p:blipFill>
          <a:blip r:embed="rId2" cstate="email">
            <a:extLst>
              <a:ext uri="{BEBA8EAE-BF5A-486C-A8C5-ECC9F3942E4B}">
                <a14:imgProps xmlns:a14="http://schemas.microsoft.com/office/drawing/2010/main">
                  <a14:imgLayer r:embed="rId3">
                    <a14:imgEffect>
                      <a14:sharpenSoften amount="50000"/>
                    </a14:imgEffect>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a:off x="3303567" y="1320583"/>
            <a:ext cx="5323598" cy="5456339"/>
          </a:xfrm>
          <a:prstGeom prst="rect">
            <a:avLst/>
          </a:prstGeom>
        </p:spPr>
      </p:pic>
      <p:sp>
        <p:nvSpPr>
          <p:cNvPr id="3" name="Rectangle 2">
            <a:extLst>
              <a:ext uri="{FF2B5EF4-FFF2-40B4-BE49-F238E27FC236}">
                <a16:creationId xmlns:a16="http://schemas.microsoft.com/office/drawing/2014/main" id="{1A0D725F-02D4-5648-81E3-142EAEDB0AFF}"/>
              </a:ext>
            </a:extLst>
          </p:cNvPr>
          <p:cNvSpPr/>
          <p:nvPr/>
        </p:nvSpPr>
        <p:spPr>
          <a:xfrm>
            <a:off x="384314" y="243365"/>
            <a:ext cx="11449878" cy="1077218"/>
          </a:xfrm>
          <a:prstGeom prst="rect">
            <a:avLst/>
          </a:prstGeom>
        </p:spPr>
        <p:txBody>
          <a:bodyPr wrap="square">
            <a:spAutoFit/>
          </a:bodyPr>
          <a:lstStyle/>
          <a:p>
            <a:pPr algn="ctr"/>
            <a:r>
              <a:rPr lang="en-US" sz="3200" b="1" i="0" u="none" strike="noStrike" dirty="0">
                <a:solidFill>
                  <a:srgbClr val="222222"/>
                </a:solidFill>
                <a:effectLst/>
                <a:latin typeface="Arial" panose="020B0604020202020204" pitchFamily="34" charset="0"/>
                <a:cs typeface="Arial" panose="020B0604020202020204" pitchFamily="34" charset="0"/>
              </a:rPr>
              <a:t>Accelerated plant growth and development under speed breeding (left) compared to control conditions (right).</a:t>
            </a: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4087023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0CF5C9B-DB17-644A-B1BB-C872B64A63FA}"/>
              </a:ext>
            </a:extLst>
          </p:cNvPr>
          <p:cNvPicPr>
            <a:picLocks noChangeAspect="1"/>
          </p:cNvPicPr>
          <p:nvPr/>
        </p:nvPicPr>
        <p:blipFill>
          <a:blip r:embed="rId2" cstate="email">
            <a:extLst>
              <a:ext uri="{BEBA8EAE-BF5A-486C-A8C5-ECC9F3942E4B}">
                <a14:imgProps xmlns:a14="http://schemas.microsoft.com/office/drawing/2010/main">
                  <a14:imgLayer r:embed="rId3">
                    <a14:imgEffect>
                      <a14:sharpenSoften amount="50000"/>
                    </a14:imgEffect>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a:off x="3450172" y="1320583"/>
            <a:ext cx="5318162" cy="5421495"/>
          </a:xfrm>
          <a:prstGeom prst="rect">
            <a:avLst/>
          </a:prstGeom>
          <a:ln>
            <a:solidFill>
              <a:srgbClr val="0070C0"/>
            </a:solidFill>
          </a:ln>
        </p:spPr>
      </p:pic>
      <p:sp>
        <p:nvSpPr>
          <p:cNvPr id="3" name="Rectangle 2">
            <a:extLst>
              <a:ext uri="{FF2B5EF4-FFF2-40B4-BE49-F238E27FC236}">
                <a16:creationId xmlns:a16="http://schemas.microsoft.com/office/drawing/2014/main" id="{B34A3AB6-AD6E-B34F-B59E-046551149971}"/>
              </a:ext>
            </a:extLst>
          </p:cNvPr>
          <p:cNvSpPr/>
          <p:nvPr/>
        </p:nvSpPr>
        <p:spPr>
          <a:xfrm>
            <a:off x="384314" y="243365"/>
            <a:ext cx="11449878" cy="1077218"/>
          </a:xfrm>
          <a:prstGeom prst="rect">
            <a:avLst/>
          </a:prstGeom>
        </p:spPr>
        <p:txBody>
          <a:bodyPr wrap="square">
            <a:spAutoFit/>
          </a:bodyPr>
          <a:lstStyle/>
          <a:p>
            <a:pPr algn="ctr"/>
            <a:r>
              <a:rPr lang="en-US" sz="3200" b="1" i="0" u="none" strike="noStrike" dirty="0">
                <a:solidFill>
                  <a:srgbClr val="222222"/>
                </a:solidFill>
                <a:effectLst/>
                <a:latin typeface="Arial" panose="020B0604020202020204" pitchFamily="34" charset="0"/>
                <a:cs typeface="Arial" panose="020B0604020202020204" pitchFamily="34" charset="0"/>
              </a:rPr>
              <a:t>Accelerated plant growth and development under speed breeding (left) compared to control conditions (right).</a:t>
            </a: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8071610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DC7865D-9BB7-CE4D-A475-30A019AAEEF2}"/>
              </a:ext>
            </a:extLst>
          </p:cNvPr>
          <p:cNvSpPr/>
          <p:nvPr/>
        </p:nvSpPr>
        <p:spPr>
          <a:xfrm>
            <a:off x="0" y="0"/>
            <a:ext cx="12192000" cy="1754326"/>
          </a:xfrm>
          <a:prstGeom prst="rect">
            <a:avLst/>
          </a:prstGeom>
        </p:spPr>
        <p:txBody>
          <a:bodyPr wrap="square">
            <a:spAutoFit/>
          </a:bodyPr>
          <a:lstStyle/>
          <a:p>
            <a:pPr algn="ctr"/>
            <a:r>
              <a:rPr lang="en-US" sz="3600" b="1" dirty="0">
                <a:effectLst/>
                <a:latin typeface="Arial" panose="020B0604020202020204" pitchFamily="34" charset="0"/>
                <a:cs typeface="Arial" panose="020B0604020202020204" pitchFamily="34" charset="0"/>
              </a:rPr>
              <a:t>Peas mature in 8 instead of 12 weeks in greenhouse under normal condition. </a:t>
            </a:r>
          </a:p>
          <a:p>
            <a:pPr algn="ctr"/>
            <a:endParaRPr lang="en-US" sz="3600" b="1" dirty="0">
              <a:effectLst/>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AC7F046D-C261-ED46-9E62-213B72D833D1}"/>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1052422" y="1225252"/>
            <a:ext cx="9851367" cy="4848045"/>
          </a:xfrm>
          <a:prstGeom prst="rect">
            <a:avLst/>
          </a:prstGeom>
        </p:spPr>
      </p:pic>
      <p:sp>
        <p:nvSpPr>
          <p:cNvPr id="4" name="Rectangle 3">
            <a:extLst>
              <a:ext uri="{FF2B5EF4-FFF2-40B4-BE49-F238E27FC236}">
                <a16:creationId xmlns:a16="http://schemas.microsoft.com/office/drawing/2014/main" id="{A4230A5D-F0DB-4E4E-B6A3-E98D71523213}"/>
              </a:ext>
            </a:extLst>
          </p:cNvPr>
          <p:cNvSpPr/>
          <p:nvPr/>
        </p:nvSpPr>
        <p:spPr>
          <a:xfrm>
            <a:off x="1052422" y="6073297"/>
            <a:ext cx="10112576" cy="830997"/>
          </a:xfrm>
          <a:prstGeom prst="rect">
            <a:avLst/>
          </a:prstGeom>
        </p:spPr>
        <p:txBody>
          <a:bodyPr wrap="square">
            <a:spAutoFit/>
          </a:bodyPr>
          <a:lstStyle/>
          <a:p>
            <a:r>
              <a:rPr lang="en-US" sz="2400" dirty="0">
                <a:effectLst/>
                <a:latin typeface="Arial" panose="020B0604020202020204" pitchFamily="34" charset="0"/>
                <a:cs typeface="Arial" panose="020B0604020202020204" pitchFamily="34" charset="0"/>
              </a:rPr>
              <a:t>Pea plants grown in limited media and nutrition (“flask method”) in order to achieve rapid generation advancement</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0367863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903C664-95F2-BD4F-A888-5252D88FC7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76137" y="1326544"/>
            <a:ext cx="6572218" cy="5531456"/>
          </a:xfrm>
          <a:prstGeom prst="rect">
            <a:avLst/>
          </a:prstGeom>
        </p:spPr>
      </p:pic>
      <p:sp>
        <p:nvSpPr>
          <p:cNvPr id="4" name="Rectangle 3">
            <a:extLst>
              <a:ext uri="{FF2B5EF4-FFF2-40B4-BE49-F238E27FC236}">
                <a16:creationId xmlns:a16="http://schemas.microsoft.com/office/drawing/2014/main" id="{B9A7CFDE-A5B5-EC4F-9A5A-7D95CABA2721}"/>
              </a:ext>
            </a:extLst>
          </p:cNvPr>
          <p:cNvSpPr/>
          <p:nvPr/>
        </p:nvSpPr>
        <p:spPr>
          <a:xfrm>
            <a:off x="112295" y="157762"/>
            <a:ext cx="11931316" cy="954107"/>
          </a:xfrm>
          <a:prstGeom prst="rect">
            <a:avLst/>
          </a:prstGeom>
        </p:spPr>
        <p:txBody>
          <a:bodyPr wrap="square">
            <a:spAutoFit/>
          </a:bodyPr>
          <a:lstStyle/>
          <a:p>
            <a:pPr algn="ctr"/>
            <a:r>
              <a:rPr lang="en-US" sz="2800" b="1" dirty="0">
                <a:latin typeface="Arial" panose="020B0604020202020204" pitchFamily="34" charset="0"/>
                <a:cs typeface="Arial" panose="020B0604020202020204" pitchFamily="34" charset="0"/>
              </a:rPr>
              <a:t>Pods harvested from </a:t>
            </a:r>
            <a:r>
              <a:rPr lang="en-US" sz="2800" b="1" i="1" dirty="0">
                <a:latin typeface="Arial" panose="020B0604020202020204" pitchFamily="34" charset="0"/>
                <a:cs typeface="Arial" panose="020B0604020202020204" pitchFamily="34" charset="0"/>
              </a:rPr>
              <a:t>Brassica </a:t>
            </a:r>
            <a:r>
              <a:rPr lang="en-US" sz="2800" b="1" i="1" dirty="0" err="1">
                <a:latin typeface="Arial" panose="020B0604020202020204" pitchFamily="34" charset="0"/>
                <a:cs typeface="Arial" panose="020B0604020202020204" pitchFamily="34" charset="0"/>
              </a:rPr>
              <a:t>napus</a:t>
            </a:r>
            <a:r>
              <a:rPr lang="en-US" sz="2800" b="1" i="1" dirty="0">
                <a:latin typeface="Arial" panose="020B0604020202020204" pitchFamily="34" charset="0"/>
                <a:cs typeface="Arial" panose="020B0604020202020204" pitchFamily="34" charset="0"/>
              </a:rPr>
              <a:t> </a:t>
            </a:r>
            <a:r>
              <a:rPr lang="en-US" sz="2800" b="1" dirty="0">
                <a:latin typeface="Arial" panose="020B0604020202020204" pitchFamily="34" charset="0"/>
                <a:cs typeface="Arial" panose="020B0604020202020204" pitchFamily="34" charset="0"/>
              </a:rPr>
              <a:t>RV31 grown in LED-supplemented glasshouses at the John Innes Centre, UK.</a:t>
            </a:r>
          </a:p>
        </p:txBody>
      </p:sp>
      <p:sp>
        <p:nvSpPr>
          <p:cNvPr id="5" name="Rectangle 4">
            <a:extLst>
              <a:ext uri="{FF2B5EF4-FFF2-40B4-BE49-F238E27FC236}">
                <a16:creationId xmlns:a16="http://schemas.microsoft.com/office/drawing/2014/main" id="{60D7D582-7FC8-1040-8540-F143AE8A4375}"/>
              </a:ext>
            </a:extLst>
          </p:cNvPr>
          <p:cNvSpPr/>
          <p:nvPr/>
        </p:nvSpPr>
        <p:spPr>
          <a:xfrm>
            <a:off x="8340721" y="2405560"/>
            <a:ext cx="3275256" cy="461665"/>
          </a:xfrm>
          <a:prstGeom prst="rect">
            <a:avLst/>
          </a:prstGeom>
        </p:spPr>
        <p:txBody>
          <a:bodyPr wrap="none">
            <a:spAutoFit/>
          </a:bodyPr>
          <a:lstStyle/>
          <a:p>
            <a:r>
              <a:rPr lang="en-US" sz="2400" b="1" dirty="0">
                <a:latin typeface="Arial" panose="020B0604020202020204" pitchFamily="34" charset="0"/>
                <a:cs typeface="Arial" panose="020B0604020202020204" pitchFamily="34" charset="0"/>
              </a:rPr>
              <a:t>22-hour photoperiod </a:t>
            </a:r>
            <a:endParaRPr lang="en-US" sz="2400" b="1" dirty="0"/>
          </a:p>
        </p:txBody>
      </p:sp>
      <p:sp>
        <p:nvSpPr>
          <p:cNvPr id="6" name="Rectangle 5">
            <a:extLst>
              <a:ext uri="{FF2B5EF4-FFF2-40B4-BE49-F238E27FC236}">
                <a16:creationId xmlns:a16="http://schemas.microsoft.com/office/drawing/2014/main" id="{B481162E-B89C-1D43-B200-EFBBA21216A0}"/>
              </a:ext>
            </a:extLst>
          </p:cNvPr>
          <p:cNvSpPr/>
          <p:nvPr/>
        </p:nvSpPr>
        <p:spPr>
          <a:xfrm>
            <a:off x="8340721" y="5084247"/>
            <a:ext cx="3190297" cy="461665"/>
          </a:xfrm>
          <a:prstGeom prst="rect">
            <a:avLst/>
          </a:prstGeom>
        </p:spPr>
        <p:txBody>
          <a:bodyPr wrap="none">
            <a:spAutoFit/>
          </a:bodyPr>
          <a:lstStyle/>
          <a:p>
            <a:r>
              <a:rPr lang="en-US" sz="2400" b="1" dirty="0">
                <a:latin typeface="Arial" panose="020B0604020202020204" pitchFamily="34" charset="0"/>
                <a:cs typeface="Arial" panose="020B0604020202020204" pitchFamily="34" charset="0"/>
              </a:rPr>
              <a:t>16-hour photoperiod</a:t>
            </a:r>
            <a:endParaRPr lang="en-US" sz="2400" b="1" dirty="0"/>
          </a:p>
        </p:txBody>
      </p:sp>
    </p:spTree>
    <p:extLst>
      <p:ext uri="{BB962C8B-B14F-4D97-AF65-F5344CB8AC3E}">
        <p14:creationId xmlns:p14="http://schemas.microsoft.com/office/powerpoint/2010/main" val="17634530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31A4266-2060-ED42-AB75-DA0E31F32731}"/>
              </a:ext>
            </a:extLst>
          </p:cNvPr>
          <p:cNvSpPr/>
          <p:nvPr/>
        </p:nvSpPr>
        <p:spPr>
          <a:xfrm>
            <a:off x="194514" y="808948"/>
            <a:ext cx="11622157" cy="1169551"/>
          </a:xfrm>
          <a:prstGeom prst="rect">
            <a:avLst/>
          </a:prstGeom>
        </p:spPr>
        <p:txBody>
          <a:bodyPr wrap="square">
            <a:spAutoFit/>
          </a:bodyPr>
          <a:lstStyle/>
          <a:p>
            <a:pPr algn="ctr">
              <a:spcAft>
                <a:spcPts val="1200"/>
              </a:spcAft>
            </a:pPr>
            <a:r>
              <a:rPr lang="en-US" sz="3000" b="1" dirty="0">
                <a:latin typeface="Arial" panose="020B0604020202020204" pitchFamily="34" charset="0"/>
                <a:ea typeface="Calibri" panose="020F0502020204030204" pitchFamily="34" charset="0"/>
                <a:cs typeface="Arial" panose="020B0604020202020204" pitchFamily="34" charset="0"/>
              </a:rPr>
              <a:t>Lecture 6: Recent Advances in Plant Breeding (February 21)</a:t>
            </a:r>
          </a:p>
          <a:p>
            <a:pPr algn="ctr">
              <a:spcAft>
                <a:spcPts val="1200"/>
              </a:spcAft>
            </a:pPr>
            <a:endParaRPr lang="en-US" sz="3000" b="1" dirty="0">
              <a:latin typeface="Arial" panose="020B0604020202020204" pitchFamily="34" charset="0"/>
              <a:ea typeface="Calibri" panose="020F0502020204030204" pitchFamily="34" charset="0"/>
              <a:cs typeface="Arial" panose="020B0604020202020204" pitchFamily="34" charset="0"/>
            </a:endParaRPr>
          </a:p>
        </p:txBody>
      </p:sp>
      <p:sp>
        <p:nvSpPr>
          <p:cNvPr id="3" name="TextBox 2">
            <a:extLst>
              <a:ext uri="{FF2B5EF4-FFF2-40B4-BE49-F238E27FC236}">
                <a16:creationId xmlns:a16="http://schemas.microsoft.com/office/drawing/2014/main" id="{8B0B1D58-29CF-124B-9E23-D549EE406FCB}"/>
              </a:ext>
            </a:extLst>
          </p:cNvPr>
          <p:cNvSpPr txBox="1"/>
          <p:nvPr/>
        </p:nvSpPr>
        <p:spPr>
          <a:xfrm>
            <a:off x="1802297" y="2040054"/>
            <a:ext cx="10389703" cy="4616648"/>
          </a:xfrm>
          <a:prstGeom prst="rect">
            <a:avLst/>
          </a:prstGeom>
          <a:noFill/>
        </p:spPr>
        <p:txBody>
          <a:bodyPr wrap="square" rtlCol="0">
            <a:spAutoFit/>
          </a:bodyPr>
          <a:lstStyle/>
          <a:p>
            <a:pPr marL="457200" indent="-457200">
              <a:spcBef>
                <a:spcPts val="600"/>
              </a:spcBef>
              <a:spcAft>
                <a:spcPts val="600"/>
              </a:spcAft>
              <a:buFont typeface="Wingdings" pitchFamily="2" charset="2"/>
              <a:buChar char="v"/>
            </a:pPr>
            <a:r>
              <a:rPr lang="en-US" sz="2800" dirty="0">
                <a:solidFill>
                  <a:srgbClr val="FF0000"/>
                </a:solidFill>
                <a:latin typeface="Arial" panose="020B0604020202020204" pitchFamily="34" charset="0"/>
                <a:cs typeface="Arial" panose="020B0604020202020204" pitchFamily="34" charset="0"/>
              </a:rPr>
              <a:t>Marker Assisted Selection</a:t>
            </a:r>
          </a:p>
          <a:p>
            <a:pPr marL="457200" indent="-457200">
              <a:spcBef>
                <a:spcPts val="600"/>
              </a:spcBef>
              <a:spcAft>
                <a:spcPts val="600"/>
              </a:spcAft>
              <a:buFont typeface="Wingdings" pitchFamily="2" charset="2"/>
              <a:buChar char="v"/>
            </a:pPr>
            <a:r>
              <a:rPr lang="en-US" sz="2800" dirty="0">
                <a:latin typeface="Arial" panose="020B0604020202020204" pitchFamily="34" charset="0"/>
                <a:cs typeface="Arial" panose="020B0604020202020204" pitchFamily="34" charset="0"/>
              </a:rPr>
              <a:t>Speed Breeding</a:t>
            </a:r>
          </a:p>
          <a:p>
            <a:pPr marL="457200" indent="-457200">
              <a:spcBef>
                <a:spcPts val="600"/>
              </a:spcBef>
              <a:spcAft>
                <a:spcPts val="600"/>
              </a:spcAft>
              <a:buFont typeface="Wingdings" pitchFamily="2" charset="2"/>
              <a:buChar char="v"/>
            </a:pPr>
            <a:r>
              <a:rPr lang="en-US" sz="2800" dirty="0">
                <a:latin typeface="Arial" panose="020B0604020202020204" pitchFamily="34" charset="0"/>
                <a:cs typeface="Arial" panose="020B0604020202020204" pitchFamily="34" charset="0"/>
              </a:rPr>
              <a:t>Doubled-haploid</a:t>
            </a:r>
          </a:p>
          <a:p>
            <a:pPr marL="457200" indent="-457200">
              <a:spcBef>
                <a:spcPts val="600"/>
              </a:spcBef>
              <a:spcAft>
                <a:spcPts val="600"/>
              </a:spcAft>
              <a:buFont typeface="Wingdings" pitchFamily="2" charset="2"/>
              <a:buChar char="v"/>
            </a:pPr>
            <a:r>
              <a:rPr lang="en-US" sz="2800" dirty="0">
                <a:latin typeface="Arial" panose="020B0604020202020204" pitchFamily="34" charset="0"/>
                <a:cs typeface="Arial" panose="020B0604020202020204" pitchFamily="34" charset="0"/>
              </a:rPr>
              <a:t>TILLING Genome</a:t>
            </a:r>
          </a:p>
          <a:p>
            <a:pPr marL="457200" indent="-457200">
              <a:spcBef>
                <a:spcPts val="600"/>
              </a:spcBef>
              <a:spcAft>
                <a:spcPts val="600"/>
              </a:spcAft>
              <a:buFont typeface="Wingdings" pitchFamily="2" charset="2"/>
              <a:buChar char="v"/>
            </a:pPr>
            <a:r>
              <a:rPr lang="en-US" sz="2800" dirty="0">
                <a:latin typeface="Arial" panose="020B0604020202020204" pitchFamily="34" charset="0"/>
                <a:cs typeface="Arial" panose="020B0604020202020204" pitchFamily="34" charset="0"/>
              </a:rPr>
              <a:t>CRISPR Cas9</a:t>
            </a:r>
          </a:p>
          <a:p>
            <a:pPr marL="457200" indent="-457200">
              <a:spcBef>
                <a:spcPts val="600"/>
              </a:spcBef>
              <a:spcAft>
                <a:spcPts val="600"/>
              </a:spcAft>
              <a:buFont typeface="Wingdings" pitchFamily="2" charset="2"/>
              <a:buChar char="v"/>
            </a:pPr>
            <a:r>
              <a:rPr lang="en-US" sz="2800" dirty="0">
                <a:latin typeface="Arial" panose="020B0604020202020204" pitchFamily="34" charset="0"/>
                <a:cs typeface="Arial" panose="020B0604020202020204" pitchFamily="34" charset="0"/>
              </a:rPr>
              <a:t>Fixing Heterosis in Rice</a:t>
            </a:r>
          </a:p>
          <a:p>
            <a:pPr marL="457200" indent="-457200">
              <a:spcBef>
                <a:spcPts val="600"/>
              </a:spcBef>
              <a:spcAft>
                <a:spcPts val="600"/>
              </a:spcAft>
              <a:buFont typeface="Wingdings" pitchFamily="2" charset="2"/>
              <a:buChar char="v"/>
            </a:pPr>
            <a:r>
              <a:rPr lang="en-US" sz="2800" dirty="0" err="1">
                <a:latin typeface="Arial" panose="020B0604020202020204" pitchFamily="34" charset="0"/>
                <a:cs typeface="Arial" panose="020B0604020202020204" pitchFamily="34" charset="0"/>
              </a:rPr>
              <a:t>Phenomics</a:t>
            </a:r>
            <a:endParaRPr lang="en-US" sz="2800" dirty="0">
              <a:latin typeface="Arial" panose="020B0604020202020204" pitchFamily="34" charset="0"/>
              <a:cs typeface="Arial" panose="020B0604020202020204" pitchFamily="34" charset="0"/>
            </a:endParaRPr>
          </a:p>
          <a:p>
            <a:pPr>
              <a:spcBef>
                <a:spcPts val="600"/>
              </a:spcBef>
              <a:spcAft>
                <a:spcPts val="600"/>
              </a:spcAft>
            </a:pP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0544805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3B4E559-C566-954D-8328-AB370D8EFC82}"/>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570376" y="1253507"/>
            <a:ext cx="5051245" cy="5604493"/>
          </a:xfrm>
          <a:prstGeom prst="rect">
            <a:avLst/>
          </a:prstGeom>
        </p:spPr>
      </p:pic>
      <p:sp>
        <p:nvSpPr>
          <p:cNvPr id="3" name="Rectangle 2">
            <a:extLst>
              <a:ext uri="{FF2B5EF4-FFF2-40B4-BE49-F238E27FC236}">
                <a16:creationId xmlns:a16="http://schemas.microsoft.com/office/drawing/2014/main" id="{F445ED93-F7B1-8246-ADBB-C05660BE01AA}"/>
              </a:ext>
            </a:extLst>
          </p:cNvPr>
          <p:cNvSpPr/>
          <p:nvPr/>
        </p:nvSpPr>
        <p:spPr>
          <a:xfrm>
            <a:off x="-9260502" y="-3863882"/>
            <a:ext cx="7956084" cy="17327820"/>
          </a:xfrm>
          <a:prstGeom prst="rect">
            <a:avLst/>
          </a:prstGeom>
        </p:spPr>
        <p:txBody>
          <a:bodyPr wrap="square">
            <a:spAutoFit/>
          </a:bodyPr>
          <a:lstStyle/>
          <a:p>
            <a:r>
              <a:rPr lang="en-US" sz="2800" dirty="0">
                <a:latin typeface="AdvOTcb88df00"/>
              </a:rPr>
              <a:t>Fig. 2 | </a:t>
            </a:r>
            <a:r>
              <a:rPr lang="en-US" sz="2800" dirty="0">
                <a:latin typeface="AdvOT5777b7ad"/>
              </a:rPr>
              <a:t>Single-seed descent sowing densities of spring wheat (bread and durum) and barley. </a:t>
            </a:r>
            <a:r>
              <a:rPr lang="en-US" sz="2800" dirty="0">
                <a:latin typeface="AdvOTea1a7398"/>
              </a:rPr>
              <a:t>All plants were grown under an LED-supplemented glasshouse setup at the JIC, UK, or the UQ, Australia. </a:t>
            </a:r>
            <a:r>
              <a:rPr lang="en-US" sz="2800" dirty="0" err="1">
                <a:latin typeface="AdvOTcb88df00"/>
              </a:rPr>
              <a:t>a</a:t>
            </a:r>
            <a:r>
              <a:rPr lang="en-US" sz="2800" dirty="0" err="1">
                <a:latin typeface="AdvOTea1a7398"/>
              </a:rPr>
              <a:t>,</a:t>
            </a:r>
            <a:r>
              <a:rPr lang="en-US" sz="2800" dirty="0" err="1">
                <a:latin typeface="AdvOTcb88df00"/>
              </a:rPr>
              <a:t>b</a:t>
            </a:r>
            <a:r>
              <a:rPr lang="en-US" sz="2800" dirty="0">
                <a:latin typeface="AdvOTea1a7398"/>
              </a:rPr>
              <a:t>, Durum wheat (</a:t>
            </a:r>
            <a:r>
              <a:rPr lang="en-US" sz="2800" dirty="0">
                <a:latin typeface="AdvOT9bd21c25.I"/>
              </a:rPr>
              <a:t>T. durum </a:t>
            </a:r>
            <a:r>
              <a:rPr lang="en-US" sz="2800" dirty="0">
                <a:latin typeface="AdvOTea1a7398"/>
              </a:rPr>
              <a:t>cv. Kronos) grown under the LED-supplemented glasshouse setup, JIC, in 96-cell trays: 43 d after sowing, under a 16-h photoperiod (</a:t>
            </a:r>
            <a:r>
              <a:rPr lang="en-US" sz="2800" dirty="0">
                <a:latin typeface="AdvOTcb88df00"/>
              </a:rPr>
              <a:t>a</a:t>
            </a:r>
            <a:r>
              <a:rPr lang="en-US" sz="2800" dirty="0">
                <a:latin typeface="AdvOTea1a7398"/>
              </a:rPr>
              <a:t>, left); 43 d after sowing, under 22-h photoperiod (</a:t>
            </a:r>
            <a:r>
              <a:rPr lang="en-US" sz="2800" dirty="0">
                <a:latin typeface="AdvOTcb88df00"/>
              </a:rPr>
              <a:t>a</a:t>
            </a:r>
            <a:r>
              <a:rPr lang="en-US" sz="2800" dirty="0">
                <a:latin typeface="AdvOTea1a7398"/>
              </a:rPr>
              <a:t>, right); 79 d under a 16-h photoperiod (</a:t>
            </a:r>
            <a:r>
              <a:rPr lang="en-US" sz="2800" dirty="0">
                <a:latin typeface="AdvOTcb88df00"/>
              </a:rPr>
              <a:t>b</a:t>
            </a:r>
            <a:r>
              <a:rPr lang="en-US" sz="2800" dirty="0">
                <a:latin typeface="AdvOTea1a7398"/>
              </a:rPr>
              <a:t>, left); 79 d under a 22-h photoperiod (</a:t>
            </a:r>
            <a:r>
              <a:rPr lang="en-US" sz="2800" dirty="0">
                <a:latin typeface="AdvOTcb88df00"/>
              </a:rPr>
              <a:t>b</a:t>
            </a:r>
            <a:r>
              <a:rPr lang="en-US" sz="2800" dirty="0">
                <a:latin typeface="AdvOTea1a7398"/>
              </a:rPr>
              <a:t>, right). Scale bar, 20 cm (applies to </a:t>
            </a:r>
            <a:r>
              <a:rPr lang="en-US" sz="2800" dirty="0" err="1">
                <a:latin typeface="AdvOTcb88df00"/>
              </a:rPr>
              <a:t>a</a:t>
            </a:r>
            <a:r>
              <a:rPr lang="en-US" sz="2800" dirty="0" err="1">
                <a:latin typeface="AdvOTea1a7398"/>
              </a:rPr>
              <a:t>,</a:t>
            </a:r>
            <a:r>
              <a:rPr lang="en-US" sz="2800" dirty="0" err="1">
                <a:latin typeface="AdvOTcb88df00"/>
              </a:rPr>
              <a:t>b</a:t>
            </a:r>
            <a:r>
              <a:rPr lang="en-US" sz="2800" dirty="0">
                <a:latin typeface="AdvOTea1a7398"/>
              </a:rPr>
              <a:t>). </a:t>
            </a:r>
            <a:r>
              <a:rPr lang="en-US" sz="2800" dirty="0">
                <a:latin typeface="AdvOTcb88df00"/>
              </a:rPr>
              <a:t>c</a:t>
            </a:r>
            <a:r>
              <a:rPr lang="en-US" sz="2800" dirty="0">
                <a:latin typeface="AdvOTea1a7398"/>
              </a:rPr>
              <a:t>, Spring wheat (</a:t>
            </a:r>
            <a:r>
              <a:rPr lang="en-US" sz="2800" dirty="0">
                <a:latin typeface="AdvOT9bd21c25.I"/>
              </a:rPr>
              <a:t>T. </a:t>
            </a:r>
            <a:r>
              <a:rPr lang="en-US" sz="2800" dirty="0" err="1">
                <a:latin typeface="AdvOT9bd21c25.I"/>
              </a:rPr>
              <a:t>aestivum</a:t>
            </a:r>
            <a:r>
              <a:rPr lang="en-US" sz="2800" dirty="0">
                <a:latin typeface="AdvOT9bd21c25.I"/>
              </a:rPr>
              <a:t> </a:t>
            </a:r>
            <a:r>
              <a:rPr lang="en-US" sz="2800" dirty="0">
                <a:latin typeface="AdvOTea1a7398"/>
              </a:rPr>
              <a:t>cv. </a:t>
            </a:r>
            <a:r>
              <a:rPr lang="en-US" sz="2800" dirty="0" err="1">
                <a:latin typeface="AdvOTea1a7398"/>
              </a:rPr>
              <a:t>Suntop</a:t>
            </a:r>
            <a:r>
              <a:rPr lang="en-US" sz="2800" dirty="0">
                <a:latin typeface="AdvOTea1a7398"/>
              </a:rPr>
              <a:t>) grown under an LED-supplemented glasshouse setup, at the UQ, at 37 d after sowing: plants in a 30-cell tray (left); plants in a 64-cell tray (center); plants in a 100-cell tray (right). </a:t>
            </a:r>
            <a:r>
              <a:rPr lang="en-US" sz="2800" dirty="0">
                <a:latin typeface="AdvOTcb88df00"/>
              </a:rPr>
              <a:t>d</a:t>
            </a:r>
            <a:r>
              <a:rPr lang="en-US" sz="2800" dirty="0">
                <a:latin typeface="AdvOTea1a7398"/>
              </a:rPr>
              <a:t>, Barley (</a:t>
            </a:r>
            <a:r>
              <a:rPr lang="en-US" sz="2800" dirty="0">
                <a:latin typeface="AdvOT9bd21c25.I"/>
              </a:rPr>
              <a:t>H. vulgare </a:t>
            </a:r>
            <a:r>
              <a:rPr lang="en-US" sz="2800" dirty="0">
                <a:latin typeface="AdvOTea1a7398"/>
              </a:rPr>
              <a:t>cv. Commander) grown under an LED-supplemented glasshouse setup, at the UQ, at 34 d after sowing: plants in a 30-cell tray (left); plants in a 64-cell tray (center); plants in a 100-cell tray (right). Scale bar, 20 cm (applies to </a:t>
            </a:r>
            <a:r>
              <a:rPr lang="en-US" sz="2800" dirty="0" err="1">
                <a:latin typeface="AdvOTcb88df00"/>
              </a:rPr>
              <a:t>c</a:t>
            </a:r>
            <a:r>
              <a:rPr lang="en-US" sz="2800" dirty="0" err="1">
                <a:latin typeface="AdvOTea1a7398"/>
              </a:rPr>
              <a:t>,</a:t>
            </a:r>
            <a:r>
              <a:rPr lang="en-US" sz="2800" dirty="0" err="1">
                <a:latin typeface="AdvOTcb88df00"/>
              </a:rPr>
              <a:t>d</a:t>
            </a:r>
            <a:r>
              <a:rPr lang="en-US" sz="2800" dirty="0">
                <a:latin typeface="AdvOTea1a7398"/>
              </a:rPr>
              <a:t>). </a:t>
            </a:r>
            <a:r>
              <a:rPr lang="en-US" sz="2800" dirty="0">
                <a:latin typeface="AdvOTcb88df00"/>
              </a:rPr>
              <a:t>e</a:t>
            </a:r>
            <a:r>
              <a:rPr lang="en-US" sz="2800" dirty="0">
                <a:latin typeface="AdvOTea1a7398"/>
              </a:rPr>
              <a:t>, Mature spikes of spring wheat (</a:t>
            </a:r>
            <a:r>
              <a:rPr lang="en-US" sz="2800" dirty="0">
                <a:latin typeface="AdvOT9bd21c25.I"/>
              </a:rPr>
              <a:t>T. </a:t>
            </a:r>
            <a:r>
              <a:rPr lang="en-US" sz="2800" dirty="0" err="1">
                <a:latin typeface="AdvOT9bd21c25.I"/>
              </a:rPr>
              <a:t>aestivum</a:t>
            </a:r>
            <a:r>
              <a:rPr lang="en-US" sz="2800" dirty="0">
                <a:latin typeface="AdvOT9bd21c25.I"/>
              </a:rPr>
              <a:t> </a:t>
            </a:r>
            <a:r>
              <a:rPr lang="en-US" sz="2800" dirty="0">
                <a:latin typeface="AdvOTea1a7398"/>
              </a:rPr>
              <a:t>cv. </a:t>
            </a:r>
            <a:r>
              <a:rPr lang="en-US" sz="2800" dirty="0" err="1">
                <a:latin typeface="AdvOTea1a7398"/>
              </a:rPr>
              <a:t>Suntop</a:t>
            </a:r>
            <a:r>
              <a:rPr lang="en-US" sz="2800" dirty="0">
                <a:latin typeface="AdvOTea1a7398"/>
              </a:rPr>
              <a:t>) grown under LED-supplemented glasshouse setup, at the UQ: spikes from plants in a 30-cell tray (</a:t>
            </a:r>
            <a:r>
              <a:rPr lang="en-US" sz="2800" dirty="0">
                <a:latin typeface="AdvOTcb88df00"/>
              </a:rPr>
              <a:t>e</a:t>
            </a:r>
            <a:r>
              <a:rPr lang="en-US" sz="2800" dirty="0">
                <a:latin typeface="AdvOTea1a7398"/>
              </a:rPr>
              <a:t>, left); spikes from plants in a 64-cell tray (</a:t>
            </a:r>
            <a:r>
              <a:rPr lang="en-US" sz="2800" dirty="0">
                <a:latin typeface="AdvOTcb88df00"/>
              </a:rPr>
              <a:t>e</a:t>
            </a:r>
            <a:r>
              <a:rPr lang="en-US" sz="2800" dirty="0">
                <a:latin typeface="AdvOTea1a7398"/>
              </a:rPr>
              <a:t>, center); spikes from plants in a 100-cell tray (</a:t>
            </a:r>
            <a:r>
              <a:rPr lang="en-US" sz="2800" dirty="0">
                <a:latin typeface="AdvOTcb88df00"/>
              </a:rPr>
              <a:t>e</a:t>
            </a:r>
            <a:r>
              <a:rPr lang="en-US" sz="2800" dirty="0">
                <a:latin typeface="AdvOTea1a7398"/>
              </a:rPr>
              <a:t>, right). </a:t>
            </a:r>
            <a:r>
              <a:rPr lang="en-US" sz="2800" dirty="0">
                <a:latin typeface="AdvOTcb88df00"/>
              </a:rPr>
              <a:t>f</a:t>
            </a:r>
            <a:r>
              <a:rPr lang="en-US" sz="2800" dirty="0">
                <a:latin typeface="AdvOTea1a7398"/>
              </a:rPr>
              <a:t>, Mature spikes of barley (</a:t>
            </a:r>
            <a:r>
              <a:rPr lang="en-US" sz="2800" dirty="0">
                <a:latin typeface="AdvOT9bd21c25.I"/>
              </a:rPr>
              <a:t>H. vulgare </a:t>
            </a:r>
            <a:r>
              <a:rPr lang="en-US" sz="2800" dirty="0">
                <a:latin typeface="AdvOTea1a7398"/>
              </a:rPr>
              <a:t>cv. Commander) grown under an LED-supplemented glasshouse setup, at the UQ: spikes from plants in a 30-cell tray (</a:t>
            </a:r>
            <a:r>
              <a:rPr lang="en-US" sz="2800" dirty="0">
                <a:latin typeface="AdvOTcb88df00"/>
              </a:rPr>
              <a:t>f</a:t>
            </a:r>
            <a:r>
              <a:rPr lang="en-US" sz="2800" dirty="0">
                <a:latin typeface="AdvOTea1a7398"/>
              </a:rPr>
              <a:t>, left); spikes from plants in a 64-cell tray (</a:t>
            </a:r>
            <a:r>
              <a:rPr lang="en-US" sz="2800" dirty="0">
                <a:latin typeface="AdvOTcb88df00"/>
              </a:rPr>
              <a:t>f</a:t>
            </a:r>
            <a:r>
              <a:rPr lang="en-US" sz="2800" dirty="0">
                <a:latin typeface="AdvOTea1a7398"/>
              </a:rPr>
              <a:t>, center); spikes from plants in a 100-cell tray (</a:t>
            </a:r>
            <a:r>
              <a:rPr lang="en-US" sz="2800" dirty="0">
                <a:latin typeface="AdvOTcb88df00"/>
              </a:rPr>
              <a:t>f</a:t>
            </a:r>
            <a:r>
              <a:rPr lang="en-US" sz="2800" dirty="0">
                <a:latin typeface="AdvOTea1a7398"/>
              </a:rPr>
              <a:t>, right). Scale bar, 3 cm (applies to </a:t>
            </a:r>
            <a:r>
              <a:rPr lang="en-US" sz="2800" dirty="0" err="1">
                <a:latin typeface="AdvOTcb88df00"/>
              </a:rPr>
              <a:t>e</a:t>
            </a:r>
            <a:r>
              <a:rPr lang="en-US" sz="2800" dirty="0" err="1">
                <a:latin typeface="AdvOTea1a7398"/>
              </a:rPr>
              <a:t>,</a:t>
            </a:r>
            <a:r>
              <a:rPr lang="en-US" sz="2800" dirty="0" err="1">
                <a:latin typeface="AdvOTcb88df00"/>
              </a:rPr>
              <a:t>f</a:t>
            </a:r>
            <a:r>
              <a:rPr lang="en-US" sz="2800" dirty="0">
                <a:latin typeface="AdvOTea1a7398"/>
              </a:rPr>
              <a:t>). </a:t>
            </a:r>
            <a:r>
              <a:rPr lang="en-US" sz="2800" dirty="0">
                <a:latin typeface="AdvOTcb88df00"/>
              </a:rPr>
              <a:t>g</a:t>
            </a:r>
            <a:r>
              <a:rPr lang="en-US" sz="2800" dirty="0">
                <a:latin typeface="AdvOTea1a7398+20"/>
              </a:rPr>
              <a:t>–</a:t>
            </a:r>
            <a:r>
              <a:rPr lang="en-US" sz="2800" dirty="0" err="1">
                <a:latin typeface="AdvOTcb88df00"/>
              </a:rPr>
              <a:t>i</a:t>
            </a:r>
            <a:r>
              <a:rPr lang="en-US" sz="2800" dirty="0">
                <a:latin typeface="AdvOTea1a7398"/>
              </a:rPr>
              <a:t>, Mature seeds of spring wheat (</a:t>
            </a:r>
            <a:r>
              <a:rPr lang="en-US" sz="2800" dirty="0">
                <a:latin typeface="AdvOT9bd21c25.I"/>
              </a:rPr>
              <a:t>T. </a:t>
            </a:r>
            <a:r>
              <a:rPr lang="en-US" sz="2800" dirty="0" err="1">
                <a:latin typeface="AdvOT9bd21c25.I"/>
              </a:rPr>
              <a:t>aestivum</a:t>
            </a:r>
            <a:r>
              <a:rPr lang="en-US" sz="2800" dirty="0">
                <a:latin typeface="AdvOT9bd21c25.I"/>
              </a:rPr>
              <a:t> </a:t>
            </a:r>
            <a:r>
              <a:rPr lang="en-US" sz="2800" dirty="0">
                <a:latin typeface="AdvOTea1a7398"/>
              </a:rPr>
              <a:t>cv. </a:t>
            </a:r>
            <a:r>
              <a:rPr lang="en-US" sz="2800" dirty="0" err="1">
                <a:latin typeface="AdvOTea1a7398"/>
              </a:rPr>
              <a:t>Suntop</a:t>
            </a:r>
            <a:r>
              <a:rPr lang="en-US" sz="2800" dirty="0">
                <a:latin typeface="AdvOTea1a7398"/>
              </a:rPr>
              <a:t>) grown under an LED-supplemented glasshouse setup, at the UQ: seeds from plants in a 30-cell tray (</a:t>
            </a:r>
            <a:r>
              <a:rPr lang="en-US" sz="2800" dirty="0">
                <a:latin typeface="AdvOTcb88df00"/>
              </a:rPr>
              <a:t>g</a:t>
            </a:r>
            <a:r>
              <a:rPr lang="en-US" sz="2800" dirty="0">
                <a:latin typeface="AdvOTea1a7398"/>
              </a:rPr>
              <a:t>); seeds from plants in a 64-cell tray (</a:t>
            </a:r>
            <a:r>
              <a:rPr lang="en-US" sz="2800" dirty="0">
                <a:latin typeface="AdvOTcb88df00"/>
              </a:rPr>
              <a:t>h</a:t>
            </a:r>
            <a:r>
              <a:rPr lang="en-US" sz="2800" dirty="0">
                <a:latin typeface="AdvOTea1a7398"/>
              </a:rPr>
              <a:t>); seeds from plants in a 100-cell tray (</a:t>
            </a:r>
            <a:r>
              <a:rPr lang="en-US" sz="2800" dirty="0" err="1">
                <a:latin typeface="AdvOTcb88df00"/>
              </a:rPr>
              <a:t>i</a:t>
            </a:r>
            <a:r>
              <a:rPr lang="en-US" sz="2800" dirty="0">
                <a:latin typeface="AdvOTea1a7398"/>
              </a:rPr>
              <a:t>). </a:t>
            </a:r>
            <a:r>
              <a:rPr lang="en-US" sz="2800" dirty="0">
                <a:latin typeface="AdvOTcb88df00"/>
              </a:rPr>
              <a:t>j</a:t>
            </a:r>
            <a:r>
              <a:rPr lang="en-US" sz="2800" dirty="0">
                <a:latin typeface="AdvOTea1a7398+20"/>
              </a:rPr>
              <a:t>–</a:t>
            </a:r>
            <a:r>
              <a:rPr lang="en-US" sz="2800" dirty="0">
                <a:latin typeface="AdvOTcb88df00"/>
              </a:rPr>
              <a:t>l</a:t>
            </a:r>
            <a:r>
              <a:rPr lang="en-US" sz="2800" dirty="0">
                <a:latin typeface="AdvOTea1a7398"/>
              </a:rPr>
              <a:t>, Mature seeds of barley (</a:t>
            </a:r>
            <a:r>
              <a:rPr lang="en-US" sz="2800" dirty="0">
                <a:latin typeface="AdvOT9bd21c25.I"/>
              </a:rPr>
              <a:t>H. vulgare </a:t>
            </a:r>
            <a:r>
              <a:rPr lang="en-US" sz="2800" dirty="0">
                <a:latin typeface="AdvOTea1a7398"/>
              </a:rPr>
              <a:t>cv. Commander) grown under an LED-supplemented glasshouse setup, at the UQ: seeds from plants in a 30-cell tray (</a:t>
            </a:r>
            <a:r>
              <a:rPr lang="en-US" sz="2800" dirty="0">
                <a:latin typeface="AdvOTcb88df00"/>
              </a:rPr>
              <a:t>j</a:t>
            </a:r>
            <a:r>
              <a:rPr lang="en-US" sz="2800" dirty="0">
                <a:latin typeface="AdvOTea1a7398"/>
              </a:rPr>
              <a:t>); seeds from plants in a 64-cell tray (</a:t>
            </a:r>
            <a:r>
              <a:rPr lang="en-US" sz="2800" dirty="0">
                <a:latin typeface="AdvOTcb88df00"/>
              </a:rPr>
              <a:t>k</a:t>
            </a:r>
            <a:r>
              <a:rPr lang="en-US" sz="2800" dirty="0">
                <a:latin typeface="AdvOTea1a7398"/>
              </a:rPr>
              <a:t>); seeds from plants in a 100-cell tray (</a:t>
            </a:r>
            <a:r>
              <a:rPr lang="en-US" sz="2800" dirty="0">
                <a:latin typeface="AdvOTcb88df00"/>
              </a:rPr>
              <a:t>l</a:t>
            </a:r>
            <a:r>
              <a:rPr lang="en-US" sz="2800" dirty="0">
                <a:latin typeface="AdvOTea1a7398"/>
              </a:rPr>
              <a:t>). Scale bar, 1 cm (applies to </a:t>
            </a:r>
            <a:r>
              <a:rPr lang="en-US" sz="2800" dirty="0">
                <a:latin typeface="AdvOTcb88df00"/>
              </a:rPr>
              <a:t>g</a:t>
            </a:r>
            <a:r>
              <a:rPr lang="en-US" sz="2800" dirty="0">
                <a:latin typeface="AdvOTea1a7398+20"/>
              </a:rPr>
              <a:t>–</a:t>
            </a:r>
            <a:r>
              <a:rPr lang="en-US" sz="2800" dirty="0">
                <a:latin typeface="AdvOTcb88df00"/>
              </a:rPr>
              <a:t>l</a:t>
            </a:r>
            <a:r>
              <a:rPr lang="en-US" sz="2800" dirty="0">
                <a:latin typeface="AdvOTea1a7398"/>
              </a:rPr>
              <a:t>). </a:t>
            </a:r>
            <a:endParaRPr lang="en-US" sz="2800" dirty="0"/>
          </a:p>
        </p:txBody>
      </p:sp>
      <p:sp>
        <p:nvSpPr>
          <p:cNvPr id="4" name="Rectangle 3">
            <a:extLst>
              <a:ext uri="{FF2B5EF4-FFF2-40B4-BE49-F238E27FC236}">
                <a16:creationId xmlns:a16="http://schemas.microsoft.com/office/drawing/2014/main" id="{5E375D54-3396-1745-9F2B-C30992136E74}"/>
              </a:ext>
            </a:extLst>
          </p:cNvPr>
          <p:cNvSpPr/>
          <p:nvPr/>
        </p:nvSpPr>
        <p:spPr>
          <a:xfrm>
            <a:off x="0" y="176289"/>
            <a:ext cx="12191999" cy="1200329"/>
          </a:xfrm>
          <a:prstGeom prst="rect">
            <a:avLst/>
          </a:prstGeom>
        </p:spPr>
        <p:txBody>
          <a:bodyPr wrap="square">
            <a:spAutoFit/>
          </a:bodyPr>
          <a:lstStyle/>
          <a:p>
            <a:pPr algn="ctr"/>
            <a:r>
              <a:rPr lang="en-US" sz="3600" b="1" dirty="0">
                <a:latin typeface="Arial" panose="020B0604020202020204" pitchFamily="34" charset="0"/>
                <a:cs typeface="Arial" panose="020B0604020202020204" pitchFamily="34" charset="0"/>
              </a:rPr>
              <a:t>Single-seed descent sowing densities of spring wheat (bread and durum) and barley.</a:t>
            </a:r>
          </a:p>
        </p:txBody>
      </p:sp>
    </p:spTree>
    <p:extLst>
      <p:ext uri="{BB962C8B-B14F-4D97-AF65-F5344CB8AC3E}">
        <p14:creationId xmlns:p14="http://schemas.microsoft.com/office/powerpoint/2010/main" val="268883019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7CD5460-50EC-494B-A9B6-0DC4B5AC80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2100" y="685800"/>
            <a:ext cx="11607800" cy="5486400"/>
          </a:xfrm>
          <a:prstGeom prst="rect">
            <a:avLst/>
          </a:prstGeom>
        </p:spPr>
      </p:pic>
    </p:spTree>
    <p:extLst>
      <p:ext uri="{BB962C8B-B14F-4D97-AF65-F5344CB8AC3E}">
        <p14:creationId xmlns:p14="http://schemas.microsoft.com/office/powerpoint/2010/main" val="153564545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AF4F6DF-2360-484C-AFC4-5EF699C7C577}"/>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1914555" y="1205948"/>
            <a:ext cx="8362890" cy="5652052"/>
          </a:xfrm>
          <a:prstGeom prst="rect">
            <a:avLst/>
          </a:prstGeom>
        </p:spPr>
      </p:pic>
      <p:sp>
        <p:nvSpPr>
          <p:cNvPr id="3" name="Rectangle 2">
            <a:extLst>
              <a:ext uri="{FF2B5EF4-FFF2-40B4-BE49-F238E27FC236}">
                <a16:creationId xmlns:a16="http://schemas.microsoft.com/office/drawing/2014/main" id="{1E5878DB-B9B8-424B-B69C-DBC6AAFA5B90}"/>
              </a:ext>
            </a:extLst>
          </p:cNvPr>
          <p:cNvSpPr/>
          <p:nvPr/>
        </p:nvSpPr>
        <p:spPr>
          <a:xfrm>
            <a:off x="3048000" y="3105835"/>
            <a:ext cx="6096000" cy="646331"/>
          </a:xfrm>
          <a:prstGeom prst="rect">
            <a:avLst/>
          </a:prstGeom>
        </p:spPr>
        <p:txBody>
          <a:bodyPr>
            <a:spAutoFit/>
          </a:bodyPr>
          <a:lstStyle/>
          <a:p>
            <a:r>
              <a:rPr lang="en-US" b="1" i="0" u="none" strike="noStrike" dirty="0">
                <a:solidFill>
                  <a:srgbClr val="222222"/>
                </a:solidFill>
                <a:effectLst/>
                <a:latin typeface="Lora"/>
              </a:rPr>
              <a:t>Fig. 3: Adult plant phenotypes in wheat and barley under speed breeding conditions.</a:t>
            </a:r>
            <a:endParaRPr lang="en-US" dirty="0"/>
          </a:p>
        </p:txBody>
      </p:sp>
      <p:sp>
        <p:nvSpPr>
          <p:cNvPr id="4" name="Rectangle 3">
            <a:extLst>
              <a:ext uri="{FF2B5EF4-FFF2-40B4-BE49-F238E27FC236}">
                <a16:creationId xmlns:a16="http://schemas.microsoft.com/office/drawing/2014/main" id="{1779EEFF-E6A6-7443-9075-B9CBE27553F9}"/>
              </a:ext>
            </a:extLst>
          </p:cNvPr>
          <p:cNvSpPr/>
          <p:nvPr/>
        </p:nvSpPr>
        <p:spPr>
          <a:xfrm>
            <a:off x="152400" y="128730"/>
            <a:ext cx="11887200" cy="1077218"/>
          </a:xfrm>
          <a:prstGeom prst="rect">
            <a:avLst/>
          </a:prstGeom>
        </p:spPr>
        <p:txBody>
          <a:bodyPr wrap="square">
            <a:spAutoFit/>
          </a:bodyPr>
          <a:lstStyle/>
          <a:p>
            <a:pPr algn="ctr"/>
            <a:r>
              <a:rPr lang="en-US" sz="3200" b="1" dirty="0">
                <a:effectLst/>
                <a:latin typeface="Arial" panose="020B0604020202020204" pitchFamily="34" charset="0"/>
                <a:cs typeface="Arial" panose="020B0604020202020204" pitchFamily="34" charset="0"/>
              </a:rPr>
              <a:t>Adult plant phenotypes in wheat and barley under speed breeding conditions</a:t>
            </a:r>
            <a:endParaRPr lang="en-US" sz="3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7816035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4947925-8236-4644-9ABE-296D0B45CDF8}"/>
              </a:ext>
            </a:extLst>
          </p:cNvPr>
          <p:cNvSpPr txBox="1"/>
          <p:nvPr/>
        </p:nvSpPr>
        <p:spPr>
          <a:xfrm>
            <a:off x="130629" y="306119"/>
            <a:ext cx="11669486" cy="1323439"/>
          </a:xfrm>
          <a:prstGeom prst="rect">
            <a:avLst/>
          </a:prstGeom>
          <a:noFill/>
        </p:spPr>
        <p:txBody>
          <a:bodyPr wrap="square" rtlCol="0">
            <a:spAutoFit/>
          </a:bodyPr>
          <a:lstStyle/>
          <a:p>
            <a:pPr algn="ctr"/>
            <a:r>
              <a:rPr lang="en-US" sz="4000" b="1" dirty="0">
                <a:latin typeface="Arial" panose="020B0604020202020204" pitchFamily="34" charset="0"/>
                <a:cs typeface="Arial" panose="020B0604020202020204" pitchFamily="34" charset="0"/>
              </a:rPr>
              <a:t>Speed Breeding Expedites the Development of Novel Cultivars </a:t>
            </a:r>
          </a:p>
        </p:txBody>
      </p:sp>
      <p:sp>
        <p:nvSpPr>
          <p:cNvPr id="5" name="TextBox 4">
            <a:extLst>
              <a:ext uri="{FF2B5EF4-FFF2-40B4-BE49-F238E27FC236}">
                <a16:creationId xmlns:a16="http://schemas.microsoft.com/office/drawing/2014/main" id="{DE8DF596-6382-994A-94C9-056166C160E0}"/>
              </a:ext>
            </a:extLst>
          </p:cNvPr>
          <p:cNvSpPr txBox="1"/>
          <p:nvPr/>
        </p:nvSpPr>
        <p:spPr>
          <a:xfrm>
            <a:off x="1030515" y="1857829"/>
            <a:ext cx="11001828" cy="4616648"/>
          </a:xfrm>
          <a:prstGeom prst="rect">
            <a:avLst/>
          </a:prstGeom>
          <a:noFill/>
        </p:spPr>
        <p:txBody>
          <a:bodyPr wrap="square" rtlCol="0">
            <a:spAutoFit/>
          </a:bodyPr>
          <a:lstStyle/>
          <a:p>
            <a:pPr marL="342900" indent="-342900">
              <a:spcAft>
                <a:spcPts val="1800"/>
              </a:spcAft>
              <a:buFont typeface="Wingdings" pitchFamily="2" charset="2"/>
              <a:buChar char="v"/>
            </a:pPr>
            <a:r>
              <a:rPr lang="en-US" sz="2600" dirty="0">
                <a:latin typeface="Arial" panose="020B0604020202020204" pitchFamily="34" charset="0"/>
                <a:cs typeface="Arial" panose="020B0604020202020204" pitchFamily="34" charset="0"/>
              </a:rPr>
              <a:t>One can now generate novel cultivars very rapidly. Four to six crops a year? </a:t>
            </a:r>
          </a:p>
          <a:p>
            <a:pPr marL="342900" indent="-342900">
              <a:spcAft>
                <a:spcPts val="1800"/>
              </a:spcAft>
              <a:buFont typeface="Wingdings" pitchFamily="2" charset="2"/>
              <a:buChar char="v"/>
            </a:pPr>
            <a:r>
              <a:rPr lang="en-US" sz="2600" dirty="0">
                <a:latin typeface="Arial" panose="020B0604020202020204" pitchFamily="34" charset="0"/>
                <a:cs typeface="Arial" panose="020B0604020202020204" pitchFamily="34" charset="0"/>
              </a:rPr>
              <a:t>Single seed descent (SSD) method can be pursued under speed breeding without any trade off. </a:t>
            </a:r>
          </a:p>
          <a:p>
            <a:pPr marL="342900" indent="-342900">
              <a:spcAft>
                <a:spcPts val="1800"/>
              </a:spcAft>
              <a:buFont typeface="Wingdings" pitchFamily="2" charset="2"/>
              <a:buChar char="v"/>
            </a:pPr>
            <a:r>
              <a:rPr lang="en-US" sz="2600" dirty="0">
                <a:latin typeface="Arial" panose="020B0604020202020204" pitchFamily="34" charset="0"/>
                <a:cs typeface="Arial" panose="020B0604020202020204" pitchFamily="34" charset="0"/>
              </a:rPr>
              <a:t>In fact, becomes less expensive to grow thousands of lines densely under greenhouse condition for SSD.</a:t>
            </a:r>
          </a:p>
          <a:p>
            <a:pPr marL="342900" indent="-342900">
              <a:spcAft>
                <a:spcPts val="1800"/>
              </a:spcAft>
              <a:buFont typeface="Wingdings" pitchFamily="2" charset="2"/>
              <a:buChar char="v"/>
            </a:pPr>
            <a:r>
              <a:rPr lang="en-US" sz="2600" dirty="0">
                <a:latin typeface="Arial" panose="020B0604020202020204" pitchFamily="34" charset="0"/>
                <a:cs typeface="Arial" panose="020B0604020202020204" pitchFamily="34" charset="0"/>
              </a:rPr>
              <a:t>Selection can be made for disease resistance in adult plants. </a:t>
            </a:r>
          </a:p>
          <a:p>
            <a:pPr marL="342900" indent="-342900">
              <a:spcAft>
                <a:spcPts val="1800"/>
              </a:spcAft>
              <a:buFont typeface="Wingdings" pitchFamily="2" charset="2"/>
              <a:buChar char="v"/>
            </a:pPr>
            <a:r>
              <a:rPr lang="en-US" sz="2600" dirty="0">
                <a:latin typeface="Arial" panose="020B0604020202020204" pitchFamily="34" charset="0"/>
                <a:cs typeface="Arial" panose="020B0604020202020204" pitchFamily="34" charset="0"/>
              </a:rPr>
              <a:t> General methodologies work for most if not all crop plants; but modification can help.</a:t>
            </a:r>
          </a:p>
        </p:txBody>
      </p:sp>
    </p:spTree>
    <p:extLst>
      <p:ext uri="{BB962C8B-B14F-4D97-AF65-F5344CB8AC3E}">
        <p14:creationId xmlns:p14="http://schemas.microsoft.com/office/powerpoint/2010/main" val="50737525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31A4266-2060-ED42-AB75-DA0E31F32731}"/>
              </a:ext>
            </a:extLst>
          </p:cNvPr>
          <p:cNvSpPr/>
          <p:nvPr/>
        </p:nvSpPr>
        <p:spPr>
          <a:xfrm>
            <a:off x="194514" y="808948"/>
            <a:ext cx="11622157" cy="1169551"/>
          </a:xfrm>
          <a:prstGeom prst="rect">
            <a:avLst/>
          </a:prstGeom>
        </p:spPr>
        <p:txBody>
          <a:bodyPr wrap="square">
            <a:spAutoFit/>
          </a:bodyPr>
          <a:lstStyle/>
          <a:p>
            <a:pPr algn="ctr">
              <a:spcAft>
                <a:spcPts val="1200"/>
              </a:spcAft>
            </a:pPr>
            <a:r>
              <a:rPr lang="en-US" sz="3000" b="1" dirty="0">
                <a:latin typeface="Arial" panose="020B0604020202020204" pitchFamily="34" charset="0"/>
                <a:ea typeface="Calibri" panose="020F0502020204030204" pitchFamily="34" charset="0"/>
                <a:cs typeface="Arial" panose="020B0604020202020204" pitchFamily="34" charset="0"/>
              </a:rPr>
              <a:t>Lecture 6: Recent Advances in Plant Breeding (February 14)</a:t>
            </a:r>
          </a:p>
          <a:p>
            <a:pPr algn="ctr">
              <a:spcAft>
                <a:spcPts val="1200"/>
              </a:spcAft>
            </a:pPr>
            <a:endParaRPr lang="en-US" sz="3000" b="1" dirty="0">
              <a:latin typeface="Arial" panose="020B0604020202020204" pitchFamily="34" charset="0"/>
              <a:ea typeface="Calibri" panose="020F0502020204030204" pitchFamily="34" charset="0"/>
              <a:cs typeface="Arial" panose="020B0604020202020204" pitchFamily="34" charset="0"/>
            </a:endParaRPr>
          </a:p>
        </p:txBody>
      </p:sp>
      <p:sp>
        <p:nvSpPr>
          <p:cNvPr id="3" name="TextBox 2">
            <a:extLst>
              <a:ext uri="{FF2B5EF4-FFF2-40B4-BE49-F238E27FC236}">
                <a16:creationId xmlns:a16="http://schemas.microsoft.com/office/drawing/2014/main" id="{8B0B1D58-29CF-124B-9E23-D549EE406FCB}"/>
              </a:ext>
            </a:extLst>
          </p:cNvPr>
          <p:cNvSpPr txBox="1"/>
          <p:nvPr/>
        </p:nvSpPr>
        <p:spPr>
          <a:xfrm>
            <a:off x="1802297" y="2040054"/>
            <a:ext cx="10389703" cy="4616648"/>
          </a:xfrm>
          <a:prstGeom prst="rect">
            <a:avLst/>
          </a:prstGeom>
          <a:noFill/>
        </p:spPr>
        <p:txBody>
          <a:bodyPr wrap="square" rtlCol="0">
            <a:spAutoFit/>
          </a:bodyPr>
          <a:lstStyle/>
          <a:p>
            <a:pPr marL="457200" indent="-457200">
              <a:spcBef>
                <a:spcPts val="600"/>
              </a:spcBef>
              <a:spcAft>
                <a:spcPts val="600"/>
              </a:spcAft>
              <a:buFont typeface="Wingdings" pitchFamily="2" charset="2"/>
              <a:buChar char="v"/>
            </a:pPr>
            <a:r>
              <a:rPr lang="en-US" sz="2800" dirty="0">
                <a:latin typeface="Arial" panose="020B0604020202020204" pitchFamily="34" charset="0"/>
                <a:cs typeface="Arial" panose="020B0604020202020204" pitchFamily="34" charset="0"/>
              </a:rPr>
              <a:t>Marker Assisted Selection</a:t>
            </a:r>
          </a:p>
          <a:p>
            <a:pPr marL="457200" indent="-457200">
              <a:spcBef>
                <a:spcPts val="600"/>
              </a:spcBef>
              <a:spcAft>
                <a:spcPts val="600"/>
              </a:spcAft>
              <a:buFont typeface="Wingdings" pitchFamily="2" charset="2"/>
              <a:buChar char="v"/>
            </a:pPr>
            <a:r>
              <a:rPr lang="en-US" sz="2800" dirty="0">
                <a:latin typeface="Arial" panose="020B0604020202020204" pitchFamily="34" charset="0"/>
                <a:cs typeface="Arial" panose="020B0604020202020204" pitchFamily="34" charset="0"/>
              </a:rPr>
              <a:t>Speed Breeding</a:t>
            </a:r>
          </a:p>
          <a:p>
            <a:pPr marL="457200" indent="-457200">
              <a:spcBef>
                <a:spcPts val="600"/>
              </a:spcBef>
              <a:spcAft>
                <a:spcPts val="600"/>
              </a:spcAft>
              <a:buFont typeface="Wingdings" pitchFamily="2" charset="2"/>
              <a:buChar char="v"/>
            </a:pPr>
            <a:r>
              <a:rPr lang="en-US" sz="2800" dirty="0">
                <a:solidFill>
                  <a:srgbClr val="FF0000"/>
                </a:solidFill>
                <a:latin typeface="Arial" panose="020B0604020202020204" pitchFamily="34" charset="0"/>
                <a:cs typeface="Arial" panose="020B0604020202020204" pitchFamily="34" charset="0"/>
              </a:rPr>
              <a:t>Doubled-haploid</a:t>
            </a:r>
          </a:p>
          <a:p>
            <a:pPr marL="457200" indent="-457200">
              <a:spcBef>
                <a:spcPts val="600"/>
              </a:spcBef>
              <a:spcAft>
                <a:spcPts val="600"/>
              </a:spcAft>
              <a:buFont typeface="Wingdings" pitchFamily="2" charset="2"/>
              <a:buChar char="v"/>
            </a:pPr>
            <a:r>
              <a:rPr lang="en-US" sz="2800" dirty="0">
                <a:latin typeface="Arial" panose="020B0604020202020204" pitchFamily="34" charset="0"/>
                <a:cs typeface="Arial" panose="020B0604020202020204" pitchFamily="34" charset="0"/>
              </a:rPr>
              <a:t>TILLING Genome</a:t>
            </a:r>
          </a:p>
          <a:p>
            <a:pPr marL="457200" indent="-457200">
              <a:spcBef>
                <a:spcPts val="600"/>
              </a:spcBef>
              <a:spcAft>
                <a:spcPts val="600"/>
              </a:spcAft>
              <a:buFont typeface="Wingdings" pitchFamily="2" charset="2"/>
              <a:buChar char="v"/>
            </a:pPr>
            <a:r>
              <a:rPr lang="en-US" sz="2800" dirty="0">
                <a:latin typeface="Arial" panose="020B0604020202020204" pitchFamily="34" charset="0"/>
                <a:cs typeface="Arial" panose="020B0604020202020204" pitchFamily="34" charset="0"/>
              </a:rPr>
              <a:t>CRISPR Cas9</a:t>
            </a:r>
          </a:p>
          <a:p>
            <a:pPr marL="457200" indent="-457200">
              <a:spcBef>
                <a:spcPts val="600"/>
              </a:spcBef>
              <a:spcAft>
                <a:spcPts val="600"/>
              </a:spcAft>
              <a:buFont typeface="Wingdings" pitchFamily="2" charset="2"/>
              <a:buChar char="v"/>
            </a:pPr>
            <a:r>
              <a:rPr lang="en-US" sz="2800" dirty="0">
                <a:latin typeface="Arial" panose="020B0604020202020204" pitchFamily="34" charset="0"/>
                <a:cs typeface="Arial" panose="020B0604020202020204" pitchFamily="34" charset="0"/>
              </a:rPr>
              <a:t>Fixing Heterosis in Rice</a:t>
            </a:r>
          </a:p>
          <a:p>
            <a:pPr marL="457200" indent="-457200">
              <a:spcBef>
                <a:spcPts val="600"/>
              </a:spcBef>
              <a:spcAft>
                <a:spcPts val="600"/>
              </a:spcAft>
              <a:buFont typeface="Wingdings" pitchFamily="2" charset="2"/>
              <a:buChar char="v"/>
            </a:pPr>
            <a:r>
              <a:rPr lang="en-US" sz="2800" dirty="0" err="1">
                <a:latin typeface="Arial" panose="020B0604020202020204" pitchFamily="34" charset="0"/>
                <a:cs typeface="Arial" panose="020B0604020202020204" pitchFamily="34" charset="0"/>
              </a:rPr>
              <a:t>Phenomics</a:t>
            </a:r>
            <a:endParaRPr lang="en-US" sz="2800" dirty="0">
              <a:latin typeface="Arial" panose="020B0604020202020204" pitchFamily="34" charset="0"/>
              <a:cs typeface="Arial" panose="020B0604020202020204" pitchFamily="34" charset="0"/>
            </a:endParaRPr>
          </a:p>
          <a:p>
            <a:pPr marL="285750" indent="-285750">
              <a:spcBef>
                <a:spcPts val="600"/>
              </a:spcBef>
              <a:spcAft>
                <a:spcPts val="600"/>
              </a:spcAft>
              <a:buFont typeface="Wingdings" pitchFamily="2" charset="2"/>
              <a:buChar char="v"/>
            </a:pP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6464762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5CA15B2-0D17-074B-8124-7F2F397FB4FB}"/>
              </a:ext>
            </a:extLst>
          </p:cNvPr>
          <p:cNvPicPr>
            <a:picLocks noChangeAspect="1"/>
          </p:cNvPicPr>
          <p:nvPr/>
        </p:nvPicPr>
        <p:blipFill>
          <a:blip r:embed="rId2"/>
          <a:stretch>
            <a:fillRect/>
          </a:stretch>
        </p:blipFill>
        <p:spPr>
          <a:xfrm>
            <a:off x="2438401" y="343458"/>
            <a:ext cx="7398436" cy="6209741"/>
          </a:xfrm>
          <a:prstGeom prst="rect">
            <a:avLst/>
          </a:prstGeom>
          <a:ln>
            <a:solidFill>
              <a:schemeClr val="accent1"/>
            </a:solidFill>
          </a:ln>
        </p:spPr>
      </p:pic>
    </p:spTree>
    <p:extLst>
      <p:ext uri="{BB962C8B-B14F-4D97-AF65-F5344CB8AC3E}">
        <p14:creationId xmlns:p14="http://schemas.microsoft.com/office/powerpoint/2010/main" val="355055526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4EBCAC2-C0AD-0E41-ABF2-DE061CF8A4EA}"/>
              </a:ext>
            </a:extLst>
          </p:cNvPr>
          <p:cNvSpPr txBox="1"/>
          <p:nvPr/>
        </p:nvSpPr>
        <p:spPr>
          <a:xfrm>
            <a:off x="435428" y="362857"/>
            <a:ext cx="11292113" cy="615553"/>
          </a:xfrm>
          <a:prstGeom prst="rect">
            <a:avLst/>
          </a:prstGeom>
          <a:noFill/>
        </p:spPr>
        <p:txBody>
          <a:bodyPr wrap="square" rtlCol="0">
            <a:spAutoFit/>
          </a:bodyPr>
          <a:lstStyle/>
          <a:p>
            <a:pPr algn="ctr"/>
            <a:r>
              <a:rPr lang="en-US" sz="3400" b="1" dirty="0">
                <a:latin typeface="Arial" panose="020B0604020202020204" pitchFamily="34" charset="0"/>
                <a:cs typeface="Arial" panose="020B0604020202020204" pitchFamily="34" charset="0"/>
              </a:rPr>
              <a:t>Doubled-haploid to Expedite the Breeding Program</a:t>
            </a:r>
          </a:p>
        </p:txBody>
      </p:sp>
      <p:sp>
        <p:nvSpPr>
          <p:cNvPr id="3" name="TextBox 2">
            <a:extLst>
              <a:ext uri="{FF2B5EF4-FFF2-40B4-BE49-F238E27FC236}">
                <a16:creationId xmlns:a16="http://schemas.microsoft.com/office/drawing/2014/main" id="{1A9A32DC-1E51-5942-B1ED-281C0F0FAB7B}"/>
              </a:ext>
            </a:extLst>
          </p:cNvPr>
          <p:cNvSpPr txBox="1"/>
          <p:nvPr/>
        </p:nvSpPr>
        <p:spPr>
          <a:xfrm>
            <a:off x="1393370" y="1598672"/>
            <a:ext cx="9782630" cy="4462760"/>
          </a:xfrm>
          <a:prstGeom prst="rect">
            <a:avLst/>
          </a:prstGeom>
          <a:noFill/>
        </p:spPr>
        <p:txBody>
          <a:bodyPr wrap="square" rtlCol="0">
            <a:spAutoFit/>
          </a:bodyPr>
          <a:lstStyle/>
          <a:p>
            <a:pPr marL="457200" indent="-457200">
              <a:spcAft>
                <a:spcPts val="1800"/>
              </a:spcAft>
              <a:buFont typeface="Wingdings" pitchFamily="2" charset="2"/>
              <a:buChar char="v"/>
            </a:pPr>
            <a:r>
              <a:rPr lang="en-US" sz="2800" dirty="0">
                <a:latin typeface="Arial" panose="020B0604020202020204" pitchFamily="34" charset="0"/>
                <a:cs typeface="Arial" panose="020B0604020202020204" pitchFamily="34" charset="0"/>
              </a:rPr>
              <a:t>We need to fix the inbred lines for heterosis breeding.</a:t>
            </a:r>
          </a:p>
          <a:p>
            <a:pPr marL="457200" indent="-457200">
              <a:spcAft>
                <a:spcPts val="1800"/>
              </a:spcAft>
              <a:buFont typeface="Wingdings" pitchFamily="2" charset="2"/>
              <a:buChar char="v"/>
            </a:pPr>
            <a:r>
              <a:rPr lang="en-US" sz="2800" dirty="0">
                <a:latin typeface="Arial" panose="020B0604020202020204" pitchFamily="34" charset="0"/>
                <a:cs typeface="Arial" panose="020B0604020202020204" pitchFamily="34" charset="0"/>
              </a:rPr>
              <a:t>Doubled-haploid approach fix the genome in one generation.</a:t>
            </a:r>
          </a:p>
          <a:p>
            <a:pPr marL="457200" indent="-457200">
              <a:spcAft>
                <a:spcPts val="1800"/>
              </a:spcAft>
              <a:buFont typeface="Wingdings" pitchFamily="2" charset="2"/>
              <a:buChar char="v"/>
            </a:pPr>
            <a:r>
              <a:rPr lang="en-US" sz="2800" dirty="0">
                <a:latin typeface="Arial" panose="020B0604020202020204" pitchFamily="34" charset="0"/>
                <a:cs typeface="Arial" panose="020B0604020202020204" pitchFamily="34" charset="0"/>
              </a:rPr>
              <a:t>Process is time and labor-intensive.</a:t>
            </a:r>
          </a:p>
          <a:p>
            <a:pPr marL="457200" indent="-457200">
              <a:spcAft>
                <a:spcPts val="1800"/>
              </a:spcAft>
              <a:buFont typeface="Wingdings" pitchFamily="2" charset="2"/>
              <a:buChar char="v"/>
            </a:pPr>
            <a:r>
              <a:rPr lang="en-US" sz="2800" dirty="0">
                <a:latin typeface="Arial" panose="020B0604020202020204" pitchFamily="34" charset="0"/>
                <a:cs typeface="Arial" panose="020B0604020202020204" pitchFamily="34" charset="0"/>
              </a:rPr>
              <a:t>Recombination in one step as opposed to additional recombination in </a:t>
            </a:r>
            <a:r>
              <a:rPr lang="en-US" sz="2800" dirty="0" err="1">
                <a:latin typeface="Arial" panose="020B0604020202020204" pitchFamily="34" charset="0"/>
                <a:cs typeface="Arial" panose="020B0604020202020204" pitchFamily="34" charset="0"/>
              </a:rPr>
              <a:t>selfing</a:t>
            </a:r>
            <a:r>
              <a:rPr lang="en-US" sz="2800" dirty="0">
                <a:latin typeface="Arial" panose="020B0604020202020204" pitchFamily="34" charset="0"/>
                <a:cs typeface="Arial" panose="020B0604020202020204" pitchFamily="34" charset="0"/>
              </a:rPr>
              <a:t> generations of the pedigree/SSD method.</a:t>
            </a:r>
          </a:p>
          <a:p>
            <a:pPr marL="285750" indent="-285750">
              <a:spcAft>
                <a:spcPts val="1800"/>
              </a:spcAft>
              <a:buFont typeface="Wingdings" pitchFamily="2" charset="2"/>
              <a:buChar char="v"/>
            </a:pP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5002396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31A4266-2060-ED42-AB75-DA0E31F32731}"/>
              </a:ext>
            </a:extLst>
          </p:cNvPr>
          <p:cNvSpPr/>
          <p:nvPr/>
        </p:nvSpPr>
        <p:spPr>
          <a:xfrm>
            <a:off x="194514" y="808948"/>
            <a:ext cx="11622157" cy="1169551"/>
          </a:xfrm>
          <a:prstGeom prst="rect">
            <a:avLst/>
          </a:prstGeom>
        </p:spPr>
        <p:txBody>
          <a:bodyPr wrap="square">
            <a:spAutoFit/>
          </a:bodyPr>
          <a:lstStyle/>
          <a:p>
            <a:pPr algn="ctr">
              <a:spcAft>
                <a:spcPts val="1200"/>
              </a:spcAft>
            </a:pPr>
            <a:r>
              <a:rPr lang="en-US" sz="3000" b="1" dirty="0">
                <a:latin typeface="Arial" panose="020B0604020202020204" pitchFamily="34" charset="0"/>
                <a:ea typeface="Calibri" panose="020F0502020204030204" pitchFamily="34" charset="0"/>
                <a:cs typeface="Arial" panose="020B0604020202020204" pitchFamily="34" charset="0"/>
              </a:rPr>
              <a:t>Lecture 6: Recent Advances in Plant Breeding (February 14)</a:t>
            </a:r>
          </a:p>
          <a:p>
            <a:pPr algn="ctr">
              <a:spcAft>
                <a:spcPts val="1200"/>
              </a:spcAft>
            </a:pPr>
            <a:endParaRPr lang="en-US" sz="3000" b="1" dirty="0">
              <a:latin typeface="Arial" panose="020B0604020202020204" pitchFamily="34" charset="0"/>
              <a:ea typeface="Calibri" panose="020F0502020204030204" pitchFamily="34" charset="0"/>
              <a:cs typeface="Arial" panose="020B0604020202020204" pitchFamily="34" charset="0"/>
            </a:endParaRPr>
          </a:p>
        </p:txBody>
      </p:sp>
      <p:sp>
        <p:nvSpPr>
          <p:cNvPr id="3" name="TextBox 2">
            <a:extLst>
              <a:ext uri="{FF2B5EF4-FFF2-40B4-BE49-F238E27FC236}">
                <a16:creationId xmlns:a16="http://schemas.microsoft.com/office/drawing/2014/main" id="{8B0B1D58-29CF-124B-9E23-D549EE406FCB}"/>
              </a:ext>
            </a:extLst>
          </p:cNvPr>
          <p:cNvSpPr txBox="1"/>
          <p:nvPr/>
        </p:nvSpPr>
        <p:spPr>
          <a:xfrm>
            <a:off x="1709532" y="1978499"/>
            <a:ext cx="10389703" cy="4616648"/>
          </a:xfrm>
          <a:prstGeom prst="rect">
            <a:avLst/>
          </a:prstGeom>
          <a:noFill/>
        </p:spPr>
        <p:txBody>
          <a:bodyPr wrap="square" rtlCol="0">
            <a:spAutoFit/>
          </a:bodyPr>
          <a:lstStyle/>
          <a:p>
            <a:pPr marL="457200" indent="-457200">
              <a:spcBef>
                <a:spcPts val="600"/>
              </a:spcBef>
              <a:spcAft>
                <a:spcPts val="600"/>
              </a:spcAft>
              <a:buFont typeface="Wingdings" pitchFamily="2" charset="2"/>
              <a:buChar char="v"/>
            </a:pPr>
            <a:r>
              <a:rPr lang="en-US" sz="2800" dirty="0">
                <a:latin typeface="Arial" panose="020B0604020202020204" pitchFamily="34" charset="0"/>
                <a:cs typeface="Arial" panose="020B0604020202020204" pitchFamily="34" charset="0"/>
              </a:rPr>
              <a:t>Marker Assisted Selection</a:t>
            </a:r>
          </a:p>
          <a:p>
            <a:pPr marL="457200" indent="-457200">
              <a:spcBef>
                <a:spcPts val="600"/>
              </a:spcBef>
              <a:spcAft>
                <a:spcPts val="600"/>
              </a:spcAft>
              <a:buFont typeface="Wingdings" pitchFamily="2" charset="2"/>
              <a:buChar char="v"/>
            </a:pPr>
            <a:r>
              <a:rPr lang="en-US" sz="2800" dirty="0">
                <a:latin typeface="Arial" panose="020B0604020202020204" pitchFamily="34" charset="0"/>
                <a:cs typeface="Arial" panose="020B0604020202020204" pitchFamily="34" charset="0"/>
              </a:rPr>
              <a:t>Speed Breeding</a:t>
            </a:r>
          </a:p>
          <a:p>
            <a:pPr marL="457200" indent="-457200">
              <a:spcBef>
                <a:spcPts val="600"/>
              </a:spcBef>
              <a:spcAft>
                <a:spcPts val="600"/>
              </a:spcAft>
              <a:buFont typeface="Wingdings" pitchFamily="2" charset="2"/>
              <a:buChar char="v"/>
            </a:pPr>
            <a:r>
              <a:rPr lang="en-US" sz="2800" dirty="0">
                <a:latin typeface="Arial" panose="020B0604020202020204" pitchFamily="34" charset="0"/>
                <a:cs typeface="Arial" panose="020B0604020202020204" pitchFamily="34" charset="0"/>
              </a:rPr>
              <a:t>Doubled-haploid</a:t>
            </a:r>
          </a:p>
          <a:p>
            <a:pPr marL="457200" indent="-457200">
              <a:spcBef>
                <a:spcPts val="600"/>
              </a:spcBef>
              <a:spcAft>
                <a:spcPts val="600"/>
              </a:spcAft>
              <a:buFont typeface="Wingdings" pitchFamily="2" charset="2"/>
              <a:buChar char="v"/>
            </a:pPr>
            <a:r>
              <a:rPr lang="en-US" sz="2800" dirty="0">
                <a:solidFill>
                  <a:srgbClr val="FF0000"/>
                </a:solidFill>
                <a:latin typeface="Arial" panose="020B0604020202020204" pitchFamily="34" charset="0"/>
                <a:cs typeface="Arial" panose="020B0604020202020204" pitchFamily="34" charset="0"/>
              </a:rPr>
              <a:t>TILLING Genome</a:t>
            </a:r>
          </a:p>
          <a:p>
            <a:pPr marL="457200" indent="-457200">
              <a:spcBef>
                <a:spcPts val="600"/>
              </a:spcBef>
              <a:spcAft>
                <a:spcPts val="600"/>
              </a:spcAft>
              <a:buFont typeface="Wingdings" pitchFamily="2" charset="2"/>
              <a:buChar char="v"/>
            </a:pPr>
            <a:r>
              <a:rPr lang="en-US" sz="2800" dirty="0">
                <a:latin typeface="Arial" panose="020B0604020202020204" pitchFamily="34" charset="0"/>
                <a:cs typeface="Arial" panose="020B0604020202020204" pitchFamily="34" charset="0"/>
              </a:rPr>
              <a:t>CRISPR Cas9</a:t>
            </a:r>
          </a:p>
          <a:p>
            <a:pPr marL="457200" indent="-457200">
              <a:spcBef>
                <a:spcPts val="600"/>
              </a:spcBef>
              <a:spcAft>
                <a:spcPts val="600"/>
              </a:spcAft>
              <a:buFont typeface="Wingdings" pitchFamily="2" charset="2"/>
              <a:buChar char="v"/>
            </a:pPr>
            <a:r>
              <a:rPr lang="en-US" sz="2800" dirty="0">
                <a:latin typeface="Arial" panose="020B0604020202020204" pitchFamily="34" charset="0"/>
                <a:cs typeface="Arial" panose="020B0604020202020204" pitchFamily="34" charset="0"/>
              </a:rPr>
              <a:t>Fixing Heterosis in Rice</a:t>
            </a:r>
          </a:p>
          <a:p>
            <a:pPr marL="457200" indent="-457200">
              <a:spcBef>
                <a:spcPts val="600"/>
              </a:spcBef>
              <a:spcAft>
                <a:spcPts val="600"/>
              </a:spcAft>
              <a:buFont typeface="Wingdings" pitchFamily="2" charset="2"/>
              <a:buChar char="v"/>
            </a:pPr>
            <a:r>
              <a:rPr lang="en-US" sz="2800" dirty="0" err="1">
                <a:latin typeface="Arial" panose="020B0604020202020204" pitchFamily="34" charset="0"/>
                <a:cs typeface="Arial" panose="020B0604020202020204" pitchFamily="34" charset="0"/>
              </a:rPr>
              <a:t>Phenomics</a:t>
            </a:r>
            <a:endParaRPr lang="en-US" sz="2800" dirty="0">
              <a:latin typeface="Arial" panose="020B0604020202020204" pitchFamily="34" charset="0"/>
              <a:cs typeface="Arial" panose="020B0604020202020204" pitchFamily="34" charset="0"/>
            </a:endParaRPr>
          </a:p>
          <a:p>
            <a:pPr marL="285750" indent="-285750">
              <a:spcBef>
                <a:spcPts val="600"/>
              </a:spcBef>
              <a:spcAft>
                <a:spcPts val="600"/>
              </a:spcAft>
              <a:buFont typeface="Wingdings" pitchFamily="2" charset="2"/>
              <a:buChar char="v"/>
            </a:pP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361504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0A05CC5-01F5-5940-8069-772BB475EDF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670629" y="1229612"/>
            <a:ext cx="7547428" cy="5294558"/>
          </a:xfrm>
          <a:prstGeom prst="rect">
            <a:avLst/>
          </a:prstGeom>
          <a:ln>
            <a:solidFill>
              <a:schemeClr val="accent1"/>
            </a:solidFill>
          </a:ln>
        </p:spPr>
      </p:pic>
      <p:sp>
        <p:nvSpPr>
          <p:cNvPr id="3" name="Rectangle 2">
            <a:extLst>
              <a:ext uri="{FF2B5EF4-FFF2-40B4-BE49-F238E27FC236}">
                <a16:creationId xmlns:a16="http://schemas.microsoft.com/office/drawing/2014/main" id="{AF6D399D-EB69-0841-B386-A79C9DB622FF}"/>
              </a:ext>
            </a:extLst>
          </p:cNvPr>
          <p:cNvSpPr/>
          <p:nvPr/>
        </p:nvSpPr>
        <p:spPr>
          <a:xfrm>
            <a:off x="1" y="510791"/>
            <a:ext cx="12191999" cy="584775"/>
          </a:xfrm>
          <a:prstGeom prst="rect">
            <a:avLst/>
          </a:prstGeom>
        </p:spPr>
        <p:txBody>
          <a:bodyPr wrap="square">
            <a:spAutoFit/>
          </a:bodyPr>
          <a:lstStyle/>
          <a:p>
            <a:pPr algn="ctr"/>
            <a:r>
              <a:rPr lang="en-US" sz="3200" b="1" dirty="0">
                <a:latin typeface="Arial" panose="020B0604020202020204" pitchFamily="34" charset="0"/>
                <a:cs typeface="Arial" panose="020B0604020202020204" pitchFamily="34" charset="0"/>
              </a:rPr>
              <a:t>Targeting Induced Local Lesions IN Genomes (TILLING)</a:t>
            </a:r>
            <a:endParaRPr lang="en-US" sz="3200" b="1" dirty="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2415485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7042E41-9515-D546-BED3-415A6F02F084}"/>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50000"/>
                    </a14:imgEffect>
                    <a14:imgEffect>
                      <a14:brightnessContrast bright="-20000" contrast="40000"/>
                    </a14:imgEffect>
                  </a14:imgLayer>
                </a14:imgProps>
              </a:ext>
              <a:ext uri="{28A0092B-C50C-407E-A947-70E740481C1C}">
                <a14:useLocalDpi xmlns:a14="http://schemas.microsoft.com/office/drawing/2010/main" val="0"/>
              </a:ext>
            </a:extLst>
          </a:blip>
          <a:srcRect/>
          <a:stretch/>
        </p:blipFill>
        <p:spPr>
          <a:xfrm>
            <a:off x="1712685" y="275772"/>
            <a:ext cx="8929726" cy="6400799"/>
          </a:xfrm>
          <a:prstGeom prst="rect">
            <a:avLst/>
          </a:prstGeom>
          <a:ln>
            <a:solidFill>
              <a:schemeClr val="accent1"/>
            </a:solidFill>
          </a:ln>
        </p:spPr>
      </p:pic>
    </p:spTree>
    <p:extLst>
      <p:ext uri="{BB962C8B-B14F-4D97-AF65-F5344CB8AC3E}">
        <p14:creationId xmlns:p14="http://schemas.microsoft.com/office/powerpoint/2010/main" val="26423079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C753741-52AA-C643-9C33-B112C3CEBF9C}"/>
              </a:ext>
            </a:extLst>
          </p:cNvPr>
          <p:cNvSpPr txBox="1"/>
          <p:nvPr/>
        </p:nvSpPr>
        <p:spPr>
          <a:xfrm>
            <a:off x="2041971" y="1340742"/>
            <a:ext cx="9300753" cy="4536755"/>
          </a:xfrm>
          <a:prstGeom prst="rect">
            <a:avLst/>
          </a:prstGeom>
          <a:noFill/>
        </p:spPr>
        <p:txBody>
          <a:bodyPr wrap="square" rtlCol="0">
            <a:spAutoFit/>
          </a:bodyPr>
          <a:lstStyle/>
          <a:p>
            <a:pPr>
              <a:lnSpc>
                <a:spcPct val="150000"/>
              </a:lnSpc>
            </a:pPr>
            <a:r>
              <a:rPr lang="en-US" sz="2800" dirty="0">
                <a:latin typeface="Arial" panose="020B0604020202020204" pitchFamily="34" charset="0"/>
                <a:cs typeface="Arial" panose="020B0604020202020204" pitchFamily="34" charset="0"/>
              </a:rPr>
              <a:t>RFLP: Restriction Fragment Length Polymorphism </a:t>
            </a:r>
          </a:p>
          <a:p>
            <a:pPr>
              <a:lnSpc>
                <a:spcPct val="150000"/>
              </a:lnSpc>
            </a:pPr>
            <a:r>
              <a:rPr lang="en-US" sz="2800" dirty="0">
                <a:latin typeface="Arial" panose="020B0604020202020204" pitchFamily="34" charset="0"/>
                <a:cs typeface="Arial" panose="020B0604020202020204" pitchFamily="34" charset="0"/>
              </a:rPr>
              <a:t>RAPD: Random Amplified Polymorphic DNA</a:t>
            </a:r>
          </a:p>
          <a:p>
            <a:pPr>
              <a:lnSpc>
                <a:spcPct val="150000"/>
              </a:lnSpc>
            </a:pPr>
            <a:r>
              <a:rPr lang="en-US" sz="2800" dirty="0">
                <a:latin typeface="Arial" panose="020B0604020202020204" pitchFamily="34" charset="0"/>
                <a:cs typeface="Arial" panose="020B0604020202020204" pitchFamily="34" charset="0"/>
              </a:rPr>
              <a:t>SSR: Simple Sequence Repeat</a:t>
            </a:r>
          </a:p>
          <a:p>
            <a:pPr>
              <a:lnSpc>
                <a:spcPct val="150000"/>
              </a:lnSpc>
            </a:pPr>
            <a:r>
              <a:rPr lang="en-US" sz="2800" dirty="0">
                <a:latin typeface="Arial" panose="020B0604020202020204" pitchFamily="34" charset="0"/>
                <a:cs typeface="Arial" panose="020B0604020202020204" pitchFamily="34" charset="0"/>
              </a:rPr>
              <a:t>AFLP: Amplified Fragment Length Polymorphism</a:t>
            </a:r>
          </a:p>
          <a:p>
            <a:pPr>
              <a:lnSpc>
                <a:spcPct val="150000"/>
              </a:lnSpc>
            </a:pPr>
            <a:r>
              <a:rPr lang="en-US" sz="2800" dirty="0">
                <a:latin typeface="Arial" panose="020B0604020202020204" pitchFamily="34" charset="0"/>
                <a:cs typeface="Arial" panose="020B0604020202020204" pitchFamily="34" charset="0"/>
              </a:rPr>
              <a:t>SNP: Single Nucleotide Polymorphism</a:t>
            </a:r>
          </a:p>
          <a:p>
            <a:pPr>
              <a:lnSpc>
                <a:spcPct val="150000"/>
              </a:lnSpc>
            </a:pPr>
            <a:r>
              <a:rPr lang="en-US" sz="2800" dirty="0">
                <a:latin typeface="Arial" panose="020B0604020202020204" pitchFamily="34" charset="0"/>
                <a:cs typeface="Arial" panose="020B0604020202020204" pitchFamily="34" charset="0"/>
              </a:rPr>
              <a:t>GBS: Genotype by Sequencing</a:t>
            </a:r>
          </a:p>
          <a:p>
            <a:pPr>
              <a:lnSpc>
                <a:spcPct val="150000"/>
              </a:lnSpc>
            </a:pPr>
            <a:r>
              <a:rPr lang="en-US" sz="2800" dirty="0">
                <a:latin typeface="Arial" panose="020B0604020202020204" pitchFamily="34" charset="0"/>
                <a:cs typeface="Arial" panose="020B0604020202020204" pitchFamily="34" charset="0"/>
              </a:rPr>
              <a:t>SBP: Sequenced-based Polymorphic marker</a:t>
            </a:r>
          </a:p>
        </p:txBody>
      </p:sp>
      <p:sp>
        <p:nvSpPr>
          <p:cNvPr id="3" name="TextBox 2">
            <a:extLst>
              <a:ext uri="{FF2B5EF4-FFF2-40B4-BE49-F238E27FC236}">
                <a16:creationId xmlns:a16="http://schemas.microsoft.com/office/drawing/2014/main" id="{A2BD3959-0195-B74D-AC65-684391BA8A50}"/>
              </a:ext>
            </a:extLst>
          </p:cNvPr>
          <p:cNvSpPr txBox="1"/>
          <p:nvPr/>
        </p:nvSpPr>
        <p:spPr>
          <a:xfrm>
            <a:off x="104502" y="378823"/>
            <a:ext cx="11991703" cy="707886"/>
          </a:xfrm>
          <a:prstGeom prst="rect">
            <a:avLst/>
          </a:prstGeom>
          <a:noFill/>
        </p:spPr>
        <p:txBody>
          <a:bodyPr wrap="square" rtlCol="0">
            <a:spAutoFit/>
          </a:bodyPr>
          <a:lstStyle/>
          <a:p>
            <a:pPr algn="ctr"/>
            <a:r>
              <a:rPr lang="en-US" sz="4000" b="1" dirty="0">
                <a:latin typeface="Arial" panose="020B0604020202020204" pitchFamily="34" charset="0"/>
                <a:cs typeface="Arial" panose="020B0604020202020204" pitchFamily="34" charset="0"/>
              </a:rPr>
              <a:t>Some of the popular markers </a:t>
            </a:r>
          </a:p>
        </p:txBody>
      </p:sp>
    </p:spTree>
    <p:extLst>
      <p:ext uri="{BB962C8B-B14F-4D97-AF65-F5344CB8AC3E}">
        <p14:creationId xmlns:p14="http://schemas.microsoft.com/office/powerpoint/2010/main" val="5207576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280E004-ADC3-FA4D-802B-6841D4C02EED}"/>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1712685" y="275772"/>
            <a:ext cx="9059668" cy="6408058"/>
          </a:xfrm>
          <a:prstGeom prst="rect">
            <a:avLst/>
          </a:prstGeom>
          <a:ln>
            <a:solidFill>
              <a:schemeClr val="accent1"/>
            </a:solidFill>
          </a:ln>
        </p:spPr>
      </p:pic>
    </p:spTree>
    <p:extLst>
      <p:ext uri="{BB962C8B-B14F-4D97-AF65-F5344CB8AC3E}">
        <p14:creationId xmlns:p14="http://schemas.microsoft.com/office/powerpoint/2010/main" val="134329055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971153B-4842-F844-8B9A-D9699DF24D7E}"/>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188757" y="994228"/>
            <a:ext cx="7814485" cy="5863772"/>
          </a:xfrm>
          <a:prstGeom prst="rect">
            <a:avLst/>
          </a:prstGeom>
        </p:spPr>
      </p:pic>
      <p:sp>
        <p:nvSpPr>
          <p:cNvPr id="3" name="TextBox 2">
            <a:extLst>
              <a:ext uri="{FF2B5EF4-FFF2-40B4-BE49-F238E27FC236}">
                <a16:creationId xmlns:a16="http://schemas.microsoft.com/office/drawing/2014/main" id="{F77158B6-713A-EF4D-B02E-70DCDEC6D999}"/>
              </a:ext>
            </a:extLst>
          </p:cNvPr>
          <p:cNvSpPr txBox="1"/>
          <p:nvPr/>
        </p:nvSpPr>
        <p:spPr>
          <a:xfrm>
            <a:off x="508000" y="145143"/>
            <a:ext cx="10624457" cy="584775"/>
          </a:xfrm>
          <a:prstGeom prst="rect">
            <a:avLst/>
          </a:prstGeom>
          <a:noFill/>
        </p:spPr>
        <p:txBody>
          <a:bodyPr wrap="square" rtlCol="0">
            <a:spAutoFit/>
          </a:bodyPr>
          <a:lstStyle/>
          <a:p>
            <a:pPr algn="ctr"/>
            <a:r>
              <a:rPr lang="en-US" sz="3200" b="1" dirty="0">
                <a:latin typeface="Arial" panose="020B0604020202020204" pitchFamily="34" charset="0"/>
                <a:cs typeface="Arial" panose="020B0604020202020204" pitchFamily="34" charset="0"/>
              </a:rPr>
              <a:t>TILLING Results for A Target Gene</a:t>
            </a:r>
          </a:p>
        </p:txBody>
      </p:sp>
    </p:spTree>
    <p:extLst>
      <p:ext uri="{BB962C8B-B14F-4D97-AF65-F5344CB8AC3E}">
        <p14:creationId xmlns:p14="http://schemas.microsoft.com/office/powerpoint/2010/main" val="278623695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9FBC905-2237-E24C-ABFF-25648100D70F}"/>
              </a:ext>
            </a:extLst>
          </p:cNvPr>
          <p:cNvSpPr/>
          <p:nvPr/>
        </p:nvSpPr>
        <p:spPr>
          <a:xfrm>
            <a:off x="1" y="510791"/>
            <a:ext cx="12191999" cy="584775"/>
          </a:xfrm>
          <a:prstGeom prst="rect">
            <a:avLst/>
          </a:prstGeom>
        </p:spPr>
        <p:txBody>
          <a:bodyPr wrap="square">
            <a:spAutoFit/>
          </a:bodyPr>
          <a:lstStyle/>
          <a:p>
            <a:pPr algn="ctr"/>
            <a:r>
              <a:rPr lang="en-US" sz="3200" b="1" dirty="0">
                <a:latin typeface="Arial" panose="020B0604020202020204" pitchFamily="34" charset="0"/>
                <a:cs typeface="Arial" panose="020B0604020202020204" pitchFamily="34" charset="0"/>
              </a:rPr>
              <a:t>Targeting Induced Local Lesions IN Genomes (TILLING)</a:t>
            </a:r>
            <a:endParaRPr lang="en-US" sz="3200" b="1" dirty="0">
              <a:effectLst/>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6899D59A-FB9A-384E-9C31-B51AB57CE09E}"/>
              </a:ext>
            </a:extLst>
          </p:cNvPr>
          <p:cNvSpPr txBox="1"/>
          <p:nvPr/>
        </p:nvSpPr>
        <p:spPr>
          <a:xfrm>
            <a:off x="1480457" y="1553029"/>
            <a:ext cx="9739086" cy="4231928"/>
          </a:xfrm>
          <a:prstGeom prst="rect">
            <a:avLst/>
          </a:prstGeom>
          <a:noFill/>
        </p:spPr>
        <p:txBody>
          <a:bodyPr wrap="square" rtlCol="0">
            <a:spAutoFit/>
          </a:bodyPr>
          <a:lstStyle/>
          <a:p>
            <a:pPr marL="342900" indent="-342900">
              <a:spcAft>
                <a:spcPts val="1800"/>
              </a:spcAft>
              <a:buFont typeface="+mj-lt"/>
              <a:buAutoNum type="arabicPeriod"/>
            </a:pPr>
            <a:r>
              <a:rPr lang="en-US" sz="2800" dirty="0">
                <a:latin typeface="Arial" panose="020B0604020202020204" pitchFamily="34" charset="0"/>
                <a:cs typeface="Arial" panose="020B0604020202020204" pitchFamily="34" charset="0"/>
              </a:rPr>
              <a:t>Intended for reverse genetics – means we look for mutations in the target gene.</a:t>
            </a:r>
          </a:p>
          <a:p>
            <a:pPr marL="342900" indent="-342900">
              <a:spcAft>
                <a:spcPts val="1800"/>
              </a:spcAft>
              <a:buFont typeface="+mj-lt"/>
              <a:buAutoNum type="arabicPeriod"/>
            </a:pPr>
            <a:r>
              <a:rPr lang="en-US" sz="2800" dirty="0">
                <a:latin typeface="Arial" panose="020B0604020202020204" pitchFamily="34" charset="0"/>
                <a:cs typeface="Arial" panose="020B0604020202020204" pitchFamily="34" charset="0"/>
              </a:rPr>
              <a:t>The resource can also be screened/</a:t>
            </a:r>
            <a:r>
              <a:rPr lang="en-US" sz="2800" dirty="0" err="1">
                <a:latin typeface="Arial" panose="020B0604020202020204" pitchFamily="34" charset="0"/>
                <a:cs typeface="Arial" panose="020B0604020202020204" pitchFamily="34" charset="0"/>
              </a:rPr>
              <a:t>phenotyped</a:t>
            </a:r>
            <a:r>
              <a:rPr lang="en-US" sz="2800" dirty="0">
                <a:latin typeface="Arial" panose="020B0604020202020204" pitchFamily="34" charset="0"/>
                <a:cs typeface="Arial" panose="020B0604020202020204" pitchFamily="34" charset="0"/>
              </a:rPr>
              <a:t> for traits of interest and apply positional gene cloning – forward genetics.</a:t>
            </a:r>
          </a:p>
          <a:p>
            <a:pPr marL="342900" indent="-342900">
              <a:spcAft>
                <a:spcPts val="1800"/>
              </a:spcAft>
              <a:buFont typeface="+mj-lt"/>
              <a:buAutoNum type="arabicPeriod"/>
            </a:pPr>
            <a:r>
              <a:rPr lang="en-US" sz="2800" dirty="0">
                <a:latin typeface="Arial" panose="020B0604020202020204" pitchFamily="34" charset="0"/>
                <a:cs typeface="Arial" panose="020B0604020202020204" pitchFamily="34" charset="0"/>
              </a:rPr>
              <a:t>Applied extensively across crop species.</a:t>
            </a:r>
          </a:p>
          <a:p>
            <a:pPr marL="342900" indent="-342900">
              <a:spcAft>
                <a:spcPts val="1800"/>
              </a:spcAft>
              <a:buFont typeface="+mj-lt"/>
              <a:buAutoNum type="arabicPeriod"/>
            </a:pPr>
            <a:r>
              <a:rPr lang="en-US" sz="2800" dirty="0">
                <a:latin typeface="Arial" panose="020B0604020202020204" pitchFamily="34" charset="0"/>
                <a:cs typeface="Arial" panose="020B0604020202020204" pitchFamily="34" charset="0"/>
              </a:rPr>
              <a:t>One can create desirable mutants for a trait gene instead of gene silencing or knockout or editing – GMO free.</a:t>
            </a:r>
          </a:p>
        </p:txBody>
      </p:sp>
    </p:spTree>
    <p:extLst>
      <p:ext uri="{BB962C8B-B14F-4D97-AF65-F5344CB8AC3E}">
        <p14:creationId xmlns:p14="http://schemas.microsoft.com/office/powerpoint/2010/main" val="207363062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31A4266-2060-ED42-AB75-DA0E31F32731}"/>
              </a:ext>
            </a:extLst>
          </p:cNvPr>
          <p:cNvSpPr/>
          <p:nvPr/>
        </p:nvSpPr>
        <p:spPr>
          <a:xfrm>
            <a:off x="194514" y="808948"/>
            <a:ext cx="11622157" cy="1169551"/>
          </a:xfrm>
          <a:prstGeom prst="rect">
            <a:avLst/>
          </a:prstGeom>
        </p:spPr>
        <p:txBody>
          <a:bodyPr wrap="square">
            <a:spAutoFit/>
          </a:bodyPr>
          <a:lstStyle/>
          <a:p>
            <a:pPr algn="ctr">
              <a:spcAft>
                <a:spcPts val="1200"/>
              </a:spcAft>
            </a:pPr>
            <a:r>
              <a:rPr lang="en-US" sz="3000" b="1" dirty="0">
                <a:latin typeface="Arial" panose="020B0604020202020204" pitchFamily="34" charset="0"/>
                <a:ea typeface="Calibri" panose="020F0502020204030204" pitchFamily="34" charset="0"/>
                <a:cs typeface="Arial" panose="020B0604020202020204" pitchFamily="34" charset="0"/>
              </a:rPr>
              <a:t>Lecture 6: Recent Advances in Plant Breeding (February 14)</a:t>
            </a:r>
          </a:p>
          <a:p>
            <a:pPr algn="ctr">
              <a:spcAft>
                <a:spcPts val="1200"/>
              </a:spcAft>
            </a:pPr>
            <a:endParaRPr lang="en-US" sz="3000" b="1" dirty="0">
              <a:latin typeface="Arial" panose="020B0604020202020204" pitchFamily="34" charset="0"/>
              <a:ea typeface="Calibri" panose="020F0502020204030204" pitchFamily="34" charset="0"/>
              <a:cs typeface="Arial" panose="020B0604020202020204" pitchFamily="34" charset="0"/>
            </a:endParaRPr>
          </a:p>
        </p:txBody>
      </p:sp>
      <p:sp>
        <p:nvSpPr>
          <p:cNvPr id="3" name="TextBox 2">
            <a:extLst>
              <a:ext uri="{FF2B5EF4-FFF2-40B4-BE49-F238E27FC236}">
                <a16:creationId xmlns:a16="http://schemas.microsoft.com/office/drawing/2014/main" id="{8B0B1D58-29CF-124B-9E23-D549EE406FCB}"/>
              </a:ext>
            </a:extLst>
          </p:cNvPr>
          <p:cNvSpPr txBox="1"/>
          <p:nvPr/>
        </p:nvSpPr>
        <p:spPr>
          <a:xfrm>
            <a:off x="1802297" y="2040054"/>
            <a:ext cx="10389703" cy="4616648"/>
          </a:xfrm>
          <a:prstGeom prst="rect">
            <a:avLst/>
          </a:prstGeom>
          <a:noFill/>
        </p:spPr>
        <p:txBody>
          <a:bodyPr wrap="square" rtlCol="0">
            <a:spAutoFit/>
          </a:bodyPr>
          <a:lstStyle/>
          <a:p>
            <a:pPr marL="457200" indent="-457200">
              <a:spcBef>
                <a:spcPts val="600"/>
              </a:spcBef>
              <a:spcAft>
                <a:spcPts val="600"/>
              </a:spcAft>
              <a:buFont typeface="Wingdings" pitchFamily="2" charset="2"/>
              <a:buChar char="v"/>
            </a:pPr>
            <a:r>
              <a:rPr lang="en-US" sz="2800" dirty="0">
                <a:latin typeface="Arial" panose="020B0604020202020204" pitchFamily="34" charset="0"/>
                <a:cs typeface="Arial" panose="020B0604020202020204" pitchFamily="34" charset="0"/>
              </a:rPr>
              <a:t>Marker Assisted Selection</a:t>
            </a:r>
          </a:p>
          <a:p>
            <a:pPr marL="457200" indent="-457200">
              <a:spcBef>
                <a:spcPts val="600"/>
              </a:spcBef>
              <a:spcAft>
                <a:spcPts val="600"/>
              </a:spcAft>
              <a:buFont typeface="Wingdings" pitchFamily="2" charset="2"/>
              <a:buChar char="v"/>
            </a:pPr>
            <a:r>
              <a:rPr lang="en-US" sz="2800" dirty="0">
                <a:latin typeface="Arial" panose="020B0604020202020204" pitchFamily="34" charset="0"/>
                <a:cs typeface="Arial" panose="020B0604020202020204" pitchFamily="34" charset="0"/>
              </a:rPr>
              <a:t>Speed Breeding</a:t>
            </a:r>
          </a:p>
          <a:p>
            <a:pPr marL="457200" indent="-457200">
              <a:spcBef>
                <a:spcPts val="600"/>
              </a:spcBef>
              <a:spcAft>
                <a:spcPts val="600"/>
              </a:spcAft>
              <a:buFont typeface="Wingdings" pitchFamily="2" charset="2"/>
              <a:buChar char="v"/>
            </a:pPr>
            <a:r>
              <a:rPr lang="en-US" sz="2800" dirty="0">
                <a:latin typeface="Arial" panose="020B0604020202020204" pitchFamily="34" charset="0"/>
                <a:cs typeface="Arial" panose="020B0604020202020204" pitchFamily="34" charset="0"/>
              </a:rPr>
              <a:t>Doubled-haploid</a:t>
            </a:r>
          </a:p>
          <a:p>
            <a:pPr marL="457200" indent="-457200">
              <a:spcBef>
                <a:spcPts val="600"/>
              </a:spcBef>
              <a:spcAft>
                <a:spcPts val="600"/>
              </a:spcAft>
              <a:buFont typeface="Wingdings" pitchFamily="2" charset="2"/>
              <a:buChar char="v"/>
            </a:pPr>
            <a:r>
              <a:rPr lang="en-US" sz="2800" dirty="0">
                <a:latin typeface="Arial" panose="020B0604020202020204" pitchFamily="34" charset="0"/>
                <a:cs typeface="Arial" panose="020B0604020202020204" pitchFamily="34" charset="0"/>
              </a:rPr>
              <a:t>TILLING Genome</a:t>
            </a:r>
          </a:p>
          <a:p>
            <a:pPr marL="457200" indent="-457200">
              <a:spcBef>
                <a:spcPts val="600"/>
              </a:spcBef>
              <a:spcAft>
                <a:spcPts val="600"/>
              </a:spcAft>
              <a:buFont typeface="Wingdings" pitchFamily="2" charset="2"/>
              <a:buChar char="v"/>
            </a:pPr>
            <a:r>
              <a:rPr lang="en-US" sz="2800" dirty="0">
                <a:solidFill>
                  <a:srgbClr val="FF0000"/>
                </a:solidFill>
                <a:latin typeface="Arial" panose="020B0604020202020204" pitchFamily="34" charset="0"/>
                <a:cs typeface="Arial" panose="020B0604020202020204" pitchFamily="34" charset="0"/>
              </a:rPr>
              <a:t>CRISPR Cas9</a:t>
            </a:r>
          </a:p>
          <a:p>
            <a:pPr marL="457200" indent="-457200">
              <a:spcBef>
                <a:spcPts val="600"/>
              </a:spcBef>
              <a:spcAft>
                <a:spcPts val="600"/>
              </a:spcAft>
              <a:buFont typeface="Wingdings" pitchFamily="2" charset="2"/>
              <a:buChar char="v"/>
            </a:pPr>
            <a:r>
              <a:rPr lang="en-US" sz="2800" dirty="0">
                <a:latin typeface="Arial" panose="020B0604020202020204" pitchFamily="34" charset="0"/>
                <a:cs typeface="Arial" panose="020B0604020202020204" pitchFamily="34" charset="0"/>
              </a:rPr>
              <a:t>Fixing Heterosis in Rice</a:t>
            </a:r>
          </a:p>
          <a:p>
            <a:pPr marL="457200" indent="-457200">
              <a:spcBef>
                <a:spcPts val="600"/>
              </a:spcBef>
              <a:spcAft>
                <a:spcPts val="600"/>
              </a:spcAft>
              <a:buFont typeface="Wingdings" pitchFamily="2" charset="2"/>
              <a:buChar char="v"/>
            </a:pPr>
            <a:r>
              <a:rPr lang="en-US" sz="2800" dirty="0" err="1">
                <a:latin typeface="Arial" panose="020B0604020202020204" pitchFamily="34" charset="0"/>
                <a:cs typeface="Arial" panose="020B0604020202020204" pitchFamily="34" charset="0"/>
              </a:rPr>
              <a:t>Phenomics</a:t>
            </a:r>
            <a:endParaRPr lang="en-US" sz="2800" dirty="0">
              <a:latin typeface="Arial" panose="020B0604020202020204" pitchFamily="34" charset="0"/>
              <a:cs typeface="Arial" panose="020B0604020202020204" pitchFamily="34" charset="0"/>
            </a:endParaRPr>
          </a:p>
          <a:p>
            <a:pPr marL="285750" indent="-285750">
              <a:spcBef>
                <a:spcPts val="600"/>
              </a:spcBef>
              <a:spcAft>
                <a:spcPts val="600"/>
              </a:spcAft>
              <a:buFont typeface="Wingdings" pitchFamily="2" charset="2"/>
              <a:buChar char="v"/>
            </a:pP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746758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68E8B61-002B-534D-9BA3-0612BE952D8C}"/>
              </a:ext>
            </a:extLst>
          </p:cNvPr>
          <p:cNvPicPr/>
          <p:nvPr/>
        </p:nvPicPr>
        <p:blipFill rotWithShape="1">
          <a:blip r:embed="rId2">
            <a:extLst>
              <a:ext uri="{28A0092B-C50C-407E-A947-70E740481C1C}">
                <a14:useLocalDpi xmlns:a14="http://schemas.microsoft.com/office/drawing/2010/main" val="0"/>
              </a:ext>
            </a:extLst>
          </a:blip>
          <a:srcRect b="-1"/>
          <a:stretch/>
        </p:blipFill>
        <p:spPr bwMode="auto">
          <a:xfrm>
            <a:off x="0" y="798287"/>
            <a:ext cx="12192000" cy="6059714"/>
          </a:xfrm>
          <a:prstGeom prst="rect">
            <a:avLst/>
          </a:prstGeom>
          <a:ln>
            <a:solidFill>
              <a:schemeClr val="accent1">
                <a:lumMod val="75000"/>
              </a:schemeClr>
            </a:solidFill>
          </a:ln>
          <a:extLst>
            <a:ext uri="{53640926-AAD7-44D8-BBD7-CCE9431645EC}">
              <a14:shadowObscured xmlns:a14="http://schemas.microsoft.com/office/drawing/2010/main"/>
            </a:ext>
          </a:extLst>
        </p:spPr>
      </p:pic>
      <p:sp>
        <p:nvSpPr>
          <p:cNvPr id="3" name="TextBox 2">
            <a:extLst>
              <a:ext uri="{FF2B5EF4-FFF2-40B4-BE49-F238E27FC236}">
                <a16:creationId xmlns:a16="http://schemas.microsoft.com/office/drawing/2014/main" id="{EC238073-81BC-0342-BC7C-63FA0DFA2AFA}"/>
              </a:ext>
            </a:extLst>
          </p:cNvPr>
          <p:cNvSpPr txBox="1"/>
          <p:nvPr/>
        </p:nvSpPr>
        <p:spPr>
          <a:xfrm>
            <a:off x="391885" y="184484"/>
            <a:ext cx="11408229" cy="584775"/>
          </a:xfrm>
          <a:prstGeom prst="rect">
            <a:avLst/>
          </a:prstGeom>
          <a:noFill/>
        </p:spPr>
        <p:txBody>
          <a:bodyPr wrap="square" rtlCol="0">
            <a:spAutoFit/>
          </a:bodyPr>
          <a:lstStyle/>
          <a:p>
            <a:pPr algn="ctr"/>
            <a:r>
              <a:rPr lang="en-US" sz="3200" b="1" dirty="0">
                <a:latin typeface="Arial" panose="020B0604020202020204" pitchFamily="34" charset="0"/>
                <a:cs typeface="Arial" panose="020B0604020202020204" pitchFamily="34" charset="0"/>
              </a:rPr>
              <a:t>Innate Immunity in Prokaryote </a:t>
            </a:r>
          </a:p>
        </p:txBody>
      </p:sp>
      <p:sp>
        <p:nvSpPr>
          <p:cNvPr id="4" name="Rectangle 3">
            <a:extLst>
              <a:ext uri="{FF2B5EF4-FFF2-40B4-BE49-F238E27FC236}">
                <a16:creationId xmlns:a16="http://schemas.microsoft.com/office/drawing/2014/main" id="{7ECAEE87-FA14-FE4D-B76F-F59A6F754A19}"/>
              </a:ext>
            </a:extLst>
          </p:cNvPr>
          <p:cNvSpPr/>
          <p:nvPr/>
        </p:nvSpPr>
        <p:spPr>
          <a:xfrm>
            <a:off x="1" y="5950859"/>
            <a:ext cx="12192000" cy="461665"/>
          </a:xfrm>
          <a:prstGeom prst="rect">
            <a:avLst/>
          </a:prstGeom>
        </p:spPr>
        <p:txBody>
          <a:bodyPr wrap="square">
            <a:spAutoFit/>
          </a:bodyPr>
          <a:lstStyle/>
          <a:p>
            <a:pPr algn="ctr"/>
            <a:r>
              <a:rPr lang="en-US" sz="2400" b="1" dirty="0">
                <a:solidFill>
                  <a:srgbClr val="FF0000"/>
                </a:solidFill>
                <a:latin typeface="Arial" panose="020B0604020202020204" pitchFamily="34" charset="0"/>
                <a:ea typeface="Times New Roman" panose="02020603050405020304" pitchFamily="18" charset="0"/>
              </a:rPr>
              <a:t>The Clustered Regularly Interspaced Short Palindromic Repeats, or CRISPR </a:t>
            </a:r>
            <a:endParaRPr lang="en-US" sz="2400" b="1" dirty="0">
              <a:solidFill>
                <a:srgbClr val="FF0000"/>
              </a:solidFill>
            </a:endParaRPr>
          </a:p>
        </p:txBody>
      </p:sp>
    </p:spTree>
    <p:extLst>
      <p:ext uri="{BB962C8B-B14F-4D97-AF65-F5344CB8AC3E}">
        <p14:creationId xmlns:p14="http://schemas.microsoft.com/office/powerpoint/2010/main" val="372706771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CFF3341-15EE-7144-9B66-6C493B7B5652}"/>
              </a:ext>
            </a:extLst>
          </p:cNvPr>
          <p:cNvSpPr/>
          <p:nvPr/>
        </p:nvSpPr>
        <p:spPr>
          <a:xfrm>
            <a:off x="-130628" y="295801"/>
            <a:ext cx="12192000" cy="7509748"/>
          </a:xfrm>
          <a:prstGeom prst="rect">
            <a:avLst/>
          </a:prstGeom>
        </p:spPr>
        <p:txBody>
          <a:bodyPr wrap="square">
            <a:spAutoFit/>
          </a:bodyPr>
          <a:lstStyle/>
          <a:p>
            <a:pPr marL="800100" marR="0" indent="-342900">
              <a:spcBef>
                <a:spcPts val="600"/>
              </a:spcBef>
              <a:spcAft>
                <a:spcPts val="600"/>
              </a:spcAft>
              <a:buFont typeface="Wingdings" pitchFamily="2" charset="2"/>
              <a:buChar char="v"/>
            </a:pPr>
            <a:r>
              <a:rPr lang="en-US" sz="2400" dirty="0">
                <a:solidFill>
                  <a:srgbClr val="0D0D0D"/>
                </a:solidFill>
                <a:latin typeface="Arial" panose="020B0604020202020204" pitchFamily="34" charset="0"/>
                <a:ea typeface="Times New Roman" panose="02020603050405020304" pitchFamily="18" charset="0"/>
                <a:cs typeface="Arial" panose="020B0604020202020204" pitchFamily="34" charset="0"/>
              </a:rPr>
              <a:t>The </a:t>
            </a:r>
            <a:r>
              <a:rPr lang="en-US" sz="2400" b="1" dirty="0">
                <a:solidFill>
                  <a:srgbClr val="0D0D0D"/>
                </a:solidFill>
                <a:latin typeface="Arial" panose="020B0604020202020204" pitchFamily="34" charset="0"/>
                <a:ea typeface="Times New Roman" panose="02020603050405020304" pitchFamily="18" charset="0"/>
                <a:cs typeface="Arial" panose="020B0604020202020204" pitchFamily="34" charset="0"/>
              </a:rPr>
              <a:t>C</a:t>
            </a:r>
            <a:r>
              <a:rPr lang="en-US" sz="2400" dirty="0">
                <a:solidFill>
                  <a:srgbClr val="0D0D0D"/>
                </a:solidFill>
                <a:latin typeface="Arial" panose="020B0604020202020204" pitchFamily="34" charset="0"/>
                <a:ea typeface="Times New Roman" panose="02020603050405020304" pitchFamily="18" charset="0"/>
                <a:cs typeface="Arial" panose="020B0604020202020204" pitchFamily="34" charset="0"/>
              </a:rPr>
              <a:t>lustered </a:t>
            </a:r>
            <a:r>
              <a:rPr lang="en-US" sz="2400" b="1" dirty="0">
                <a:solidFill>
                  <a:srgbClr val="0D0D0D"/>
                </a:solidFill>
                <a:latin typeface="Arial" panose="020B0604020202020204" pitchFamily="34" charset="0"/>
                <a:ea typeface="Times New Roman" panose="02020603050405020304" pitchFamily="18" charset="0"/>
                <a:cs typeface="Arial" panose="020B0604020202020204" pitchFamily="34" charset="0"/>
              </a:rPr>
              <a:t>R</a:t>
            </a:r>
            <a:r>
              <a:rPr lang="en-US" sz="2400" dirty="0">
                <a:solidFill>
                  <a:srgbClr val="0D0D0D"/>
                </a:solidFill>
                <a:latin typeface="Arial" panose="020B0604020202020204" pitchFamily="34" charset="0"/>
                <a:ea typeface="Times New Roman" panose="02020603050405020304" pitchFamily="18" charset="0"/>
                <a:cs typeface="Arial" panose="020B0604020202020204" pitchFamily="34" charset="0"/>
              </a:rPr>
              <a:t>egularly </a:t>
            </a:r>
            <a:r>
              <a:rPr lang="en-US" sz="2400" b="1" dirty="0">
                <a:solidFill>
                  <a:srgbClr val="0D0D0D"/>
                </a:solidFill>
                <a:latin typeface="Arial" panose="020B0604020202020204" pitchFamily="34" charset="0"/>
                <a:ea typeface="Times New Roman" panose="02020603050405020304" pitchFamily="18" charset="0"/>
                <a:cs typeface="Arial" panose="020B0604020202020204" pitchFamily="34" charset="0"/>
              </a:rPr>
              <a:t>I</a:t>
            </a:r>
            <a:r>
              <a:rPr lang="en-US" sz="2400" dirty="0">
                <a:solidFill>
                  <a:srgbClr val="0D0D0D"/>
                </a:solidFill>
                <a:latin typeface="Arial" panose="020B0604020202020204" pitchFamily="34" charset="0"/>
                <a:ea typeface="Times New Roman" panose="02020603050405020304" pitchFamily="18" charset="0"/>
                <a:cs typeface="Arial" panose="020B0604020202020204" pitchFamily="34" charset="0"/>
              </a:rPr>
              <a:t>nterspaced </a:t>
            </a:r>
            <a:r>
              <a:rPr lang="en-US" sz="2400" b="1" dirty="0">
                <a:solidFill>
                  <a:srgbClr val="0D0D0D"/>
                </a:solidFill>
                <a:latin typeface="Arial" panose="020B0604020202020204" pitchFamily="34" charset="0"/>
                <a:ea typeface="Times New Roman" panose="02020603050405020304" pitchFamily="18" charset="0"/>
                <a:cs typeface="Arial" panose="020B0604020202020204" pitchFamily="34" charset="0"/>
              </a:rPr>
              <a:t>S</a:t>
            </a:r>
            <a:r>
              <a:rPr lang="en-US" sz="2400" dirty="0">
                <a:solidFill>
                  <a:srgbClr val="0D0D0D"/>
                </a:solidFill>
                <a:latin typeface="Arial" panose="020B0604020202020204" pitchFamily="34" charset="0"/>
                <a:ea typeface="Times New Roman" panose="02020603050405020304" pitchFamily="18" charset="0"/>
                <a:cs typeface="Arial" panose="020B0604020202020204" pitchFamily="34" charset="0"/>
              </a:rPr>
              <a:t>hort </a:t>
            </a:r>
            <a:r>
              <a:rPr lang="en-US" sz="2400" b="1" dirty="0">
                <a:solidFill>
                  <a:srgbClr val="0D0D0D"/>
                </a:solidFill>
                <a:latin typeface="Arial" panose="020B0604020202020204" pitchFamily="34" charset="0"/>
                <a:ea typeface="Times New Roman" panose="02020603050405020304" pitchFamily="18" charset="0"/>
                <a:cs typeface="Arial" panose="020B0604020202020204" pitchFamily="34" charset="0"/>
              </a:rPr>
              <a:t>P</a:t>
            </a:r>
            <a:r>
              <a:rPr lang="en-US" sz="2400" dirty="0">
                <a:solidFill>
                  <a:srgbClr val="0D0D0D"/>
                </a:solidFill>
                <a:latin typeface="Arial" panose="020B0604020202020204" pitchFamily="34" charset="0"/>
                <a:ea typeface="Times New Roman" panose="02020603050405020304" pitchFamily="18" charset="0"/>
                <a:cs typeface="Arial" panose="020B0604020202020204" pitchFamily="34" charset="0"/>
              </a:rPr>
              <a:t>alindromic </a:t>
            </a:r>
            <a:r>
              <a:rPr lang="en-US" sz="2400" b="1" dirty="0">
                <a:solidFill>
                  <a:srgbClr val="0D0D0D"/>
                </a:solidFill>
                <a:latin typeface="Arial" panose="020B0604020202020204" pitchFamily="34" charset="0"/>
                <a:ea typeface="Times New Roman" panose="02020603050405020304" pitchFamily="18" charset="0"/>
                <a:cs typeface="Arial" panose="020B0604020202020204" pitchFamily="34" charset="0"/>
              </a:rPr>
              <a:t>R</a:t>
            </a:r>
            <a:r>
              <a:rPr lang="en-US" sz="2400" dirty="0">
                <a:solidFill>
                  <a:srgbClr val="0D0D0D"/>
                </a:solidFill>
                <a:latin typeface="Arial" panose="020B0604020202020204" pitchFamily="34" charset="0"/>
                <a:ea typeface="Times New Roman" panose="02020603050405020304" pitchFamily="18" charset="0"/>
                <a:cs typeface="Arial" panose="020B0604020202020204" pitchFamily="34" charset="0"/>
              </a:rPr>
              <a:t>epeats, or </a:t>
            </a:r>
            <a:r>
              <a:rPr lang="en-US" sz="2400" b="1" dirty="0">
                <a:solidFill>
                  <a:srgbClr val="0D0D0D"/>
                </a:solidFill>
                <a:latin typeface="Arial" panose="020B0604020202020204" pitchFamily="34" charset="0"/>
                <a:ea typeface="Times New Roman" panose="02020603050405020304" pitchFamily="18" charset="0"/>
                <a:cs typeface="Arial" panose="020B0604020202020204" pitchFamily="34" charset="0"/>
              </a:rPr>
              <a:t>CRISPR </a:t>
            </a:r>
            <a:r>
              <a:rPr lang="en-US" sz="2400" dirty="0">
                <a:solidFill>
                  <a:srgbClr val="0D0D0D"/>
                </a:solidFill>
                <a:latin typeface="Arial" panose="020B0604020202020204" pitchFamily="34" charset="0"/>
                <a:ea typeface="Times New Roman" panose="02020603050405020304" pitchFamily="18" charset="0"/>
                <a:cs typeface="Arial" panose="020B0604020202020204" pitchFamily="34" charset="0"/>
              </a:rPr>
              <a:t>was first discovered in 1993 through sequence analyses. </a:t>
            </a:r>
          </a:p>
          <a:p>
            <a:pPr marL="800100" marR="0" indent="-342900">
              <a:spcBef>
                <a:spcPts val="600"/>
              </a:spcBef>
              <a:spcAft>
                <a:spcPts val="600"/>
              </a:spcAft>
              <a:buFont typeface="Wingdings" pitchFamily="2" charset="2"/>
              <a:buChar char="v"/>
            </a:pPr>
            <a:r>
              <a:rPr lang="en-US" sz="2400" dirty="0">
                <a:solidFill>
                  <a:srgbClr val="0D0D0D"/>
                </a:solidFill>
                <a:latin typeface="Arial" panose="020B0604020202020204" pitchFamily="34" charset="0"/>
                <a:ea typeface="Times New Roman" panose="02020603050405020304" pitchFamily="18" charset="0"/>
                <a:cs typeface="Arial" panose="020B0604020202020204" pitchFamily="34" charset="0"/>
              </a:rPr>
              <a:t>Significance of CRISPR was unknown until 2007, when immunity function of this element was uncovered. </a:t>
            </a:r>
          </a:p>
          <a:p>
            <a:pPr marL="800100" marR="0" indent="-342900">
              <a:spcBef>
                <a:spcPts val="600"/>
              </a:spcBef>
              <a:spcAft>
                <a:spcPts val="600"/>
              </a:spcAft>
              <a:buFont typeface="Wingdings" pitchFamily="2" charset="2"/>
              <a:buChar char="v"/>
            </a:pPr>
            <a:r>
              <a:rPr lang="en-US" sz="2400" dirty="0">
                <a:solidFill>
                  <a:srgbClr val="0D0D0D"/>
                </a:solidFill>
                <a:latin typeface="Arial" panose="020B0604020202020204" pitchFamily="34" charset="0"/>
                <a:ea typeface="Times New Roman" panose="02020603050405020304" pitchFamily="18" charset="0"/>
                <a:cs typeface="Arial" panose="020B0604020202020204" pitchFamily="34" charset="0"/>
              </a:rPr>
              <a:t>The mechanism used by the element to confer immunity became known after five years </a:t>
            </a:r>
            <a:endParaRPr lang="en-US" sz="2400" dirty="0">
              <a:latin typeface="Arial" panose="020B0604020202020204" pitchFamily="34" charset="0"/>
              <a:ea typeface="Times New Roman" panose="02020603050405020304" pitchFamily="18" charset="0"/>
              <a:cs typeface="Arial" panose="020B0604020202020204" pitchFamily="34" charset="0"/>
            </a:endParaRPr>
          </a:p>
          <a:p>
            <a:pPr marL="457200">
              <a:spcBef>
                <a:spcPts val="600"/>
              </a:spcBef>
              <a:spcAft>
                <a:spcPts val="600"/>
              </a:spcAft>
            </a:pPr>
            <a:r>
              <a:rPr lang="en-US" sz="2400" dirty="0">
                <a:solidFill>
                  <a:srgbClr val="0D0D0D"/>
                </a:solidFill>
                <a:latin typeface="Arial" panose="020B0604020202020204" pitchFamily="34" charset="0"/>
                <a:ea typeface="Times New Roman" panose="02020603050405020304" pitchFamily="18" charset="0"/>
                <a:cs typeface="Arial" panose="020B0604020202020204" pitchFamily="34" charset="0"/>
              </a:rPr>
              <a:t>The bacteria and archaea use CRISPR to defend against the invading viruses termed as bacteriophages. Following viral infection, they employ a special CRISPR-associated nuclease 9 (Cas9) to generate a double-strand break (DSB) in its target loci of the bacteriophages’ DNA molecules. Thus, viruses become ineffective.  Cas9 is directed to the target sequence by a short RNA fragment known as a guide RNA (gRNA), complementary to a segment of the viral genome for generating DSB. Parallel to viral DNA cleavage, a short viral DNA is stored between the palindromic CRISPR sequences. This sequence is being used to generate the gRNA for rapid activation of this defense mechanism against any subsequent infection by the same bacteriophage. </a:t>
            </a:r>
            <a:r>
              <a:rPr lang="en-US" sz="2400" dirty="0">
                <a:latin typeface="Arial" panose="020B0604020202020204" pitchFamily="34" charset="0"/>
                <a:cs typeface="Arial" panose="020B0604020202020204" pitchFamily="34" charset="0"/>
              </a:rPr>
              <a:t>This system is kind of similar to </a:t>
            </a:r>
            <a:r>
              <a:rPr lang="en-US" sz="2400" b="1" i="1" dirty="0">
                <a:latin typeface="Arial" panose="020B0604020202020204" pitchFamily="34" charset="0"/>
                <a:cs typeface="Arial" panose="020B0604020202020204" pitchFamily="34" charset="0"/>
              </a:rPr>
              <a:t>antibody production </a:t>
            </a:r>
            <a:r>
              <a:rPr lang="en-US" sz="2400" dirty="0">
                <a:latin typeface="Arial" panose="020B0604020202020204" pitchFamily="34" charset="0"/>
                <a:cs typeface="Arial" panose="020B0604020202020204" pitchFamily="34" charset="0"/>
              </a:rPr>
              <a:t>in humans. </a:t>
            </a:r>
            <a:endParaRPr lang="en-US" sz="2400" dirty="0">
              <a:solidFill>
                <a:srgbClr val="0D0D0D"/>
              </a:solidFill>
              <a:latin typeface="Arial" panose="020B0604020202020204" pitchFamily="34" charset="0"/>
              <a:ea typeface="Times New Roman" panose="02020603050405020304" pitchFamily="18" charset="0"/>
              <a:cs typeface="Arial" panose="020B0604020202020204" pitchFamily="34" charset="0"/>
            </a:endParaRPr>
          </a:p>
          <a:p>
            <a:pPr marL="457200" marR="0">
              <a:spcBef>
                <a:spcPts val="600"/>
              </a:spcBef>
              <a:spcAft>
                <a:spcPts val="600"/>
              </a:spcAft>
            </a:pPr>
            <a:endParaRPr lang="en-US" sz="2400" dirty="0">
              <a:solidFill>
                <a:srgbClr val="0D0D0D"/>
              </a:solidFill>
              <a:latin typeface="Arial" panose="020B0604020202020204" pitchFamily="34" charset="0"/>
              <a:ea typeface="Times New Roman" panose="02020603050405020304" pitchFamily="18" charset="0"/>
              <a:cs typeface="Arial" panose="020B0604020202020204" pitchFamily="34" charset="0"/>
            </a:endParaRPr>
          </a:p>
          <a:p>
            <a:pPr marL="457200" marR="0">
              <a:spcBef>
                <a:spcPts val="600"/>
              </a:spcBef>
              <a:spcAft>
                <a:spcPts val="600"/>
              </a:spcAft>
            </a:pPr>
            <a:endParaRPr lang="en-US" sz="2400" dirty="0">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51916587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C5052DD-23D3-374B-A34D-BEC1301AACBA}"/>
              </a:ext>
            </a:extLst>
          </p:cNvPr>
          <p:cNvPicPr/>
          <p:nvPr/>
        </p:nvPicPr>
        <p:blipFill>
          <a:blip r:embed="rId2" cstate="email">
            <a:extLst>
              <a:ext uri="{BEBA8EAE-BF5A-486C-A8C5-ECC9F3942E4B}">
                <a14:imgProps xmlns:a14="http://schemas.microsoft.com/office/drawing/2010/main">
                  <a14:imgLayer r:embed="rId3">
                    <a14:imgEffect>
                      <a14:sharpenSoften amount="50000"/>
                    </a14:imgEffect>
                    <a14:imgEffect>
                      <a14:saturation sat="400000"/>
                    </a14:imgEffect>
                    <a14:imgEffect>
                      <a14:brightnessContrast contrast="-40000"/>
                    </a14:imgEffect>
                  </a14:imgLayer>
                </a14:imgProps>
              </a:ext>
              <a:ext uri="{28A0092B-C50C-407E-A947-70E740481C1C}">
                <a14:useLocalDpi xmlns:a14="http://schemas.microsoft.com/office/drawing/2010/main"/>
              </a:ext>
            </a:extLst>
          </a:blip>
          <a:stretch>
            <a:fillRect/>
          </a:stretch>
        </p:blipFill>
        <p:spPr>
          <a:xfrm>
            <a:off x="2220391" y="972457"/>
            <a:ext cx="7751219" cy="4441371"/>
          </a:xfrm>
          <a:prstGeom prst="rect">
            <a:avLst/>
          </a:prstGeom>
          <a:ln>
            <a:solidFill>
              <a:schemeClr val="tx2"/>
            </a:solidFill>
          </a:ln>
        </p:spPr>
      </p:pic>
      <p:sp>
        <p:nvSpPr>
          <p:cNvPr id="3" name="Rectangle 2">
            <a:extLst>
              <a:ext uri="{FF2B5EF4-FFF2-40B4-BE49-F238E27FC236}">
                <a16:creationId xmlns:a16="http://schemas.microsoft.com/office/drawing/2014/main" id="{0BA768AC-AA2D-6C4F-AFF2-4A3ACA0D8FA8}"/>
              </a:ext>
            </a:extLst>
          </p:cNvPr>
          <p:cNvSpPr/>
          <p:nvPr/>
        </p:nvSpPr>
        <p:spPr>
          <a:xfrm>
            <a:off x="28439" y="5413828"/>
            <a:ext cx="12032932" cy="1323439"/>
          </a:xfrm>
          <a:prstGeom prst="rect">
            <a:avLst/>
          </a:prstGeom>
        </p:spPr>
        <p:txBody>
          <a:bodyPr wrap="square">
            <a:spAutoFit/>
          </a:bodyPr>
          <a:lstStyle/>
          <a:p>
            <a:pPr marL="457200" marR="0">
              <a:spcBef>
                <a:spcPts val="600"/>
              </a:spcBef>
              <a:spcAft>
                <a:spcPts val="600"/>
              </a:spcAft>
            </a:pPr>
            <a:r>
              <a:rPr lang="en-US" sz="2000" dirty="0">
                <a:solidFill>
                  <a:srgbClr val="0D0D0D"/>
                </a:solidFill>
                <a:latin typeface="Arial" panose="020B0604020202020204" pitchFamily="34" charset="0"/>
                <a:ea typeface="Times New Roman" panose="02020603050405020304" pitchFamily="18" charset="0"/>
              </a:rPr>
              <a:t>The CRISPR-Cas9 system comprises a guide RNA (gRNA) and Cas9 nuclease, which together form a ribonucleoprotein (RNP) complex. The gRNA binds to the genomic target upstream of a protospacer adjacent motif (PAM), enabling the Cas9 nuclease to make a double-strand break in the DNA (denoted by the scissors). Adopted from: </a:t>
            </a:r>
            <a:r>
              <a:rPr lang="en-US" sz="2000" u="sng" dirty="0">
                <a:solidFill>
                  <a:srgbClr val="0D0D0D"/>
                </a:solidFill>
                <a:latin typeface="Arial" panose="020B0604020202020204" pitchFamily="34" charset="0"/>
                <a:ea typeface="Times New Roman" panose="02020603050405020304" pitchFamily="18" charset="0"/>
                <a:hlinkClick r:id="rId4"/>
              </a:rPr>
              <a:t>https://www.synthego.com/resources/crispr-101-ebook</a:t>
            </a:r>
            <a:endParaRPr lang="en-US" sz="2000" dirty="0">
              <a:latin typeface="Times New Roman" panose="02020603050405020304" pitchFamily="18" charset="0"/>
              <a:ea typeface="Times New Roman" panose="02020603050405020304" pitchFamily="18" charset="0"/>
            </a:endParaRPr>
          </a:p>
        </p:txBody>
      </p:sp>
      <p:sp>
        <p:nvSpPr>
          <p:cNvPr id="4" name="Rectangle 3">
            <a:extLst>
              <a:ext uri="{FF2B5EF4-FFF2-40B4-BE49-F238E27FC236}">
                <a16:creationId xmlns:a16="http://schemas.microsoft.com/office/drawing/2014/main" id="{83968E50-6FB8-7343-9926-F943EA986A8D}"/>
              </a:ext>
            </a:extLst>
          </p:cNvPr>
          <p:cNvSpPr/>
          <p:nvPr/>
        </p:nvSpPr>
        <p:spPr>
          <a:xfrm>
            <a:off x="0" y="193332"/>
            <a:ext cx="12192000" cy="523220"/>
          </a:xfrm>
          <a:prstGeom prst="rect">
            <a:avLst/>
          </a:prstGeom>
        </p:spPr>
        <p:txBody>
          <a:bodyPr wrap="square">
            <a:spAutoFit/>
          </a:bodyPr>
          <a:lstStyle/>
          <a:p>
            <a:pPr algn="ctr"/>
            <a:r>
              <a:rPr lang="en-US" sz="2800" b="1" dirty="0">
                <a:solidFill>
                  <a:srgbClr val="0D0D0D"/>
                </a:solidFill>
                <a:latin typeface="Arial" panose="020B0604020202020204" pitchFamily="34" charset="0"/>
                <a:ea typeface="Times New Roman" panose="02020603050405020304" pitchFamily="18" charset="0"/>
              </a:rPr>
              <a:t>CRISPR-Cas9 System</a:t>
            </a:r>
            <a:endParaRPr lang="en-US" sz="2800" dirty="0"/>
          </a:p>
        </p:txBody>
      </p:sp>
    </p:spTree>
    <p:extLst>
      <p:ext uri="{BB962C8B-B14F-4D97-AF65-F5344CB8AC3E}">
        <p14:creationId xmlns:p14="http://schemas.microsoft.com/office/powerpoint/2010/main" val="392151418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9F3B94F-E93A-6142-A9D1-E11E236F2675}"/>
              </a:ext>
            </a:extLst>
          </p:cNvPr>
          <p:cNvSpPr/>
          <p:nvPr/>
        </p:nvSpPr>
        <p:spPr>
          <a:xfrm>
            <a:off x="464456" y="756616"/>
            <a:ext cx="11538857" cy="1200329"/>
          </a:xfrm>
          <a:prstGeom prst="rect">
            <a:avLst/>
          </a:prstGeom>
        </p:spPr>
        <p:txBody>
          <a:bodyPr wrap="square">
            <a:spAutoFit/>
          </a:bodyPr>
          <a:lstStyle/>
          <a:p>
            <a:r>
              <a:rPr lang="en-US" sz="3600" b="1" dirty="0">
                <a:effectLst/>
                <a:latin typeface="Arial" panose="020B0604020202020204" pitchFamily="34" charset="0"/>
                <a:cs typeface="Arial" panose="020B0604020202020204" pitchFamily="34" charset="0"/>
              </a:rPr>
              <a:t>DNA-free genome editing in plants with preassembled CRISPR-Cas9 ribonucleoproteins </a:t>
            </a:r>
            <a:endParaRPr lang="en-US" sz="2000" b="1"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8791D62E-BE4C-A84D-88CF-460E235A7A5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13399" y="2548718"/>
            <a:ext cx="7740316" cy="3753687"/>
          </a:xfrm>
          <a:prstGeom prst="rect">
            <a:avLst/>
          </a:prstGeom>
        </p:spPr>
      </p:pic>
    </p:spTree>
    <p:extLst>
      <p:ext uri="{BB962C8B-B14F-4D97-AF65-F5344CB8AC3E}">
        <p14:creationId xmlns:p14="http://schemas.microsoft.com/office/powerpoint/2010/main" val="235646035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1D4A11C-8467-8D4B-90B4-D00EE2EE3376}"/>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914396" y="1168400"/>
            <a:ext cx="10479314" cy="5689600"/>
          </a:xfrm>
          <a:prstGeom prst="rect">
            <a:avLst/>
          </a:prstGeom>
          <a:ln>
            <a:solidFill>
              <a:schemeClr val="accent1"/>
            </a:solidFill>
          </a:ln>
        </p:spPr>
      </p:pic>
      <p:sp>
        <p:nvSpPr>
          <p:cNvPr id="3" name="Rectangle 2">
            <a:extLst>
              <a:ext uri="{FF2B5EF4-FFF2-40B4-BE49-F238E27FC236}">
                <a16:creationId xmlns:a16="http://schemas.microsoft.com/office/drawing/2014/main" id="{93A9FC0F-FF18-F242-927E-6E76E1600D46}"/>
              </a:ext>
            </a:extLst>
          </p:cNvPr>
          <p:cNvSpPr/>
          <p:nvPr/>
        </p:nvSpPr>
        <p:spPr>
          <a:xfrm>
            <a:off x="275768" y="96859"/>
            <a:ext cx="11756571" cy="954107"/>
          </a:xfrm>
          <a:prstGeom prst="rect">
            <a:avLst/>
          </a:prstGeom>
        </p:spPr>
        <p:txBody>
          <a:bodyPr wrap="square">
            <a:spAutoFit/>
          </a:bodyPr>
          <a:lstStyle/>
          <a:p>
            <a:pPr algn="ctr"/>
            <a:r>
              <a:rPr lang="en-US" sz="2800" b="1" dirty="0">
                <a:solidFill>
                  <a:srgbClr val="2C2728"/>
                </a:solidFill>
                <a:latin typeface="Arial" panose="020B0604020202020204" pitchFamily="34" charset="0"/>
                <a:cs typeface="Arial" panose="020B0604020202020204" pitchFamily="34" charset="0"/>
              </a:rPr>
              <a:t>RNP-mediated gene disruption in plant protoplasts </a:t>
            </a:r>
            <a:r>
              <a:rPr lang="en-US" sz="2800" b="1" i="1" dirty="0">
                <a:solidFill>
                  <a:srgbClr val="2C2728"/>
                </a:solidFill>
                <a:latin typeface="Arial" panose="020B0604020202020204" pitchFamily="34" charset="0"/>
                <a:cs typeface="Arial" panose="020B0604020202020204" pitchFamily="34" charset="0"/>
              </a:rPr>
              <a:t>of Nicotiana </a:t>
            </a:r>
            <a:r>
              <a:rPr lang="en-US" sz="2800" b="1" i="1" dirty="0" err="1">
                <a:solidFill>
                  <a:srgbClr val="2C2728"/>
                </a:solidFill>
                <a:latin typeface="Arial" panose="020B0604020202020204" pitchFamily="34" charset="0"/>
                <a:cs typeface="Arial" panose="020B0604020202020204" pitchFamily="34" charset="0"/>
              </a:rPr>
              <a:t>attenuata</a:t>
            </a:r>
            <a:r>
              <a:rPr lang="en-US" sz="2800" b="1" i="1" dirty="0">
                <a:solidFill>
                  <a:srgbClr val="2C2728"/>
                </a:solidFill>
                <a:latin typeface="Arial" panose="020B0604020202020204" pitchFamily="34" charset="0"/>
                <a:cs typeface="Arial" panose="020B0604020202020204" pitchFamily="34" charset="0"/>
              </a:rPr>
              <a:t>, Arabidopsis thaliana </a:t>
            </a:r>
            <a:r>
              <a:rPr lang="en-US" sz="2800" b="1" dirty="0">
                <a:solidFill>
                  <a:srgbClr val="2C2728"/>
                </a:solidFill>
                <a:latin typeface="Arial" panose="020B0604020202020204" pitchFamily="34" charset="0"/>
                <a:cs typeface="Arial" panose="020B0604020202020204" pitchFamily="34" charset="0"/>
              </a:rPr>
              <a:t>and </a:t>
            </a:r>
            <a:r>
              <a:rPr lang="en-US" sz="2800" b="1" i="1" dirty="0">
                <a:solidFill>
                  <a:srgbClr val="2C2728"/>
                </a:solidFill>
                <a:latin typeface="Arial" panose="020B0604020202020204" pitchFamily="34" charset="0"/>
                <a:cs typeface="Arial" panose="020B0604020202020204" pitchFamily="34" charset="0"/>
              </a:rPr>
              <a:t>Oryza sativa. </a:t>
            </a:r>
            <a:endParaRPr lang="en-US" sz="2800" b="1" dirty="0">
              <a:solidFill>
                <a:srgbClr val="2C2728"/>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7129611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D0D2EC4-70A3-574B-B6D9-91653CB346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7666"/>
            <a:ext cx="12192000" cy="5642667"/>
          </a:xfrm>
          <a:prstGeom prst="rect">
            <a:avLst/>
          </a:prstGeom>
        </p:spPr>
      </p:pic>
    </p:spTree>
    <p:extLst>
      <p:ext uri="{BB962C8B-B14F-4D97-AF65-F5344CB8AC3E}">
        <p14:creationId xmlns:p14="http://schemas.microsoft.com/office/powerpoint/2010/main" val="5797854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60A1630-DCED-3D4B-8E97-714B57EEC08B}"/>
              </a:ext>
            </a:extLst>
          </p:cNvPr>
          <p:cNvSpPr/>
          <p:nvPr/>
        </p:nvSpPr>
        <p:spPr>
          <a:xfrm>
            <a:off x="0" y="2377804"/>
            <a:ext cx="12192000" cy="739754"/>
          </a:xfrm>
          <a:prstGeom prst="rect">
            <a:avLst/>
          </a:prstGeom>
        </p:spPr>
        <p:txBody>
          <a:bodyPr wrap="square">
            <a:spAutoFit/>
          </a:bodyPr>
          <a:lstStyle/>
          <a:p>
            <a:pPr algn="ctr">
              <a:lnSpc>
                <a:spcPct val="150000"/>
              </a:lnSpc>
            </a:pPr>
            <a:r>
              <a:rPr lang="en-US" sz="3200" b="1" dirty="0">
                <a:latin typeface="Arial" panose="020B0604020202020204" pitchFamily="34" charset="0"/>
                <a:cs typeface="Arial" panose="020B0604020202020204" pitchFamily="34" charset="0"/>
              </a:rPr>
              <a:t>Restriction Fragment Length Polymorphism (RFLP) </a:t>
            </a:r>
          </a:p>
        </p:txBody>
      </p:sp>
    </p:spTree>
    <p:extLst>
      <p:ext uri="{BB962C8B-B14F-4D97-AF65-F5344CB8AC3E}">
        <p14:creationId xmlns:p14="http://schemas.microsoft.com/office/powerpoint/2010/main" val="296116020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5B964A0-948B-274E-B2DC-CF82EED4F9DD}"/>
              </a:ext>
            </a:extLst>
          </p:cNvPr>
          <p:cNvPicPr>
            <a:picLocks noChangeAspect="1"/>
          </p:cNvPicPr>
          <p:nvPr/>
        </p:nvPicPr>
        <p:blipFill>
          <a:blip r:embed="rId3">
            <a:extLst>
              <a:ext uri="{BEBA8EAE-BF5A-486C-A8C5-ECC9F3942E4B}">
                <a14:imgProps xmlns:a14="http://schemas.microsoft.com/office/drawing/2010/main">
                  <a14:imgLayer>
                    <a14:imgEffect>
                      <a14:sharpenSoften amount="50000"/>
                    </a14:imgEffect>
                  </a14:imgLayer>
                </a14:imgProps>
              </a:ext>
              <a:ext uri="{28A0092B-C50C-407E-A947-70E740481C1C}">
                <a14:useLocalDpi xmlns:a14="http://schemas.microsoft.com/office/drawing/2010/main" val="0"/>
              </a:ext>
            </a:extLst>
          </a:blip>
          <a:stretch>
            <a:fillRect/>
          </a:stretch>
        </p:blipFill>
        <p:spPr>
          <a:xfrm>
            <a:off x="2534195" y="2157367"/>
            <a:ext cx="7184570" cy="4332029"/>
          </a:xfrm>
          <a:prstGeom prst="rect">
            <a:avLst/>
          </a:prstGeom>
        </p:spPr>
      </p:pic>
      <p:sp>
        <p:nvSpPr>
          <p:cNvPr id="3" name="TextBox 2">
            <a:extLst>
              <a:ext uri="{FF2B5EF4-FFF2-40B4-BE49-F238E27FC236}">
                <a16:creationId xmlns:a16="http://schemas.microsoft.com/office/drawing/2014/main" id="{0BF1E2CC-07B8-EE4A-88BB-053A9EC272CA}"/>
              </a:ext>
            </a:extLst>
          </p:cNvPr>
          <p:cNvSpPr txBox="1"/>
          <p:nvPr/>
        </p:nvSpPr>
        <p:spPr>
          <a:xfrm>
            <a:off x="287383" y="221665"/>
            <a:ext cx="11678194" cy="1569660"/>
          </a:xfrm>
          <a:prstGeom prst="rect">
            <a:avLst/>
          </a:prstGeom>
          <a:noFill/>
        </p:spPr>
        <p:txBody>
          <a:bodyPr wrap="square" rtlCol="0">
            <a:spAutoFit/>
          </a:bodyPr>
          <a:lstStyle/>
          <a:p>
            <a:pPr algn="ctr"/>
            <a:r>
              <a:rPr lang="en-US" sz="3200" b="1" dirty="0">
                <a:latin typeface="Arial" panose="020B0604020202020204" pitchFamily="34" charset="0"/>
                <a:cs typeface="Arial" panose="020B0604020202020204" pitchFamily="34" charset="0"/>
              </a:rPr>
              <a:t>The knockout mutations in all three homoeologous copies of one of the target genes, </a:t>
            </a:r>
            <a:r>
              <a:rPr lang="en-US" sz="3200" b="1" i="1" dirty="0">
                <a:latin typeface="Arial" panose="020B0604020202020204" pitchFamily="34" charset="0"/>
                <a:cs typeface="Arial" panose="020B0604020202020204" pitchFamily="34" charset="0"/>
              </a:rPr>
              <a:t>TaGW2</a:t>
            </a:r>
            <a:r>
              <a:rPr lang="en-US" sz="3200" b="1" dirty="0">
                <a:latin typeface="Arial" panose="020B0604020202020204" pitchFamily="34" charset="0"/>
                <a:cs typeface="Arial" panose="020B0604020202020204" pitchFamily="34" charset="0"/>
              </a:rPr>
              <a:t>, resulted in a substantial increase in seed size and thousand grain weight. </a:t>
            </a:r>
          </a:p>
        </p:txBody>
      </p:sp>
      <p:sp>
        <p:nvSpPr>
          <p:cNvPr id="4" name="TextBox 3">
            <a:extLst>
              <a:ext uri="{FF2B5EF4-FFF2-40B4-BE49-F238E27FC236}">
                <a16:creationId xmlns:a16="http://schemas.microsoft.com/office/drawing/2014/main" id="{0C949821-FC79-A645-98E8-7F4AF4C65BF0}"/>
              </a:ext>
            </a:extLst>
          </p:cNvPr>
          <p:cNvSpPr txBox="1"/>
          <p:nvPr/>
        </p:nvSpPr>
        <p:spPr>
          <a:xfrm>
            <a:off x="6439988" y="6455328"/>
            <a:ext cx="5525589" cy="400110"/>
          </a:xfrm>
          <a:prstGeom prst="rect">
            <a:avLst/>
          </a:prstGeom>
          <a:noFill/>
        </p:spPr>
        <p:txBody>
          <a:bodyPr wrap="square" rtlCol="0">
            <a:spAutoFit/>
          </a:bodyPr>
          <a:lstStyle/>
          <a:p>
            <a:pPr algn="r"/>
            <a:r>
              <a:rPr lang="en-US" sz="2000" b="1" dirty="0"/>
              <a:t>Wang et al. 2018</a:t>
            </a:r>
          </a:p>
        </p:txBody>
      </p:sp>
    </p:spTree>
    <p:extLst>
      <p:ext uri="{BB962C8B-B14F-4D97-AF65-F5344CB8AC3E}">
        <p14:creationId xmlns:p14="http://schemas.microsoft.com/office/powerpoint/2010/main" val="270409240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2D3B27A-8635-F14E-BFC5-8E133C231A0D}"/>
              </a:ext>
            </a:extLst>
          </p:cNvPr>
          <p:cNvPicPr>
            <a:picLocks noChangeAspect="1"/>
          </p:cNvPicPr>
          <p:nvPr/>
        </p:nvPicPr>
        <p:blipFill rotWithShape="1">
          <a:blip r:embed="rId2"/>
          <a:srcRect t="72774"/>
          <a:stretch/>
        </p:blipFill>
        <p:spPr>
          <a:xfrm>
            <a:off x="5554545" y="2148114"/>
            <a:ext cx="6434255" cy="3454400"/>
          </a:xfrm>
          <a:prstGeom prst="rect">
            <a:avLst/>
          </a:prstGeom>
        </p:spPr>
      </p:pic>
      <p:sp>
        <p:nvSpPr>
          <p:cNvPr id="3" name="Rectangle 2">
            <a:extLst>
              <a:ext uri="{FF2B5EF4-FFF2-40B4-BE49-F238E27FC236}">
                <a16:creationId xmlns:a16="http://schemas.microsoft.com/office/drawing/2014/main" id="{4B3DCF5B-C4C9-A04B-A1B1-D5F2E69FA315}"/>
              </a:ext>
            </a:extLst>
          </p:cNvPr>
          <p:cNvSpPr/>
          <p:nvPr/>
        </p:nvSpPr>
        <p:spPr>
          <a:xfrm>
            <a:off x="0" y="118565"/>
            <a:ext cx="11988800" cy="830997"/>
          </a:xfrm>
          <a:prstGeom prst="rect">
            <a:avLst/>
          </a:prstGeom>
        </p:spPr>
        <p:txBody>
          <a:bodyPr wrap="square">
            <a:spAutoFit/>
          </a:bodyPr>
          <a:lstStyle/>
          <a:p>
            <a:pPr algn="ctr"/>
            <a:r>
              <a:rPr lang="en-US" sz="2400" b="1" dirty="0">
                <a:latin typeface="Arial" panose="020B0604020202020204" pitchFamily="34" charset="0"/>
                <a:cs typeface="Arial" panose="020B0604020202020204" pitchFamily="34" charset="0"/>
              </a:rPr>
              <a:t>Efficient DNA-free genome editing of bread wheat using CRISPR/Cas9 ribonucleoprotein complexes </a:t>
            </a:r>
          </a:p>
        </p:txBody>
      </p:sp>
      <p:pic>
        <p:nvPicPr>
          <p:cNvPr id="4" name="Picture 3">
            <a:extLst>
              <a:ext uri="{FF2B5EF4-FFF2-40B4-BE49-F238E27FC236}">
                <a16:creationId xmlns:a16="http://schemas.microsoft.com/office/drawing/2014/main" id="{D9B06EFD-5811-4341-876A-CE19C0B60D9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78083" y="1233806"/>
            <a:ext cx="4467017" cy="5309070"/>
          </a:xfrm>
          <a:prstGeom prst="rect">
            <a:avLst/>
          </a:prstGeom>
        </p:spPr>
      </p:pic>
    </p:spTree>
    <p:extLst>
      <p:ext uri="{BB962C8B-B14F-4D97-AF65-F5344CB8AC3E}">
        <p14:creationId xmlns:p14="http://schemas.microsoft.com/office/powerpoint/2010/main" val="215540009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FF7BCF5-DFC3-2E4A-9522-B58710E4880F}"/>
              </a:ext>
            </a:extLst>
          </p:cNvPr>
          <p:cNvSpPr/>
          <p:nvPr/>
        </p:nvSpPr>
        <p:spPr>
          <a:xfrm>
            <a:off x="798285" y="1548854"/>
            <a:ext cx="11205029" cy="5309146"/>
          </a:xfrm>
          <a:prstGeom prst="rect">
            <a:avLst/>
          </a:prstGeom>
        </p:spPr>
        <p:txBody>
          <a:bodyPr wrap="square">
            <a:spAutoFit/>
          </a:bodyPr>
          <a:lstStyle/>
          <a:p>
            <a:pPr marL="342900" indent="-342900">
              <a:spcAft>
                <a:spcPts val="1800"/>
              </a:spcAft>
              <a:buFont typeface="Wingdings" pitchFamily="2" charset="2"/>
              <a:buChar char="v"/>
            </a:pPr>
            <a:r>
              <a:rPr lang="en-US" sz="2200" dirty="0">
                <a:latin typeface="Arial" panose="020B0604020202020204" pitchFamily="34" charset="0"/>
                <a:cs typeface="Arial" panose="020B0604020202020204" pitchFamily="34" charset="0"/>
              </a:rPr>
              <a:t>The avoidance of transgene integration and reduction of off-target mutations are two most important issues in gene editing. </a:t>
            </a:r>
          </a:p>
          <a:p>
            <a:pPr marL="342900" indent="-342900">
              <a:spcAft>
                <a:spcPts val="1800"/>
              </a:spcAft>
              <a:buFont typeface="Wingdings" pitchFamily="2" charset="2"/>
              <a:buChar char="v"/>
            </a:pPr>
            <a:r>
              <a:rPr lang="en-US" sz="2200" dirty="0">
                <a:latin typeface="Arial" panose="020B0604020202020204" pitchFamily="34" charset="0"/>
                <a:cs typeface="Arial" panose="020B0604020202020204" pitchFamily="34" charset="0"/>
              </a:rPr>
              <a:t>Liang et al. (2017) described an efficient genome editing method for bread wheat using CRISPR/Cas9 ribonucleoproteins (RNPs).</a:t>
            </a:r>
          </a:p>
          <a:p>
            <a:pPr marL="342900" indent="-342900">
              <a:spcAft>
                <a:spcPts val="1800"/>
              </a:spcAft>
              <a:buFont typeface="Wingdings" pitchFamily="2" charset="2"/>
              <a:buChar char="v"/>
            </a:pPr>
            <a:r>
              <a:rPr lang="en-US" sz="2200" dirty="0">
                <a:latin typeface="Arial" panose="020B0604020202020204" pitchFamily="34" charset="0"/>
                <a:cs typeface="Arial" panose="020B0604020202020204" pitchFamily="34" charset="0"/>
              </a:rPr>
              <a:t>The whole protocol takes only seven to nine weeks, with four to five independent mutants produced from 100 immature wheat embryos. Delivery system was a gun.</a:t>
            </a:r>
          </a:p>
          <a:p>
            <a:pPr marL="342900" indent="-342900">
              <a:spcAft>
                <a:spcPts val="1800"/>
              </a:spcAft>
              <a:buFont typeface="Wingdings" pitchFamily="2" charset="2"/>
              <a:buChar char="v"/>
            </a:pPr>
            <a:r>
              <a:rPr lang="en-US" sz="2200" dirty="0">
                <a:latin typeface="Arial" panose="020B0604020202020204" pitchFamily="34" charset="0"/>
                <a:cs typeface="Arial" panose="020B0604020202020204" pitchFamily="34" charset="0"/>
              </a:rPr>
              <a:t>Deep sequencing revealed no off-target mutations in wheat cells in RNP mediated genome editing method. </a:t>
            </a:r>
          </a:p>
          <a:p>
            <a:pPr marL="342900" indent="-342900">
              <a:spcAft>
                <a:spcPts val="1800"/>
              </a:spcAft>
              <a:buFont typeface="Wingdings" pitchFamily="2" charset="2"/>
              <a:buChar char="v"/>
            </a:pPr>
            <a:r>
              <a:rPr lang="en-US" sz="2200" dirty="0">
                <a:latin typeface="Arial" panose="020B0604020202020204" pitchFamily="34" charset="0"/>
                <a:cs typeface="Arial" panose="020B0604020202020204" pitchFamily="34" charset="0"/>
              </a:rPr>
              <a:t>Because no foreign DNA is used in CRISPR/Cas9 RNP mediated genome editing, the mutants obtained are completely transgene free. </a:t>
            </a:r>
          </a:p>
          <a:p>
            <a:pPr marL="342900" indent="-342900">
              <a:spcAft>
                <a:spcPts val="1800"/>
              </a:spcAft>
              <a:buFont typeface="Wingdings" pitchFamily="2" charset="2"/>
              <a:buChar char="v"/>
            </a:pPr>
            <a:r>
              <a:rPr lang="en-US" sz="2200" dirty="0">
                <a:latin typeface="Arial" panose="020B0604020202020204" pitchFamily="34" charset="0"/>
                <a:cs typeface="Arial" panose="020B0604020202020204" pitchFamily="34" charset="0"/>
              </a:rPr>
              <a:t>This method may be widely applicable for producing genome edited crop plants and has a good prospect of being commercialized. </a:t>
            </a:r>
          </a:p>
        </p:txBody>
      </p:sp>
      <p:sp>
        <p:nvSpPr>
          <p:cNvPr id="4" name="Rectangle 3">
            <a:extLst>
              <a:ext uri="{FF2B5EF4-FFF2-40B4-BE49-F238E27FC236}">
                <a16:creationId xmlns:a16="http://schemas.microsoft.com/office/drawing/2014/main" id="{C1DE434D-3DF5-F944-BC67-4DD9DA5F8C2B}"/>
              </a:ext>
            </a:extLst>
          </p:cNvPr>
          <p:cNvSpPr/>
          <p:nvPr/>
        </p:nvSpPr>
        <p:spPr>
          <a:xfrm>
            <a:off x="290286" y="303814"/>
            <a:ext cx="11582400" cy="1077218"/>
          </a:xfrm>
          <a:prstGeom prst="rect">
            <a:avLst/>
          </a:prstGeom>
        </p:spPr>
        <p:txBody>
          <a:bodyPr wrap="square">
            <a:spAutoFit/>
          </a:bodyPr>
          <a:lstStyle/>
          <a:p>
            <a:pPr algn="ctr"/>
            <a:r>
              <a:rPr lang="en-US" sz="3200" b="1" dirty="0">
                <a:latin typeface="Arial" panose="020B0604020202020204" pitchFamily="34" charset="0"/>
                <a:cs typeface="Arial" panose="020B0604020202020204" pitchFamily="34" charset="0"/>
              </a:rPr>
              <a:t>Efficient DNA-free genome editing of bread wheat using CRISPR/Cas9 ribonucleoprotein complexes </a:t>
            </a:r>
          </a:p>
        </p:txBody>
      </p:sp>
    </p:spTree>
    <p:extLst>
      <p:ext uri="{BB962C8B-B14F-4D97-AF65-F5344CB8AC3E}">
        <p14:creationId xmlns:p14="http://schemas.microsoft.com/office/powerpoint/2010/main" val="374911794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31A4266-2060-ED42-AB75-DA0E31F32731}"/>
              </a:ext>
            </a:extLst>
          </p:cNvPr>
          <p:cNvSpPr/>
          <p:nvPr/>
        </p:nvSpPr>
        <p:spPr>
          <a:xfrm>
            <a:off x="194514" y="808948"/>
            <a:ext cx="11622157" cy="1169551"/>
          </a:xfrm>
          <a:prstGeom prst="rect">
            <a:avLst/>
          </a:prstGeom>
        </p:spPr>
        <p:txBody>
          <a:bodyPr wrap="square">
            <a:spAutoFit/>
          </a:bodyPr>
          <a:lstStyle/>
          <a:p>
            <a:pPr algn="ctr">
              <a:spcAft>
                <a:spcPts val="1200"/>
              </a:spcAft>
            </a:pPr>
            <a:r>
              <a:rPr lang="en-US" sz="3000" b="1" dirty="0">
                <a:latin typeface="Arial" panose="020B0604020202020204" pitchFamily="34" charset="0"/>
                <a:ea typeface="Calibri" panose="020F0502020204030204" pitchFamily="34" charset="0"/>
                <a:cs typeface="Arial" panose="020B0604020202020204" pitchFamily="34" charset="0"/>
              </a:rPr>
              <a:t>Lecture 6: Recent Advances in Plant Breeding (February 14)</a:t>
            </a:r>
          </a:p>
          <a:p>
            <a:pPr algn="ctr">
              <a:spcAft>
                <a:spcPts val="1200"/>
              </a:spcAft>
            </a:pPr>
            <a:endParaRPr lang="en-US" sz="3000" b="1" dirty="0">
              <a:latin typeface="Arial" panose="020B0604020202020204" pitchFamily="34" charset="0"/>
              <a:ea typeface="Calibri" panose="020F0502020204030204" pitchFamily="34" charset="0"/>
              <a:cs typeface="Arial" panose="020B0604020202020204" pitchFamily="34" charset="0"/>
            </a:endParaRPr>
          </a:p>
        </p:txBody>
      </p:sp>
      <p:sp>
        <p:nvSpPr>
          <p:cNvPr id="3" name="TextBox 2">
            <a:extLst>
              <a:ext uri="{FF2B5EF4-FFF2-40B4-BE49-F238E27FC236}">
                <a16:creationId xmlns:a16="http://schemas.microsoft.com/office/drawing/2014/main" id="{8B0B1D58-29CF-124B-9E23-D549EE406FCB}"/>
              </a:ext>
            </a:extLst>
          </p:cNvPr>
          <p:cNvSpPr txBox="1"/>
          <p:nvPr/>
        </p:nvSpPr>
        <p:spPr>
          <a:xfrm>
            <a:off x="1696279" y="1995676"/>
            <a:ext cx="10389703" cy="4616648"/>
          </a:xfrm>
          <a:prstGeom prst="rect">
            <a:avLst/>
          </a:prstGeom>
          <a:noFill/>
        </p:spPr>
        <p:txBody>
          <a:bodyPr wrap="square" rtlCol="0">
            <a:spAutoFit/>
          </a:bodyPr>
          <a:lstStyle/>
          <a:p>
            <a:pPr marL="457200" indent="-457200">
              <a:spcBef>
                <a:spcPts val="600"/>
              </a:spcBef>
              <a:spcAft>
                <a:spcPts val="600"/>
              </a:spcAft>
              <a:buFont typeface="Wingdings" pitchFamily="2" charset="2"/>
              <a:buChar char="v"/>
            </a:pPr>
            <a:r>
              <a:rPr lang="en-US" sz="2800" dirty="0">
                <a:latin typeface="Arial" panose="020B0604020202020204" pitchFamily="34" charset="0"/>
                <a:cs typeface="Arial" panose="020B0604020202020204" pitchFamily="34" charset="0"/>
              </a:rPr>
              <a:t>Marker Assisted Selection</a:t>
            </a:r>
          </a:p>
          <a:p>
            <a:pPr marL="457200" indent="-457200">
              <a:spcBef>
                <a:spcPts val="600"/>
              </a:spcBef>
              <a:spcAft>
                <a:spcPts val="600"/>
              </a:spcAft>
              <a:buFont typeface="Wingdings" pitchFamily="2" charset="2"/>
              <a:buChar char="v"/>
            </a:pPr>
            <a:r>
              <a:rPr lang="en-US" sz="2800" dirty="0">
                <a:latin typeface="Arial" panose="020B0604020202020204" pitchFamily="34" charset="0"/>
                <a:cs typeface="Arial" panose="020B0604020202020204" pitchFamily="34" charset="0"/>
              </a:rPr>
              <a:t>Speed Breeding</a:t>
            </a:r>
          </a:p>
          <a:p>
            <a:pPr marL="457200" indent="-457200">
              <a:spcBef>
                <a:spcPts val="600"/>
              </a:spcBef>
              <a:spcAft>
                <a:spcPts val="600"/>
              </a:spcAft>
              <a:buFont typeface="Wingdings" pitchFamily="2" charset="2"/>
              <a:buChar char="v"/>
            </a:pPr>
            <a:r>
              <a:rPr lang="en-US" sz="2800" dirty="0">
                <a:latin typeface="Arial" panose="020B0604020202020204" pitchFamily="34" charset="0"/>
                <a:cs typeface="Arial" panose="020B0604020202020204" pitchFamily="34" charset="0"/>
              </a:rPr>
              <a:t>Doubled-haploid</a:t>
            </a:r>
          </a:p>
          <a:p>
            <a:pPr marL="457200" indent="-457200">
              <a:spcBef>
                <a:spcPts val="600"/>
              </a:spcBef>
              <a:spcAft>
                <a:spcPts val="600"/>
              </a:spcAft>
              <a:buFont typeface="Wingdings" pitchFamily="2" charset="2"/>
              <a:buChar char="v"/>
            </a:pPr>
            <a:r>
              <a:rPr lang="en-US" sz="2800" dirty="0">
                <a:latin typeface="Arial" panose="020B0604020202020204" pitchFamily="34" charset="0"/>
                <a:cs typeface="Arial" panose="020B0604020202020204" pitchFamily="34" charset="0"/>
              </a:rPr>
              <a:t>TILLING Genome</a:t>
            </a:r>
          </a:p>
          <a:p>
            <a:pPr marL="457200" indent="-457200">
              <a:spcBef>
                <a:spcPts val="600"/>
              </a:spcBef>
              <a:spcAft>
                <a:spcPts val="600"/>
              </a:spcAft>
              <a:buFont typeface="Wingdings" pitchFamily="2" charset="2"/>
              <a:buChar char="v"/>
            </a:pPr>
            <a:r>
              <a:rPr lang="en-US" sz="2800" dirty="0">
                <a:latin typeface="Arial" panose="020B0604020202020204" pitchFamily="34" charset="0"/>
                <a:cs typeface="Arial" panose="020B0604020202020204" pitchFamily="34" charset="0"/>
              </a:rPr>
              <a:t>CRISPR Cas9</a:t>
            </a:r>
          </a:p>
          <a:p>
            <a:pPr marL="457200" indent="-457200">
              <a:spcBef>
                <a:spcPts val="600"/>
              </a:spcBef>
              <a:spcAft>
                <a:spcPts val="600"/>
              </a:spcAft>
              <a:buFont typeface="Wingdings" pitchFamily="2" charset="2"/>
              <a:buChar char="v"/>
            </a:pPr>
            <a:r>
              <a:rPr lang="en-US" sz="2800" dirty="0">
                <a:solidFill>
                  <a:srgbClr val="FF0000"/>
                </a:solidFill>
                <a:latin typeface="Arial" panose="020B0604020202020204" pitchFamily="34" charset="0"/>
                <a:cs typeface="Arial" panose="020B0604020202020204" pitchFamily="34" charset="0"/>
              </a:rPr>
              <a:t>Fixing Heterosis in Rice</a:t>
            </a:r>
          </a:p>
          <a:p>
            <a:pPr marL="457200" indent="-457200">
              <a:spcBef>
                <a:spcPts val="600"/>
              </a:spcBef>
              <a:spcAft>
                <a:spcPts val="600"/>
              </a:spcAft>
              <a:buFont typeface="Wingdings" pitchFamily="2" charset="2"/>
              <a:buChar char="v"/>
            </a:pPr>
            <a:r>
              <a:rPr lang="en-US" sz="2800" dirty="0" err="1">
                <a:latin typeface="Arial" panose="020B0604020202020204" pitchFamily="34" charset="0"/>
                <a:cs typeface="Arial" panose="020B0604020202020204" pitchFamily="34" charset="0"/>
              </a:rPr>
              <a:t>Phenomics</a:t>
            </a:r>
            <a:endParaRPr lang="en-US" sz="2800" dirty="0">
              <a:latin typeface="Arial" panose="020B0604020202020204" pitchFamily="34" charset="0"/>
              <a:cs typeface="Arial" panose="020B0604020202020204" pitchFamily="34" charset="0"/>
            </a:endParaRPr>
          </a:p>
          <a:p>
            <a:pPr marL="285750" indent="-285750">
              <a:spcBef>
                <a:spcPts val="600"/>
              </a:spcBef>
              <a:spcAft>
                <a:spcPts val="600"/>
              </a:spcAft>
              <a:buFont typeface="Wingdings" pitchFamily="2" charset="2"/>
              <a:buChar char="v"/>
            </a:pP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9312793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48A2966-B17F-7C44-A984-9E2B4E300D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8394491"/>
          </a:xfrm>
          <a:prstGeom prst="rect">
            <a:avLst/>
          </a:prstGeom>
        </p:spPr>
      </p:pic>
    </p:spTree>
    <p:extLst>
      <p:ext uri="{BB962C8B-B14F-4D97-AF65-F5344CB8AC3E}">
        <p14:creationId xmlns:p14="http://schemas.microsoft.com/office/powerpoint/2010/main" val="30287046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5B8EE43-DA7E-154C-9BDE-A7C56D7C986B}"/>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4591252" y="1323439"/>
            <a:ext cx="3009496" cy="5181600"/>
          </a:xfrm>
          <a:prstGeom prst="rect">
            <a:avLst/>
          </a:prstGeom>
          <a:ln>
            <a:solidFill>
              <a:schemeClr val="accent1"/>
            </a:solidFill>
          </a:ln>
        </p:spPr>
      </p:pic>
      <p:sp>
        <p:nvSpPr>
          <p:cNvPr id="4" name="TextBox 3">
            <a:extLst>
              <a:ext uri="{FF2B5EF4-FFF2-40B4-BE49-F238E27FC236}">
                <a16:creationId xmlns:a16="http://schemas.microsoft.com/office/drawing/2014/main" id="{B8E53B41-1441-5842-B208-50B3AA22B654}"/>
              </a:ext>
            </a:extLst>
          </p:cNvPr>
          <p:cNvSpPr txBox="1"/>
          <p:nvPr/>
        </p:nvSpPr>
        <p:spPr>
          <a:xfrm>
            <a:off x="0" y="0"/>
            <a:ext cx="12192000" cy="1323439"/>
          </a:xfrm>
          <a:prstGeom prst="rect">
            <a:avLst/>
          </a:prstGeom>
          <a:noFill/>
        </p:spPr>
        <p:txBody>
          <a:bodyPr wrap="square" rtlCol="0">
            <a:spAutoFit/>
          </a:bodyPr>
          <a:lstStyle/>
          <a:p>
            <a:pPr algn="ctr"/>
            <a:r>
              <a:rPr lang="en-US" sz="4000" b="1" dirty="0">
                <a:latin typeface="Arial" panose="020B0604020202020204" pitchFamily="34" charset="0"/>
                <a:cs typeface="Arial" panose="020B0604020202020204" pitchFamily="34" charset="0"/>
              </a:rPr>
              <a:t>Fixation of Heterozygosity in Rice Through Editing Four Genes.</a:t>
            </a:r>
          </a:p>
        </p:txBody>
      </p:sp>
    </p:spTree>
    <p:extLst>
      <p:ext uri="{BB962C8B-B14F-4D97-AF65-F5344CB8AC3E}">
        <p14:creationId xmlns:p14="http://schemas.microsoft.com/office/powerpoint/2010/main" val="242426321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969F631-DA67-2C45-BF6D-98BAC32BFCE0}"/>
              </a:ext>
            </a:extLst>
          </p:cNvPr>
          <p:cNvSpPr/>
          <p:nvPr/>
        </p:nvSpPr>
        <p:spPr>
          <a:xfrm>
            <a:off x="454016" y="307412"/>
            <a:ext cx="11737984" cy="6340197"/>
          </a:xfrm>
          <a:prstGeom prst="rect">
            <a:avLst/>
          </a:prstGeom>
        </p:spPr>
        <p:txBody>
          <a:bodyPr wrap="square">
            <a:spAutoFit/>
          </a:bodyPr>
          <a:lstStyle/>
          <a:p>
            <a:pPr>
              <a:spcAft>
                <a:spcPts val="1200"/>
              </a:spcAft>
            </a:pPr>
            <a:r>
              <a:rPr lang="en-US" sz="2400" b="0" i="0" u="none" strike="noStrike" dirty="0">
                <a:solidFill>
                  <a:srgbClr val="222222"/>
                </a:solidFill>
                <a:effectLst/>
                <a:latin typeface="Arial" panose="020B0604020202020204" pitchFamily="34" charset="0"/>
                <a:cs typeface="Arial" panose="020B0604020202020204" pitchFamily="34" charset="0"/>
              </a:rPr>
              <a:t>Heterosis or hybrid vigor enhances crop yield. Example; maize</a:t>
            </a:r>
          </a:p>
          <a:p>
            <a:pPr>
              <a:spcAft>
                <a:spcPts val="1200"/>
              </a:spcAft>
            </a:pPr>
            <a:r>
              <a:rPr lang="en-US" sz="2400" dirty="0">
                <a:solidFill>
                  <a:srgbClr val="222222"/>
                </a:solidFill>
                <a:latin typeface="Arial" panose="020B0604020202020204" pitchFamily="34" charset="0"/>
                <a:cs typeface="Arial" panose="020B0604020202020204" pitchFamily="34" charset="0"/>
              </a:rPr>
              <a:t>Unfortunately, most staple food and legume crops are self-pollinated.</a:t>
            </a:r>
          </a:p>
          <a:p>
            <a:pPr>
              <a:spcAft>
                <a:spcPts val="1200"/>
              </a:spcAft>
            </a:pPr>
            <a:r>
              <a:rPr lang="en-US" sz="2400" b="0" i="0" u="none" strike="noStrike" dirty="0">
                <a:solidFill>
                  <a:srgbClr val="222222"/>
                </a:solidFill>
                <a:effectLst/>
                <a:latin typeface="Arial" panose="020B0604020202020204" pitchFamily="34" charset="0"/>
                <a:cs typeface="Arial" panose="020B0604020202020204" pitchFamily="34" charset="0"/>
              </a:rPr>
              <a:t>Generation and identification of male sterility gene have been long attempted with a view to exploit heterosis.</a:t>
            </a:r>
          </a:p>
          <a:p>
            <a:pPr>
              <a:spcAft>
                <a:spcPts val="1200"/>
              </a:spcAft>
            </a:pPr>
            <a:r>
              <a:rPr lang="en-US" sz="2400" b="0" i="0" u="none" strike="noStrike" dirty="0">
                <a:solidFill>
                  <a:srgbClr val="222222"/>
                </a:solidFill>
                <a:effectLst/>
                <a:latin typeface="Arial" panose="020B0604020202020204" pitchFamily="34" charset="0"/>
                <a:cs typeface="Arial" panose="020B0604020202020204" pitchFamily="34" charset="0"/>
              </a:rPr>
              <a:t>Clonal propagation through seeds would enable self-propagation of F</a:t>
            </a:r>
            <a:r>
              <a:rPr lang="en-US" sz="2400" b="0" i="0" u="none" strike="noStrike" baseline="-25000" dirty="0">
                <a:solidFill>
                  <a:srgbClr val="222222"/>
                </a:solidFill>
                <a:effectLst/>
                <a:latin typeface="Arial" panose="020B0604020202020204" pitchFamily="34" charset="0"/>
                <a:cs typeface="Arial" panose="020B0604020202020204" pitchFamily="34" charset="0"/>
              </a:rPr>
              <a:t>1</a:t>
            </a:r>
            <a:r>
              <a:rPr lang="en-US" sz="2400" b="0" i="0" u="none" strike="noStrike" dirty="0">
                <a:solidFill>
                  <a:srgbClr val="222222"/>
                </a:solidFill>
                <a:effectLst/>
                <a:latin typeface="Arial" panose="020B0604020202020204" pitchFamily="34" charset="0"/>
                <a:cs typeface="Arial" panose="020B0604020202020204" pitchFamily="34" charset="0"/>
              </a:rPr>
              <a:t> hybrids in self or cross pollinated crop species.</a:t>
            </a:r>
          </a:p>
          <a:p>
            <a:pPr>
              <a:spcAft>
                <a:spcPts val="1200"/>
              </a:spcAft>
            </a:pPr>
            <a:r>
              <a:rPr lang="en-US" sz="2400" b="0" i="0" u="none" strike="noStrike" dirty="0">
                <a:solidFill>
                  <a:srgbClr val="222222"/>
                </a:solidFill>
                <a:effectLst/>
                <a:latin typeface="Arial" panose="020B0604020202020204" pitchFamily="34" charset="0"/>
                <a:cs typeface="Arial" panose="020B0604020202020204" pitchFamily="34" charset="0"/>
              </a:rPr>
              <a:t>Wang et al. (2019) reported a strategy to enable clonal reproduction of F</a:t>
            </a:r>
            <a:r>
              <a:rPr lang="en-US" sz="2400" b="0" i="0" u="none" strike="noStrike" baseline="-25000" dirty="0">
                <a:solidFill>
                  <a:srgbClr val="222222"/>
                </a:solidFill>
                <a:effectLst/>
                <a:latin typeface="Arial" panose="020B0604020202020204" pitchFamily="34" charset="0"/>
                <a:cs typeface="Arial" panose="020B0604020202020204" pitchFamily="34" charset="0"/>
              </a:rPr>
              <a:t>1</a:t>
            </a:r>
            <a:r>
              <a:rPr lang="en-US" sz="2400" b="0" i="0" u="none" strike="noStrike" dirty="0">
                <a:solidFill>
                  <a:srgbClr val="222222"/>
                </a:solidFill>
                <a:effectLst/>
                <a:latin typeface="Arial" panose="020B0604020202020204" pitchFamily="34" charset="0"/>
                <a:cs typeface="Arial" panose="020B0604020202020204" pitchFamily="34" charset="0"/>
              </a:rPr>
              <a:t> rice hybrids through seeds. </a:t>
            </a:r>
          </a:p>
          <a:p>
            <a:pPr>
              <a:spcAft>
                <a:spcPts val="1200"/>
              </a:spcAft>
            </a:pPr>
            <a:r>
              <a:rPr lang="en-US" sz="2400" dirty="0">
                <a:solidFill>
                  <a:srgbClr val="222222"/>
                </a:solidFill>
                <a:latin typeface="Arial" panose="020B0604020202020204" pitchFamily="34" charset="0"/>
                <a:cs typeface="Arial" panose="020B0604020202020204" pitchFamily="34" charset="0"/>
              </a:rPr>
              <a:t>Conducted </a:t>
            </a:r>
            <a:r>
              <a:rPr lang="en-US" sz="2400" b="0" i="0" u="none" strike="noStrike" dirty="0">
                <a:solidFill>
                  <a:srgbClr val="222222"/>
                </a:solidFill>
                <a:effectLst/>
                <a:latin typeface="Arial" panose="020B0604020202020204" pitchFamily="34" charset="0"/>
                <a:cs typeface="Arial" panose="020B0604020202020204" pitchFamily="34" charset="0"/>
              </a:rPr>
              <a:t>multiplex CRISPR–Cas9 genome editing of the </a:t>
            </a:r>
            <a:r>
              <a:rPr lang="en-US" sz="2400" b="1" i="1" u="none" strike="noStrike" dirty="0">
                <a:solidFill>
                  <a:srgbClr val="222222"/>
                </a:solidFill>
                <a:effectLst/>
                <a:latin typeface="Arial" panose="020B0604020202020204" pitchFamily="34" charset="0"/>
                <a:cs typeface="Arial" panose="020B0604020202020204" pitchFamily="34" charset="0"/>
              </a:rPr>
              <a:t>REC8</a:t>
            </a:r>
            <a:r>
              <a:rPr lang="en-US" sz="2400" b="1" i="0" u="none" strike="noStrike" dirty="0">
                <a:solidFill>
                  <a:srgbClr val="222222"/>
                </a:solidFill>
                <a:effectLst/>
                <a:latin typeface="Arial" panose="020B0604020202020204" pitchFamily="34" charset="0"/>
                <a:cs typeface="Arial" panose="020B0604020202020204" pitchFamily="34" charset="0"/>
              </a:rPr>
              <a:t>, </a:t>
            </a:r>
            <a:r>
              <a:rPr lang="en-US" sz="2400" b="1" i="1" u="none" strike="noStrike" dirty="0">
                <a:solidFill>
                  <a:srgbClr val="222222"/>
                </a:solidFill>
                <a:effectLst/>
                <a:latin typeface="Arial" panose="020B0604020202020204" pitchFamily="34" charset="0"/>
                <a:cs typeface="Arial" panose="020B0604020202020204" pitchFamily="34" charset="0"/>
              </a:rPr>
              <a:t>PAIR1 </a:t>
            </a:r>
            <a:r>
              <a:rPr lang="en-US" sz="2400" i="0" u="none" strike="noStrike" dirty="0">
                <a:solidFill>
                  <a:srgbClr val="222222"/>
                </a:solidFill>
                <a:effectLst/>
                <a:latin typeface="Arial" panose="020B0604020202020204" pitchFamily="34" charset="0"/>
                <a:cs typeface="Arial" panose="020B0604020202020204" pitchFamily="34" charset="0"/>
              </a:rPr>
              <a:t>and</a:t>
            </a:r>
            <a:r>
              <a:rPr lang="en-US" sz="2400" b="1" i="0" u="none" strike="noStrike" dirty="0">
                <a:solidFill>
                  <a:srgbClr val="222222"/>
                </a:solidFill>
                <a:effectLst/>
                <a:latin typeface="Arial" panose="020B0604020202020204" pitchFamily="34" charset="0"/>
                <a:cs typeface="Arial" panose="020B0604020202020204" pitchFamily="34" charset="0"/>
              </a:rPr>
              <a:t> </a:t>
            </a:r>
            <a:r>
              <a:rPr lang="en-US" sz="2400" b="1" i="1" u="none" strike="noStrike" dirty="0">
                <a:solidFill>
                  <a:srgbClr val="222222"/>
                </a:solidFill>
                <a:effectLst/>
                <a:latin typeface="Arial" panose="020B0604020202020204" pitchFamily="34" charset="0"/>
                <a:cs typeface="Arial" panose="020B0604020202020204" pitchFamily="34" charset="0"/>
              </a:rPr>
              <a:t>OSD1 </a:t>
            </a:r>
            <a:r>
              <a:rPr lang="en-US" sz="2400" b="0" i="0" u="none" strike="noStrike" dirty="0">
                <a:solidFill>
                  <a:srgbClr val="222222"/>
                </a:solidFill>
                <a:effectLst/>
                <a:latin typeface="Arial" panose="020B0604020202020204" pitchFamily="34" charset="0"/>
                <a:cs typeface="Arial" panose="020B0604020202020204" pitchFamily="34" charset="0"/>
              </a:rPr>
              <a:t>meiotic genes to produce clonal diploid gametes and tetraploid seeds. </a:t>
            </a:r>
          </a:p>
          <a:p>
            <a:pPr>
              <a:spcAft>
                <a:spcPts val="1200"/>
              </a:spcAft>
            </a:pPr>
            <a:r>
              <a:rPr lang="en-US" sz="2400" b="0" i="0" u="none" strike="noStrike" dirty="0">
                <a:solidFill>
                  <a:srgbClr val="222222"/>
                </a:solidFill>
                <a:effectLst/>
                <a:latin typeface="Arial" panose="020B0604020202020204" pitchFamily="34" charset="0"/>
                <a:cs typeface="Arial" panose="020B0604020202020204" pitchFamily="34" charset="0"/>
              </a:rPr>
              <a:t>Next, they editing the </a:t>
            </a:r>
            <a:r>
              <a:rPr lang="en-US" sz="2400" b="1" i="1" u="none" strike="noStrike" dirty="0">
                <a:solidFill>
                  <a:srgbClr val="222222"/>
                </a:solidFill>
                <a:effectLst/>
                <a:latin typeface="Arial" panose="020B0604020202020204" pitchFamily="34" charset="0"/>
                <a:cs typeface="Arial" panose="020B0604020202020204" pitchFamily="34" charset="0"/>
              </a:rPr>
              <a:t>MATRILINEAL</a:t>
            </a:r>
            <a:r>
              <a:rPr lang="en-US" sz="2400" b="1" i="0" u="none" strike="noStrike" dirty="0">
                <a:solidFill>
                  <a:srgbClr val="222222"/>
                </a:solidFill>
                <a:effectLst/>
                <a:latin typeface="Arial" panose="020B0604020202020204" pitchFamily="34" charset="0"/>
                <a:cs typeface="Arial" panose="020B0604020202020204" pitchFamily="34" charset="0"/>
              </a:rPr>
              <a:t> (</a:t>
            </a:r>
            <a:r>
              <a:rPr lang="en-US" sz="2400" b="1" i="1" u="none" strike="noStrike" dirty="0">
                <a:solidFill>
                  <a:srgbClr val="222222"/>
                </a:solidFill>
                <a:effectLst/>
                <a:latin typeface="Arial" panose="020B0604020202020204" pitchFamily="34" charset="0"/>
                <a:cs typeface="Arial" panose="020B0604020202020204" pitchFamily="34" charset="0"/>
              </a:rPr>
              <a:t>MTL</a:t>
            </a:r>
            <a:r>
              <a:rPr lang="en-US" sz="2400" b="1" i="0" u="none" strike="noStrike" dirty="0">
                <a:solidFill>
                  <a:srgbClr val="222222"/>
                </a:solidFill>
                <a:effectLst/>
                <a:latin typeface="Arial" panose="020B0604020202020204" pitchFamily="34" charset="0"/>
                <a:cs typeface="Arial" panose="020B0604020202020204" pitchFamily="34" charset="0"/>
              </a:rPr>
              <a:t>) </a:t>
            </a:r>
            <a:r>
              <a:rPr lang="en-US" sz="2400" b="0" i="0" u="none" strike="noStrike" dirty="0">
                <a:solidFill>
                  <a:srgbClr val="222222"/>
                </a:solidFill>
                <a:effectLst/>
                <a:latin typeface="Arial" panose="020B0604020202020204" pitchFamily="34" charset="0"/>
                <a:cs typeface="Arial" panose="020B0604020202020204" pitchFamily="34" charset="0"/>
              </a:rPr>
              <a:t>gene (involved in fertilization) to induce formation of haploid seeds in hybrid rice. </a:t>
            </a:r>
          </a:p>
          <a:p>
            <a:pPr>
              <a:spcAft>
                <a:spcPts val="1200"/>
              </a:spcAft>
            </a:pPr>
            <a:r>
              <a:rPr lang="en-US" sz="2400" b="0" i="0" u="none" strike="noStrike" dirty="0">
                <a:solidFill>
                  <a:srgbClr val="222222"/>
                </a:solidFill>
                <a:effectLst/>
                <a:latin typeface="Arial" panose="020B0604020202020204" pitchFamily="34" charset="0"/>
                <a:cs typeface="Arial" panose="020B0604020202020204" pitchFamily="34" charset="0"/>
              </a:rPr>
              <a:t>Finally, simultaneous editing of all four genes (</a:t>
            </a:r>
            <a:r>
              <a:rPr lang="en-US" sz="2400" b="0" i="1" u="none" strike="noStrike" dirty="0">
                <a:solidFill>
                  <a:srgbClr val="222222"/>
                </a:solidFill>
                <a:effectLst/>
                <a:latin typeface="Arial" panose="020B0604020202020204" pitchFamily="34" charset="0"/>
                <a:cs typeface="Arial" panose="020B0604020202020204" pitchFamily="34" charset="0"/>
              </a:rPr>
              <a:t>REC8</a:t>
            </a:r>
            <a:r>
              <a:rPr lang="en-US" sz="2400" b="0" i="0" u="none" strike="noStrike" dirty="0">
                <a:solidFill>
                  <a:srgbClr val="222222"/>
                </a:solidFill>
                <a:effectLst/>
                <a:latin typeface="Arial" panose="020B0604020202020204" pitchFamily="34" charset="0"/>
                <a:cs typeface="Arial" panose="020B0604020202020204" pitchFamily="34" charset="0"/>
              </a:rPr>
              <a:t>, </a:t>
            </a:r>
            <a:r>
              <a:rPr lang="en-US" sz="2400" b="0" i="1" u="none" strike="noStrike" dirty="0">
                <a:solidFill>
                  <a:srgbClr val="222222"/>
                </a:solidFill>
                <a:effectLst/>
                <a:latin typeface="Arial" panose="020B0604020202020204" pitchFamily="34" charset="0"/>
                <a:cs typeface="Arial" panose="020B0604020202020204" pitchFamily="34" charset="0"/>
              </a:rPr>
              <a:t>PAIR1</a:t>
            </a:r>
            <a:r>
              <a:rPr lang="en-US" sz="2400" b="0" i="0" u="none" strike="noStrike" dirty="0">
                <a:solidFill>
                  <a:srgbClr val="222222"/>
                </a:solidFill>
                <a:effectLst/>
                <a:latin typeface="Arial" panose="020B0604020202020204" pitchFamily="34" charset="0"/>
                <a:cs typeface="Arial" panose="020B0604020202020204" pitchFamily="34" charset="0"/>
              </a:rPr>
              <a:t>, </a:t>
            </a:r>
            <a:r>
              <a:rPr lang="en-US" sz="2400" b="0" i="1" u="none" strike="noStrike" dirty="0">
                <a:solidFill>
                  <a:srgbClr val="222222"/>
                </a:solidFill>
                <a:effectLst/>
                <a:latin typeface="Arial" panose="020B0604020202020204" pitchFamily="34" charset="0"/>
                <a:cs typeface="Arial" panose="020B0604020202020204" pitchFamily="34" charset="0"/>
              </a:rPr>
              <a:t>OSD1 </a:t>
            </a:r>
            <a:r>
              <a:rPr lang="en-US" sz="2400" b="0" i="0" u="none" strike="noStrike" dirty="0">
                <a:solidFill>
                  <a:srgbClr val="222222"/>
                </a:solidFill>
                <a:effectLst/>
                <a:latin typeface="Arial" panose="020B0604020202020204" pitchFamily="34" charset="0"/>
                <a:cs typeface="Arial" panose="020B0604020202020204" pitchFamily="34" charset="0"/>
              </a:rPr>
              <a:t>and </a:t>
            </a:r>
            <a:r>
              <a:rPr lang="en-US" sz="2400" b="0" i="1" u="none" strike="noStrike" dirty="0">
                <a:solidFill>
                  <a:srgbClr val="222222"/>
                </a:solidFill>
                <a:effectLst/>
                <a:latin typeface="Arial" panose="020B0604020202020204" pitchFamily="34" charset="0"/>
                <a:cs typeface="Arial" panose="020B0604020202020204" pitchFamily="34" charset="0"/>
              </a:rPr>
              <a:t>MTL)</a:t>
            </a:r>
            <a:r>
              <a:rPr lang="en-US" sz="2400" b="0" i="0" u="none" strike="noStrike" dirty="0">
                <a:solidFill>
                  <a:srgbClr val="222222"/>
                </a:solidFill>
                <a:effectLst/>
                <a:latin typeface="Arial" panose="020B0604020202020204" pitchFamily="34" charset="0"/>
                <a:cs typeface="Arial" panose="020B0604020202020204" pitchFamily="34" charset="0"/>
              </a:rPr>
              <a:t> in hybrid rice led them to propagate F</a:t>
            </a:r>
            <a:r>
              <a:rPr lang="en-US" sz="2400" b="0" i="0" u="none" strike="noStrike" baseline="-25000" dirty="0">
                <a:solidFill>
                  <a:srgbClr val="222222"/>
                </a:solidFill>
                <a:effectLst/>
                <a:latin typeface="Arial" panose="020B0604020202020204" pitchFamily="34" charset="0"/>
                <a:cs typeface="Arial" panose="020B0604020202020204" pitchFamily="34" charset="0"/>
              </a:rPr>
              <a:t>1</a:t>
            </a:r>
            <a:r>
              <a:rPr lang="en-US" sz="2400" b="0" i="0" u="none" strike="noStrike" dirty="0">
                <a:solidFill>
                  <a:srgbClr val="222222"/>
                </a:solidFill>
                <a:effectLst/>
                <a:latin typeface="Arial" panose="020B0604020202020204" pitchFamily="34" charset="0"/>
                <a:cs typeface="Arial" panose="020B0604020202020204" pitchFamily="34" charset="0"/>
              </a:rPr>
              <a:t>s clonally through seeds. </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8212942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F8AACCE-5EF8-8145-ACAF-08B27F656D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288" y="261257"/>
            <a:ext cx="8412188" cy="6358560"/>
          </a:xfrm>
          <a:prstGeom prst="rect">
            <a:avLst/>
          </a:prstGeom>
        </p:spPr>
      </p:pic>
      <p:sp>
        <p:nvSpPr>
          <p:cNvPr id="3" name="Rectangle 2">
            <a:extLst>
              <a:ext uri="{FF2B5EF4-FFF2-40B4-BE49-F238E27FC236}">
                <a16:creationId xmlns:a16="http://schemas.microsoft.com/office/drawing/2014/main" id="{743857B4-0239-304F-909C-BEC6BA351DB9}"/>
              </a:ext>
            </a:extLst>
          </p:cNvPr>
          <p:cNvSpPr/>
          <p:nvPr/>
        </p:nvSpPr>
        <p:spPr>
          <a:xfrm>
            <a:off x="8552475" y="1034025"/>
            <a:ext cx="3465353" cy="5632311"/>
          </a:xfrm>
          <a:prstGeom prst="rect">
            <a:avLst/>
          </a:prstGeom>
        </p:spPr>
        <p:txBody>
          <a:bodyPr wrap="square">
            <a:spAutoFit/>
          </a:bodyPr>
          <a:lstStyle/>
          <a:p>
            <a:r>
              <a:rPr lang="en-US" sz="2000" b="1" i="0" u="none" strike="noStrike" dirty="0">
                <a:solidFill>
                  <a:srgbClr val="222222"/>
                </a:solidFill>
                <a:effectLst/>
                <a:latin typeface="Arial" panose="020B0604020202020204" pitchFamily="34" charset="0"/>
                <a:cs typeface="Arial" panose="020B0604020202020204" pitchFamily="34" charset="0"/>
              </a:rPr>
              <a:t>a</a:t>
            </a:r>
            <a:r>
              <a:rPr lang="en-US" sz="2000" b="0" i="0" u="none" strike="noStrike" dirty="0">
                <a:solidFill>
                  <a:srgbClr val="222222"/>
                </a:solidFill>
                <a:effectLst/>
                <a:latin typeface="Arial" panose="020B0604020202020204" pitchFamily="34" charset="0"/>
                <a:cs typeface="Arial" panose="020B0604020202020204" pitchFamily="34" charset="0"/>
              </a:rPr>
              <a:t>, The structure of CRISPR–Cas9 vector targeting </a:t>
            </a:r>
            <a:r>
              <a:rPr lang="en-US" sz="2000" b="0" i="1" u="none" strike="noStrike" dirty="0">
                <a:solidFill>
                  <a:srgbClr val="222222"/>
                </a:solidFill>
                <a:effectLst/>
                <a:latin typeface="Arial" panose="020B0604020202020204" pitchFamily="34" charset="0"/>
                <a:cs typeface="Arial" panose="020B0604020202020204" pitchFamily="34" charset="0"/>
              </a:rPr>
              <a:t>OSD1</a:t>
            </a:r>
            <a:r>
              <a:rPr lang="en-US" sz="2000" b="0" i="0" u="none" strike="noStrike" dirty="0">
                <a:solidFill>
                  <a:srgbClr val="222222"/>
                </a:solidFill>
                <a:effectLst/>
                <a:latin typeface="Arial" panose="020B0604020202020204" pitchFamily="34" charset="0"/>
                <a:cs typeface="Arial" panose="020B0604020202020204" pitchFamily="34" charset="0"/>
              </a:rPr>
              <a:t>, </a:t>
            </a:r>
            <a:r>
              <a:rPr lang="en-US" sz="2000" b="0" i="1" u="none" strike="noStrike" dirty="0">
                <a:solidFill>
                  <a:srgbClr val="222222"/>
                </a:solidFill>
                <a:effectLst/>
                <a:latin typeface="Arial" panose="020B0604020202020204" pitchFamily="34" charset="0"/>
                <a:cs typeface="Arial" panose="020B0604020202020204" pitchFamily="34" charset="0"/>
              </a:rPr>
              <a:t>PAIR1</a:t>
            </a:r>
            <a:r>
              <a:rPr lang="en-US" sz="2000" b="0" i="0" u="none" strike="noStrike" dirty="0">
                <a:solidFill>
                  <a:srgbClr val="222222"/>
                </a:solidFill>
                <a:effectLst/>
                <a:latin typeface="Arial" panose="020B0604020202020204" pitchFamily="34" charset="0"/>
                <a:cs typeface="Arial" panose="020B0604020202020204" pitchFamily="34" charset="0"/>
              </a:rPr>
              <a:t> and </a:t>
            </a:r>
            <a:r>
              <a:rPr lang="en-US" sz="2000" b="0" i="1" u="none" strike="noStrike" dirty="0">
                <a:solidFill>
                  <a:srgbClr val="222222"/>
                </a:solidFill>
                <a:effectLst/>
                <a:latin typeface="Arial" panose="020B0604020202020204" pitchFamily="34" charset="0"/>
                <a:cs typeface="Arial" panose="020B0604020202020204" pitchFamily="34" charset="0"/>
              </a:rPr>
              <a:t>REC8</a:t>
            </a:r>
            <a:r>
              <a:rPr lang="en-US" sz="2000" dirty="0">
                <a:solidFill>
                  <a:srgbClr val="222222"/>
                </a:solidFill>
                <a:latin typeface="Arial" panose="020B0604020202020204" pitchFamily="34" charset="0"/>
                <a:cs typeface="Arial" panose="020B0604020202020204" pitchFamily="34" charset="0"/>
              </a:rPr>
              <a:t>.</a:t>
            </a:r>
            <a:endParaRPr lang="en-US" sz="2000" b="0" i="0" u="none" strike="noStrike" dirty="0">
              <a:solidFill>
                <a:srgbClr val="222222"/>
              </a:solidFill>
              <a:effectLst/>
              <a:latin typeface="Arial" panose="020B0604020202020204" pitchFamily="34" charset="0"/>
              <a:cs typeface="Arial" panose="020B0604020202020204" pitchFamily="34" charset="0"/>
            </a:endParaRPr>
          </a:p>
          <a:p>
            <a:r>
              <a:rPr lang="en-US" sz="2000" b="0" i="0" u="none" strike="noStrike" dirty="0">
                <a:solidFill>
                  <a:srgbClr val="222222"/>
                </a:solidFill>
                <a:effectLst/>
                <a:latin typeface="Arial" panose="020B0604020202020204" pitchFamily="34" charset="0"/>
                <a:cs typeface="Arial" panose="020B0604020202020204" pitchFamily="34" charset="0"/>
              </a:rPr>
              <a:t> </a:t>
            </a:r>
          </a:p>
          <a:p>
            <a:r>
              <a:rPr lang="en-US" sz="2000" b="1" i="0" u="none" strike="noStrike" dirty="0">
                <a:solidFill>
                  <a:srgbClr val="222222"/>
                </a:solidFill>
                <a:effectLst/>
                <a:latin typeface="Arial" panose="020B0604020202020204" pitchFamily="34" charset="0"/>
                <a:cs typeface="Arial" panose="020B0604020202020204" pitchFamily="34" charset="0"/>
              </a:rPr>
              <a:t>b</a:t>
            </a:r>
            <a:r>
              <a:rPr lang="en-US" sz="2000" b="0" i="0" u="none" strike="noStrike" dirty="0">
                <a:solidFill>
                  <a:srgbClr val="222222"/>
                </a:solidFill>
                <a:effectLst/>
                <a:latin typeface="Arial" panose="020B0604020202020204" pitchFamily="34" charset="0"/>
                <a:cs typeface="Arial" panose="020B0604020202020204" pitchFamily="34" charset="0"/>
              </a:rPr>
              <a:t>, The chromosomes of CY84 and </a:t>
            </a:r>
            <a:r>
              <a:rPr lang="en-US" sz="2000" i="1" dirty="0">
                <a:latin typeface="Arial" panose="020B0604020202020204" pitchFamily="34" charset="0"/>
                <a:cs typeface="Arial" panose="020B0604020202020204" pitchFamily="34" charset="0"/>
              </a:rPr>
              <a:t>Mitosis instead of Meiosis </a:t>
            </a:r>
            <a:r>
              <a:rPr lang="en-US" sz="2000" dirty="0">
                <a:latin typeface="Arial" panose="020B0604020202020204" pitchFamily="34" charset="0"/>
                <a:cs typeface="Arial" panose="020B0604020202020204" pitchFamily="34" charset="0"/>
              </a:rPr>
              <a:t>(</a:t>
            </a:r>
            <a:r>
              <a:rPr lang="en-US" sz="2000" b="0" i="1" u="none" strike="noStrike" dirty="0" err="1">
                <a:solidFill>
                  <a:srgbClr val="222222"/>
                </a:solidFill>
                <a:effectLst/>
                <a:latin typeface="Arial" panose="020B0604020202020204" pitchFamily="34" charset="0"/>
                <a:cs typeface="Arial" panose="020B0604020202020204" pitchFamily="34" charset="0"/>
              </a:rPr>
              <a:t>MiMe</a:t>
            </a:r>
            <a:r>
              <a:rPr lang="en-US" sz="2000" b="0" i="1" u="none" strike="noStrike" dirty="0">
                <a:solidFill>
                  <a:srgbClr val="222222"/>
                </a:solidFill>
                <a:effectLst/>
                <a:latin typeface="Arial" panose="020B0604020202020204" pitchFamily="34" charset="0"/>
                <a:cs typeface="Arial" panose="020B0604020202020204" pitchFamily="34" charset="0"/>
              </a:rPr>
              <a:t>) </a:t>
            </a:r>
            <a:r>
              <a:rPr lang="en-US" sz="2000" b="0" i="0" u="none" strike="noStrike" dirty="0">
                <a:solidFill>
                  <a:srgbClr val="222222"/>
                </a:solidFill>
                <a:effectLst/>
                <a:latin typeface="Arial" panose="020B0604020202020204" pitchFamily="34" charset="0"/>
                <a:cs typeface="Arial" panose="020B0604020202020204" pitchFamily="34" charset="0"/>
              </a:rPr>
              <a:t>were probed by digoxigenin-16-dUTP-labeled 5 S rDNA (red signal, indicated with a white arrow) in spores, showing one signal in wild-type CY84 and two signals in </a:t>
            </a:r>
            <a:r>
              <a:rPr lang="en-US" sz="2000" b="0" i="1" u="none" strike="noStrike" dirty="0" err="1">
                <a:solidFill>
                  <a:srgbClr val="222222"/>
                </a:solidFill>
                <a:effectLst/>
                <a:latin typeface="Arial" panose="020B0604020202020204" pitchFamily="34" charset="0"/>
                <a:cs typeface="Arial" panose="020B0604020202020204" pitchFamily="34" charset="0"/>
              </a:rPr>
              <a:t>MiMe</a:t>
            </a:r>
            <a:r>
              <a:rPr lang="en-US" sz="2000" b="0" i="0" u="none" strike="noStrike" dirty="0">
                <a:solidFill>
                  <a:srgbClr val="222222"/>
                </a:solidFill>
                <a:effectLst/>
                <a:latin typeface="Arial" panose="020B0604020202020204" pitchFamily="34" charset="0"/>
                <a:cs typeface="Arial" panose="020B0604020202020204" pitchFamily="34" charset="0"/>
              </a:rPr>
              <a:t>. The DNA is stained with 4′,6-diamidino-2-phenylindole (DAPI, blue signal). Scale bars, 5 </a:t>
            </a:r>
            <a:r>
              <a:rPr lang="el-GR" sz="2000" b="0" i="0" u="none" strike="noStrike" dirty="0">
                <a:solidFill>
                  <a:srgbClr val="222222"/>
                </a:solidFill>
                <a:effectLst/>
                <a:latin typeface="Arial" panose="020B0604020202020204" pitchFamily="34" charset="0"/>
                <a:cs typeface="Arial" panose="020B0604020202020204" pitchFamily="34" charset="0"/>
              </a:rPr>
              <a:t>μ</a:t>
            </a:r>
            <a:r>
              <a:rPr lang="en-US" sz="2000" b="0" i="0" u="none" strike="noStrike" dirty="0">
                <a:solidFill>
                  <a:srgbClr val="222222"/>
                </a:solidFill>
                <a:effectLst/>
                <a:latin typeface="Arial" panose="020B0604020202020204" pitchFamily="34" charset="0"/>
                <a:cs typeface="Arial" panose="020B0604020202020204" pitchFamily="34" charset="0"/>
              </a:rPr>
              <a:t>m.</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7784240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276B0EB-36DD-D848-86CA-F201D07644F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61257" y="971691"/>
            <a:ext cx="6051195" cy="5667614"/>
          </a:xfrm>
          <a:prstGeom prst="rect">
            <a:avLst/>
          </a:prstGeom>
        </p:spPr>
      </p:pic>
      <p:sp>
        <p:nvSpPr>
          <p:cNvPr id="3" name="Rectangle 2">
            <a:extLst>
              <a:ext uri="{FF2B5EF4-FFF2-40B4-BE49-F238E27FC236}">
                <a16:creationId xmlns:a16="http://schemas.microsoft.com/office/drawing/2014/main" id="{C62D7832-CA63-F541-A907-2C9DB2B18B24}"/>
              </a:ext>
            </a:extLst>
          </p:cNvPr>
          <p:cNvSpPr/>
          <p:nvPr/>
        </p:nvSpPr>
        <p:spPr>
          <a:xfrm>
            <a:off x="6604001" y="855576"/>
            <a:ext cx="5588000" cy="6140142"/>
          </a:xfrm>
          <a:prstGeom prst="rect">
            <a:avLst/>
          </a:prstGeom>
        </p:spPr>
        <p:txBody>
          <a:bodyPr wrap="square">
            <a:spAutoFit/>
          </a:bodyPr>
          <a:lstStyle/>
          <a:p>
            <a:pPr>
              <a:spcAft>
                <a:spcPts val="600"/>
              </a:spcAft>
            </a:pPr>
            <a:r>
              <a:rPr lang="en-US" b="0" i="0" u="none" strike="noStrike" dirty="0">
                <a:solidFill>
                  <a:srgbClr val="222222"/>
                </a:solidFill>
                <a:effectLst/>
                <a:latin typeface="Arial" panose="020B0604020202020204" pitchFamily="34" charset="0"/>
                <a:cs typeface="Arial" panose="020B0604020202020204" pitchFamily="34" charset="0"/>
              </a:rPr>
              <a:t> </a:t>
            </a:r>
            <a:r>
              <a:rPr lang="en-US" b="1" i="0" u="none" strike="noStrike" dirty="0">
                <a:solidFill>
                  <a:srgbClr val="222222"/>
                </a:solidFill>
                <a:effectLst/>
                <a:latin typeface="Arial" panose="020B0604020202020204" pitchFamily="34" charset="0"/>
                <a:cs typeface="Arial" panose="020B0604020202020204" pitchFamily="34" charset="0"/>
              </a:rPr>
              <a:t>c</a:t>
            </a:r>
            <a:r>
              <a:rPr lang="en-US" b="0" i="0" u="none" strike="noStrike" dirty="0">
                <a:solidFill>
                  <a:srgbClr val="222222"/>
                </a:solidFill>
                <a:effectLst/>
                <a:latin typeface="Arial" panose="020B0604020202020204" pitchFamily="34" charset="0"/>
                <a:cs typeface="Arial" panose="020B0604020202020204" pitchFamily="34" charset="0"/>
              </a:rPr>
              <a:t>, Panicles of wild-type CY84 and </a:t>
            </a:r>
            <a:r>
              <a:rPr lang="en-US" b="0" i="1" u="none" strike="noStrike" dirty="0" err="1">
                <a:solidFill>
                  <a:srgbClr val="222222"/>
                </a:solidFill>
                <a:effectLst/>
                <a:latin typeface="Arial" panose="020B0604020202020204" pitchFamily="34" charset="0"/>
                <a:cs typeface="Arial" panose="020B0604020202020204" pitchFamily="34" charset="0"/>
              </a:rPr>
              <a:t>MiMe</a:t>
            </a:r>
            <a:r>
              <a:rPr lang="en-US" b="0" i="0" u="none" strike="noStrike" dirty="0">
                <a:solidFill>
                  <a:srgbClr val="222222"/>
                </a:solidFill>
                <a:effectLst/>
                <a:latin typeface="Arial" panose="020B0604020202020204" pitchFamily="34" charset="0"/>
                <a:cs typeface="Arial" panose="020B0604020202020204" pitchFamily="34" charset="0"/>
              </a:rPr>
              <a:t>. The fertility of </a:t>
            </a:r>
            <a:r>
              <a:rPr lang="en-US" b="0" i="1" u="none" strike="noStrike" dirty="0" err="1">
                <a:solidFill>
                  <a:srgbClr val="222222"/>
                </a:solidFill>
                <a:effectLst/>
                <a:latin typeface="Arial" panose="020B0604020202020204" pitchFamily="34" charset="0"/>
                <a:cs typeface="Arial" panose="020B0604020202020204" pitchFamily="34" charset="0"/>
              </a:rPr>
              <a:t>MiMe</a:t>
            </a:r>
            <a:r>
              <a:rPr lang="en-US" b="0" i="1" u="none" strike="noStrike" dirty="0">
                <a:solidFill>
                  <a:srgbClr val="222222"/>
                </a:solidFill>
                <a:effectLst/>
                <a:latin typeface="Arial" panose="020B0604020202020204" pitchFamily="34" charset="0"/>
                <a:cs typeface="Arial" panose="020B0604020202020204" pitchFamily="34" charset="0"/>
              </a:rPr>
              <a:t> </a:t>
            </a:r>
            <a:r>
              <a:rPr lang="en-US" b="0" i="0" u="none" strike="noStrike" dirty="0">
                <a:solidFill>
                  <a:srgbClr val="222222"/>
                </a:solidFill>
                <a:effectLst/>
                <a:latin typeface="Arial" panose="020B0604020202020204" pitchFamily="34" charset="0"/>
                <a:cs typeface="Arial" panose="020B0604020202020204" pitchFamily="34" charset="0"/>
              </a:rPr>
              <a:t>was as high as that of wild-type CY84. </a:t>
            </a:r>
          </a:p>
          <a:p>
            <a:pPr>
              <a:spcAft>
                <a:spcPts val="600"/>
              </a:spcAft>
            </a:pPr>
            <a:r>
              <a:rPr lang="en-US" b="1" i="0" u="none" strike="noStrike" dirty="0">
                <a:solidFill>
                  <a:srgbClr val="222222"/>
                </a:solidFill>
                <a:effectLst/>
                <a:latin typeface="Arial" panose="020B0604020202020204" pitchFamily="34" charset="0"/>
                <a:cs typeface="Arial" panose="020B0604020202020204" pitchFamily="34" charset="0"/>
              </a:rPr>
              <a:t>d</a:t>
            </a:r>
            <a:r>
              <a:rPr lang="en-US" b="0" i="0" u="none" strike="noStrike" dirty="0">
                <a:solidFill>
                  <a:srgbClr val="222222"/>
                </a:solidFill>
                <a:effectLst/>
                <a:latin typeface="Arial" panose="020B0604020202020204" pitchFamily="34" charset="0"/>
                <a:cs typeface="Arial" panose="020B0604020202020204" pitchFamily="34" charset="0"/>
              </a:rPr>
              <a:t>, Ploidy analysis of CY84 (left) and the progeny of </a:t>
            </a:r>
            <a:r>
              <a:rPr lang="en-US" b="0" i="1" u="none" strike="noStrike" dirty="0" err="1">
                <a:solidFill>
                  <a:srgbClr val="222222"/>
                </a:solidFill>
                <a:effectLst/>
                <a:latin typeface="Arial" panose="020B0604020202020204" pitchFamily="34" charset="0"/>
                <a:cs typeface="Arial" panose="020B0604020202020204" pitchFamily="34" charset="0"/>
              </a:rPr>
              <a:t>MiMe</a:t>
            </a:r>
            <a:r>
              <a:rPr lang="en-US" b="0" i="1" u="none" strike="noStrike" dirty="0">
                <a:solidFill>
                  <a:srgbClr val="222222"/>
                </a:solidFill>
                <a:effectLst/>
                <a:latin typeface="Arial" panose="020B0604020202020204" pitchFamily="34" charset="0"/>
                <a:cs typeface="Arial" panose="020B0604020202020204" pitchFamily="34" charset="0"/>
              </a:rPr>
              <a:t> </a:t>
            </a:r>
            <a:r>
              <a:rPr lang="en-US" b="0" i="0" u="none" strike="noStrike" dirty="0">
                <a:solidFill>
                  <a:srgbClr val="222222"/>
                </a:solidFill>
                <a:effectLst/>
                <a:latin typeface="Arial" panose="020B0604020202020204" pitchFamily="34" charset="0"/>
                <a:cs typeface="Arial" panose="020B0604020202020204" pitchFamily="34" charset="0"/>
              </a:rPr>
              <a:t>(right) by flow cytometry, which were found to be diploid and tetraploid, respectively. </a:t>
            </a:r>
          </a:p>
          <a:p>
            <a:pPr>
              <a:spcAft>
                <a:spcPts val="600"/>
              </a:spcAft>
            </a:pPr>
            <a:r>
              <a:rPr lang="en-US" b="1" i="0" u="none" strike="noStrike" dirty="0">
                <a:solidFill>
                  <a:srgbClr val="222222"/>
                </a:solidFill>
                <a:effectLst/>
                <a:latin typeface="Arial" panose="020B0604020202020204" pitchFamily="34" charset="0"/>
                <a:cs typeface="Arial" panose="020B0604020202020204" pitchFamily="34" charset="0"/>
              </a:rPr>
              <a:t>e</a:t>
            </a:r>
            <a:r>
              <a:rPr lang="en-US" b="0" i="0" u="none" strike="noStrike" dirty="0">
                <a:solidFill>
                  <a:srgbClr val="222222"/>
                </a:solidFill>
                <a:effectLst/>
                <a:latin typeface="Arial" panose="020B0604020202020204" pitchFamily="34" charset="0"/>
                <a:cs typeface="Arial" panose="020B0604020202020204" pitchFamily="34" charset="0"/>
              </a:rPr>
              <a:t>, Genotype analysis of the paternal C84, maternal </a:t>
            </a:r>
            <a:r>
              <a:rPr lang="en-US" b="0" i="0" u="none" strike="noStrike" dirty="0" err="1">
                <a:solidFill>
                  <a:srgbClr val="222222"/>
                </a:solidFill>
                <a:effectLst/>
                <a:latin typeface="Arial" panose="020B0604020202020204" pitchFamily="34" charset="0"/>
                <a:cs typeface="Arial" panose="020B0604020202020204" pitchFamily="34" charset="0"/>
              </a:rPr>
              <a:t>Chunjiang</a:t>
            </a:r>
            <a:r>
              <a:rPr lang="en-US" b="0" i="0" u="none" strike="noStrike" dirty="0">
                <a:solidFill>
                  <a:srgbClr val="222222"/>
                </a:solidFill>
                <a:effectLst/>
                <a:latin typeface="Arial" panose="020B0604020202020204" pitchFamily="34" charset="0"/>
                <a:cs typeface="Arial" panose="020B0604020202020204" pitchFamily="34" charset="0"/>
              </a:rPr>
              <a:t> 16 A (16 A), hybrid variety CY84 and the progeny siblings of </a:t>
            </a:r>
            <a:r>
              <a:rPr lang="en-US" b="0" i="1" u="none" strike="noStrike" dirty="0" err="1">
                <a:solidFill>
                  <a:srgbClr val="222222"/>
                </a:solidFill>
                <a:effectLst/>
                <a:latin typeface="Arial" panose="020B0604020202020204" pitchFamily="34" charset="0"/>
                <a:cs typeface="Arial" panose="020B0604020202020204" pitchFamily="34" charset="0"/>
              </a:rPr>
              <a:t>MiMe</a:t>
            </a:r>
            <a:r>
              <a:rPr lang="en-US" b="0" i="0" u="none" strike="noStrike" dirty="0">
                <a:solidFill>
                  <a:srgbClr val="222222"/>
                </a:solidFill>
                <a:effectLst/>
                <a:latin typeface="Arial" panose="020B0604020202020204" pitchFamily="34" charset="0"/>
                <a:cs typeface="Arial" panose="020B0604020202020204" pitchFamily="34" charset="0"/>
              </a:rPr>
              <a:t>. Ten indel markers distributed on chromosomes 1 and 8 were used to identify the genotype of the offspring of </a:t>
            </a:r>
            <a:r>
              <a:rPr lang="en-US" b="0" i="1" u="none" strike="noStrike" dirty="0" err="1">
                <a:solidFill>
                  <a:srgbClr val="222222"/>
                </a:solidFill>
                <a:effectLst/>
                <a:latin typeface="Arial" panose="020B0604020202020204" pitchFamily="34" charset="0"/>
                <a:cs typeface="Arial" panose="020B0604020202020204" pitchFamily="34" charset="0"/>
              </a:rPr>
              <a:t>MiMe</a:t>
            </a:r>
            <a:r>
              <a:rPr lang="en-US" b="0" i="0" u="none" strike="noStrike" dirty="0">
                <a:solidFill>
                  <a:srgbClr val="222222"/>
                </a:solidFill>
                <a:effectLst/>
                <a:latin typeface="Arial" panose="020B0604020202020204" pitchFamily="34" charset="0"/>
                <a:cs typeface="Arial" panose="020B0604020202020204" pitchFamily="34" charset="0"/>
              </a:rPr>
              <a:t>. Positions of markers (brown) and centromeres (black) are indicated along the chromosomes. For each marker, plants carrying the C84 allele are in red, plants carrying the 16 A allele are in blue, and plants with both C84 and 16 A alleles appear in yellow. Each row represents one plant, and each column indicates a locus. </a:t>
            </a:r>
          </a:p>
          <a:p>
            <a:pPr>
              <a:spcAft>
                <a:spcPts val="600"/>
              </a:spcAft>
            </a:pPr>
            <a:r>
              <a:rPr lang="en-US" b="1" i="0" u="none" strike="noStrike" dirty="0">
                <a:solidFill>
                  <a:srgbClr val="222222"/>
                </a:solidFill>
                <a:effectLst/>
                <a:latin typeface="Arial" panose="020B0604020202020204" pitchFamily="34" charset="0"/>
                <a:cs typeface="Arial" panose="020B0604020202020204" pitchFamily="34" charset="0"/>
              </a:rPr>
              <a:t>f</a:t>
            </a:r>
            <a:r>
              <a:rPr lang="en-US" b="0" i="0" u="none" strike="noStrike" dirty="0">
                <a:solidFill>
                  <a:srgbClr val="222222"/>
                </a:solidFill>
                <a:effectLst/>
                <a:latin typeface="Arial" panose="020B0604020202020204" pitchFamily="34" charset="0"/>
                <a:cs typeface="Arial" panose="020B0604020202020204" pitchFamily="34" charset="0"/>
              </a:rPr>
              <a:t>, Panicles and grain shape of CY84 and the progeny of </a:t>
            </a:r>
            <a:r>
              <a:rPr lang="en-US" b="0" i="1" u="none" strike="noStrike" dirty="0" err="1">
                <a:solidFill>
                  <a:srgbClr val="222222"/>
                </a:solidFill>
                <a:effectLst/>
                <a:latin typeface="Arial" panose="020B0604020202020204" pitchFamily="34" charset="0"/>
                <a:cs typeface="Arial" panose="020B0604020202020204" pitchFamily="34" charset="0"/>
              </a:rPr>
              <a:t>MiMe</a:t>
            </a:r>
            <a:r>
              <a:rPr lang="en-US" b="0" i="0" u="none" strike="noStrike" dirty="0">
                <a:solidFill>
                  <a:srgbClr val="222222"/>
                </a:solidFill>
                <a:effectLst/>
                <a:latin typeface="Arial" panose="020B0604020202020204" pitchFamily="34" charset="0"/>
                <a:cs typeface="Arial" panose="020B0604020202020204" pitchFamily="34" charset="0"/>
              </a:rPr>
              <a:t>. The progeny of </a:t>
            </a:r>
            <a:r>
              <a:rPr lang="en-US" b="0" i="1" u="none" strike="noStrike" dirty="0" err="1">
                <a:solidFill>
                  <a:srgbClr val="222222"/>
                </a:solidFill>
                <a:effectLst/>
                <a:latin typeface="Arial" panose="020B0604020202020204" pitchFamily="34" charset="0"/>
                <a:cs typeface="Arial" panose="020B0604020202020204" pitchFamily="34" charset="0"/>
              </a:rPr>
              <a:t>MiMe</a:t>
            </a:r>
            <a:r>
              <a:rPr lang="en-US" b="0" i="0" u="none" strike="noStrike" dirty="0">
                <a:solidFill>
                  <a:srgbClr val="222222"/>
                </a:solidFill>
                <a:effectLst/>
                <a:latin typeface="Arial" panose="020B0604020202020204" pitchFamily="34" charset="0"/>
                <a:cs typeface="Arial" panose="020B0604020202020204" pitchFamily="34" charset="0"/>
              </a:rPr>
              <a:t> displayed reduced fertility, increased glume size and elongated awn length. Scale bars, 2 cm.</a:t>
            </a:r>
            <a:endParaRPr lang="en-US" dirty="0">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00A7645F-054A-BF46-9639-F80173BDA54F}"/>
              </a:ext>
            </a:extLst>
          </p:cNvPr>
          <p:cNvSpPr/>
          <p:nvPr/>
        </p:nvSpPr>
        <p:spPr>
          <a:xfrm>
            <a:off x="155553" y="100833"/>
            <a:ext cx="11847761" cy="523220"/>
          </a:xfrm>
          <a:prstGeom prst="rect">
            <a:avLst/>
          </a:prstGeom>
        </p:spPr>
        <p:txBody>
          <a:bodyPr wrap="square">
            <a:spAutoFit/>
          </a:bodyPr>
          <a:lstStyle/>
          <a:p>
            <a:pPr algn="ctr"/>
            <a:r>
              <a:rPr lang="en-US" sz="2800" b="1" dirty="0">
                <a:latin typeface="Arial" panose="020B0604020202020204" pitchFamily="34" charset="0"/>
                <a:cs typeface="Arial" panose="020B0604020202020204" pitchFamily="34" charset="0"/>
              </a:rPr>
              <a:t>Turning meiosis into mitosis in hybrid rice variety CY84.</a:t>
            </a:r>
            <a:endParaRPr lang="en-US" sz="2800" b="1" dirty="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1171085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F7366FF-7687-F34D-A4FB-21E6BC225A8F}"/>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311616" y="1814286"/>
            <a:ext cx="11584155" cy="4923542"/>
          </a:xfrm>
          <a:prstGeom prst="rect">
            <a:avLst/>
          </a:prstGeom>
          <a:ln>
            <a:solidFill>
              <a:schemeClr val="accent1"/>
            </a:solidFill>
          </a:ln>
        </p:spPr>
      </p:pic>
      <p:sp>
        <p:nvSpPr>
          <p:cNvPr id="4" name="Rectangle 3">
            <a:extLst>
              <a:ext uri="{FF2B5EF4-FFF2-40B4-BE49-F238E27FC236}">
                <a16:creationId xmlns:a16="http://schemas.microsoft.com/office/drawing/2014/main" id="{84EA5350-C950-2F44-867A-A977D4191AAC}"/>
              </a:ext>
            </a:extLst>
          </p:cNvPr>
          <p:cNvSpPr/>
          <p:nvPr/>
        </p:nvSpPr>
        <p:spPr>
          <a:xfrm>
            <a:off x="232228" y="246521"/>
            <a:ext cx="11742933" cy="1077218"/>
          </a:xfrm>
          <a:prstGeom prst="rect">
            <a:avLst/>
          </a:prstGeom>
        </p:spPr>
        <p:txBody>
          <a:bodyPr wrap="square">
            <a:spAutoFit/>
          </a:bodyPr>
          <a:lstStyle/>
          <a:p>
            <a:pPr algn="ctr"/>
            <a:r>
              <a:rPr lang="en-US" sz="3200" b="1" dirty="0">
                <a:latin typeface="Arial" panose="020B0604020202020204" pitchFamily="34" charset="0"/>
                <a:cs typeface="Arial" panose="020B0604020202020204" pitchFamily="34" charset="0"/>
              </a:rPr>
              <a:t>Generation of a haploid inducer line by editing the MTL gene involved in fertilization in hybrid rice variety CY84.</a:t>
            </a:r>
            <a:endParaRPr lang="en-US" sz="3200" b="1" dirty="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431745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6735854-54A5-D947-B5A0-6644BD1D0A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96615" y="749875"/>
            <a:ext cx="4532406" cy="5573341"/>
          </a:xfrm>
          <a:prstGeom prst="rect">
            <a:avLst/>
          </a:prstGeom>
        </p:spPr>
      </p:pic>
      <p:sp>
        <p:nvSpPr>
          <p:cNvPr id="3" name="TextBox 2">
            <a:extLst>
              <a:ext uri="{FF2B5EF4-FFF2-40B4-BE49-F238E27FC236}">
                <a16:creationId xmlns:a16="http://schemas.microsoft.com/office/drawing/2014/main" id="{275F02BC-59A2-D542-97F3-2FD233630DA5}"/>
              </a:ext>
            </a:extLst>
          </p:cNvPr>
          <p:cNvSpPr txBox="1"/>
          <p:nvPr/>
        </p:nvSpPr>
        <p:spPr>
          <a:xfrm>
            <a:off x="0" y="165100"/>
            <a:ext cx="12192000" cy="584775"/>
          </a:xfrm>
          <a:prstGeom prst="rect">
            <a:avLst/>
          </a:prstGeom>
          <a:noFill/>
        </p:spPr>
        <p:txBody>
          <a:bodyPr wrap="square" rtlCol="0">
            <a:spAutoFit/>
          </a:bodyPr>
          <a:lstStyle/>
          <a:p>
            <a:pPr algn="ctr"/>
            <a:r>
              <a:rPr lang="en-US" sz="3200" b="1" dirty="0">
                <a:latin typeface="Arial" panose="020B0604020202020204" pitchFamily="34" charset="0"/>
                <a:cs typeface="Arial" panose="020B0604020202020204" pitchFamily="34" charset="0"/>
              </a:rPr>
              <a:t>RFLP gel showing DNA fragment length polymorphisms.</a:t>
            </a:r>
          </a:p>
        </p:txBody>
      </p:sp>
      <p:sp>
        <p:nvSpPr>
          <p:cNvPr id="4" name="TextBox 3">
            <a:extLst>
              <a:ext uri="{FF2B5EF4-FFF2-40B4-BE49-F238E27FC236}">
                <a16:creationId xmlns:a16="http://schemas.microsoft.com/office/drawing/2014/main" id="{0F2C8697-EAB2-5842-8810-385299876075}"/>
              </a:ext>
            </a:extLst>
          </p:cNvPr>
          <p:cNvSpPr txBox="1"/>
          <p:nvPr/>
        </p:nvSpPr>
        <p:spPr>
          <a:xfrm>
            <a:off x="4419227" y="2225598"/>
            <a:ext cx="677210" cy="464671"/>
          </a:xfrm>
          <a:prstGeom prst="rect">
            <a:avLst/>
          </a:prstGeom>
          <a:noFill/>
          <a:ln>
            <a:solidFill>
              <a:schemeClr val="tx1"/>
            </a:solidFill>
          </a:ln>
        </p:spPr>
        <p:txBody>
          <a:bodyPr wrap="square" rtlCol="0">
            <a:spAutoFit/>
          </a:bodyPr>
          <a:lstStyle/>
          <a:p>
            <a:endParaRPr lang="en-US" dirty="0"/>
          </a:p>
        </p:txBody>
      </p:sp>
      <p:sp>
        <p:nvSpPr>
          <p:cNvPr id="7" name="Rectangle 6">
            <a:extLst>
              <a:ext uri="{FF2B5EF4-FFF2-40B4-BE49-F238E27FC236}">
                <a16:creationId xmlns:a16="http://schemas.microsoft.com/office/drawing/2014/main" id="{1288AD7C-A882-C74E-A21F-DFECBA86A927}"/>
              </a:ext>
            </a:extLst>
          </p:cNvPr>
          <p:cNvSpPr/>
          <p:nvPr/>
        </p:nvSpPr>
        <p:spPr>
          <a:xfrm>
            <a:off x="5715000" y="1744957"/>
            <a:ext cx="681318" cy="128746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93460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3FC293F-262F-7048-B692-5BD12D56ED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6744" y="0"/>
            <a:ext cx="9798511" cy="6858000"/>
          </a:xfrm>
          <a:prstGeom prst="rect">
            <a:avLst/>
          </a:prstGeom>
        </p:spPr>
      </p:pic>
    </p:spTree>
    <p:extLst>
      <p:ext uri="{BB962C8B-B14F-4D97-AF65-F5344CB8AC3E}">
        <p14:creationId xmlns:p14="http://schemas.microsoft.com/office/powerpoint/2010/main" val="281975822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F7366FF-7687-F34D-A4FB-21E6BC225A8F}"/>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311616" y="1814286"/>
            <a:ext cx="11584155" cy="4923542"/>
          </a:xfrm>
          <a:prstGeom prst="rect">
            <a:avLst/>
          </a:prstGeom>
          <a:ln>
            <a:solidFill>
              <a:schemeClr val="accent1"/>
            </a:solidFill>
          </a:ln>
        </p:spPr>
      </p:pic>
      <p:sp>
        <p:nvSpPr>
          <p:cNvPr id="4" name="Rectangle 3">
            <a:extLst>
              <a:ext uri="{FF2B5EF4-FFF2-40B4-BE49-F238E27FC236}">
                <a16:creationId xmlns:a16="http://schemas.microsoft.com/office/drawing/2014/main" id="{84EA5350-C950-2F44-867A-A977D4191AAC}"/>
              </a:ext>
            </a:extLst>
          </p:cNvPr>
          <p:cNvSpPr/>
          <p:nvPr/>
        </p:nvSpPr>
        <p:spPr>
          <a:xfrm>
            <a:off x="232228" y="246521"/>
            <a:ext cx="11742933" cy="1077218"/>
          </a:xfrm>
          <a:prstGeom prst="rect">
            <a:avLst/>
          </a:prstGeom>
        </p:spPr>
        <p:txBody>
          <a:bodyPr wrap="square">
            <a:spAutoFit/>
          </a:bodyPr>
          <a:lstStyle/>
          <a:p>
            <a:pPr algn="ctr"/>
            <a:r>
              <a:rPr lang="en-US" sz="3200" b="1" dirty="0">
                <a:latin typeface="Arial" panose="020B0604020202020204" pitchFamily="34" charset="0"/>
                <a:cs typeface="Arial" panose="020B0604020202020204" pitchFamily="34" charset="0"/>
              </a:rPr>
              <a:t>Generation of a haploid inducer line by editing the MTL gene involved in fertilization in hybrid rice variety CY84.</a:t>
            </a:r>
            <a:endParaRPr lang="en-US" sz="3200" b="1" dirty="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1770420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3FC293F-262F-7048-B692-5BD12D56ED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6744" y="0"/>
            <a:ext cx="9798511" cy="6858000"/>
          </a:xfrm>
          <a:prstGeom prst="rect">
            <a:avLst/>
          </a:prstGeom>
        </p:spPr>
      </p:pic>
    </p:spTree>
    <p:extLst>
      <p:ext uri="{BB962C8B-B14F-4D97-AF65-F5344CB8AC3E}">
        <p14:creationId xmlns:p14="http://schemas.microsoft.com/office/powerpoint/2010/main" val="367853716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FF706F2-D6AA-A04F-BC45-E60999D60D00}"/>
              </a:ext>
            </a:extLst>
          </p:cNvPr>
          <p:cNvSpPr/>
          <p:nvPr/>
        </p:nvSpPr>
        <p:spPr>
          <a:xfrm>
            <a:off x="0" y="443915"/>
            <a:ext cx="12192000" cy="553998"/>
          </a:xfrm>
          <a:prstGeom prst="rect">
            <a:avLst/>
          </a:prstGeom>
        </p:spPr>
        <p:txBody>
          <a:bodyPr wrap="square">
            <a:spAutoFit/>
          </a:bodyPr>
          <a:lstStyle/>
          <a:p>
            <a:pPr algn="ctr"/>
            <a:r>
              <a:rPr lang="en-US" sz="3000" b="1" dirty="0">
                <a:latin typeface="Arial" panose="020B0604020202020204" pitchFamily="34" charset="0"/>
                <a:cs typeface="Arial" panose="020B0604020202020204" pitchFamily="34" charset="0"/>
              </a:rPr>
              <a:t>Fixation of Heterozygosity in Rice Through Editing Four Genes.</a:t>
            </a:r>
          </a:p>
        </p:txBody>
      </p:sp>
      <p:sp>
        <p:nvSpPr>
          <p:cNvPr id="3" name="TextBox 2">
            <a:extLst>
              <a:ext uri="{FF2B5EF4-FFF2-40B4-BE49-F238E27FC236}">
                <a16:creationId xmlns:a16="http://schemas.microsoft.com/office/drawing/2014/main" id="{B4154776-C370-D545-9A35-E87923A527B7}"/>
              </a:ext>
            </a:extLst>
          </p:cNvPr>
          <p:cNvSpPr txBox="1"/>
          <p:nvPr/>
        </p:nvSpPr>
        <p:spPr>
          <a:xfrm>
            <a:off x="270934" y="997913"/>
            <a:ext cx="11751734" cy="5509200"/>
          </a:xfrm>
          <a:prstGeom prst="rect">
            <a:avLst/>
          </a:prstGeom>
          <a:noFill/>
        </p:spPr>
        <p:txBody>
          <a:bodyPr wrap="square" rtlCol="0">
            <a:spAutoFit/>
          </a:bodyPr>
          <a:lstStyle/>
          <a:p>
            <a:pPr marL="457200" indent="-457200">
              <a:spcAft>
                <a:spcPts val="600"/>
              </a:spcAft>
              <a:buFont typeface="+mj-lt"/>
              <a:buAutoNum type="arabicPeriod"/>
            </a:pPr>
            <a:r>
              <a:rPr lang="en-US" sz="2400" dirty="0">
                <a:latin typeface="Arial" panose="020B0604020202020204" pitchFamily="34" charset="0"/>
                <a:cs typeface="Arial" panose="020B0604020202020204" pitchFamily="34" charset="0"/>
              </a:rPr>
              <a:t>Two biological steps were modified to fix heterozygosity in rice.</a:t>
            </a:r>
          </a:p>
          <a:p>
            <a:pPr marL="457200" indent="-457200">
              <a:spcAft>
                <a:spcPts val="600"/>
              </a:spcAft>
              <a:buFont typeface="+mj-lt"/>
              <a:buAutoNum type="arabicPeriod"/>
            </a:pPr>
            <a:r>
              <a:rPr lang="en-US" sz="2400" dirty="0">
                <a:latin typeface="Arial" panose="020B0604020202020204" pitchFamily="34" charset="0"/>
                <a:cs typeface="Arial" panose="020B0604020202020204" pitchFamily="34" charset="0"/>
              </a:rPr>
              <a:t>In step 1, three genes edited to generate a mutant known as “</a:t>
            </a:r>
            <a:r>
              <a:rPr lang="en-US" sz="2400" i="1" dirty="0">
                <a:latin typeface="Arial" panose="020B0604020202020204" pitchFamily="34" charset="0"/>
                <a:cs typeface="Arial" panose="020B0604020202020204" pitchFamily="34" charset="0"/>
              </a:rPr>
              <a:t>Mitosis instead of Meiosis (</a:t>
            </a:r>
            <a:r>
              <a:rPr lang="en-US" sz="2400" i="1" dirty="0" err="1">
                <a:latin typeface="Arial" panose="020B0604020202020204" pitchFamily="34" charset="0"/>
                <a:cs typeface="Arial" panose="020B0604020202020204" pitchFamily="34" charset="0"/>
              </a:rPr>
              <a:t>MiME</a:t>
            </a:r>
            <a:r>
              <a:rPr lang="en-US" sz="2400" i="1" dirty="0">
                <a:latin typeface="Arial" panose="020B0604020202020204" pitchFamily="34" charset="0"/>
                <a:cs typeface="Arial" panose="020B0604020202020204" pitchFamily="34" charset="0"/>
              </a:rPr>
              <a:t>)</a:t>
            </a:r>
            <a:r>
              <a:rPr lang="en-US" sz="2400" dirty="0">
                <a:latin typeface="Arial" panose="020B0604020202020204" pitchFamily="34" charset="0"/>
                <a:cs typeface="Arial" panose="020B0604020202020204" pitchFamily="34" charset="0"/>
              </a:rPr>
              <a:t>.”</a:t>
            </a:r>
          </a:p>
          <a:p>
            <a:pPr marL="457200" indent="-457200">
              <a:spcAft>
                <a:spcPts val="600"/>
              </a:spcAft>
              <a:buFont typeface="+mj-lt"/>
              <a:buAutoNum type="arabicPeriod"/>
            </a:pPr>
            <a:r>
              <a:rPr lang="en-US" sz="2400" dirty="0">
                <a:latin typeface="Arial" panose="020B0604020202020204" pitchFamily="34" charset="0"/>
                <a:cs typeface="Arial" panose="020B0604020202020204" pitchFamily="34" charset="0"/>
              </a:rPr>
              <a:t>In the Step 2, a single mutation to avoid fertilization is generated.</a:t>
            </a:r>
          </a:p>
          <a:p>
            <a:pPr marL="457200" indent="-457200">
              <a:spcAft>
                <a:spcPts val="600"/>
              </a:spcAft>
              <a:buFont typeface="+mj-lt"/>
              <a:buAutoNum type="arabicPeriod"/>
            </a:pPr>
            <a:r>
              <a:rPr lang="en-US" sz="2400" dirty="0">
                <a:latin typeface="Arial" panose="020B0604020202020204" pitchFamily="34" charset="0"/>
                <a:cs typeface="Arial" panose="020B0604020202020204" pitchFamily="34" charset="0"/>
              </a:rPr>
              <a:t>Gene editing for all four genes resulted in seeds that carry the genotype of the F</a:t>
            </a:r>
            <a:r>
              <a:rPr lang="en-US" sz="2400" baseline="-25000" dirty="0">
                <a:latin typeface="Arial" panose="020B0604020202020204" pitchFamily="34" charset="0"/>
                <a:cs typeface="Arial" panose="020B0604020202020204" pitchFamily="34" charset="0"/>
              </a:rPr>
              <a:t>1</a:t>
            </a:r>
            <a:r>
              <a:rPr lang="en-US" sz="2400" dirty="0">
                <a:latin typeface="Arial" panose="020B0604020202020204" pitchFamily="34" charset="0"/>
                <a:cs typeface="Arial" panose="020B0604020202020204" pitchFamily="34" charset="0"/>
              </a:rPr>
              <a:t>.</a:t>
            </a:r>
          </a:p>
          <a:p>
            <a:pPr marL="457200" indent="-457200">
              <a:spcAft>
                <a:spcPts val="600"/>
              </a:spcAft>
              <a:buFont typeface="+mj-lt"/>
              <a:buAutoNum type="arabicPeriod"/>
            </a:pPr>
            <a:r>
              <a:rPr lang="en-US" sz="2400" dirty="0">
                <a:latin typeface="Arial" panose="020B0604020202020204" pitchFamily="34" charset="0"/>
                <a:cs typeface="Arial" panose="020B0604020202020204" pitchFamily="34" charset="0"/>
              </a:rPr>
              <a:t>You end up two copies of the haploid F</a:t>
            </a:r>
            <a:r>
              <a:rPr lang="en-US" sz="2400" baseline="-25000" dirty="0">
                <a:latin typeface="Arial" panose="020B0604020202020204" pitchFamily="34" charset="0"/>
                <a:cs typeface="Arial" panose="020B0604020202020204" pitchFamily="34" charset="0"/>
              </a:rPr>
              <a:t>1 </a:t>
            </a:r>
            <a:r>
              <a:rPr lang="en-US" sz="2400" dirty="0">
                <a:latin typeface="Arial" panose="020B0604020202020204" pitchFamily="34" charset="0"/>
                <a:cs typeface="Arial" panose="020B0604020202020204" pitchFamily="34" charset="0"/>
              </a:rPr>
              <a:t>genome; without going through meiosis (crossing over, etc.). </a:t>
            </a:r>
          </a:p>
          <a:p>
            <a:pPr marL="457200" indent="-457200">
              <a:spcAft>
                <a:spcPts val="600"/>
              </a:spcAft>
              <a:buFont typeface="+mj-lt"/>
              <a:buAutoNum type="arabicPeriod"/>
            </a:pPr>
            <a:r>
              <a:rPr lang="en-US" sz="2400" dirty="0">
                <a:latin typeface="Arial" panose="020B0604020202020204" pitchFamily="34" charset="0"/>
                <a:cs typeface="Arial" panose="020B0604020202020204" pitchFamily="34" charset="0"/>
              </a:rPr>
              <a:t>The gametes are as a result diploids.</a:t>
            </a:r>
          </a:p>
          <a:p>
            <a:pPr marL="457200" indent="-457200">
              <a:spcAft>
                <a:spcPts val="600"/>
              </a:spcAft>
              <a:buFont typeface="+mj-lt"/>
              <a:buAutoNum type="arabicPeriod"/>
            </a:pPr>
            <a:r>
              <a:rPr lang="en-US" sz="2400" dirty="0">
                <a:latin typeface="Arial" panose="020B0604020202020204" pitchFamily="34" charset="0"/>
                <a:cs typeface="Arial" panose="020B0604020202020204" pitchFamily="34" charset="0"/>
              </a:rPr>
              <a:t>Mutation in the fertilization gene suppressed the fusion of male gamete with the novel diploid ovum.</a:t>
            </a:r>
          </a:p>
          <a:p>
            <a:pPr marL="457200" indent="-457200">
              <a:spcAft>
                <a:spcPts val="600"/>
              </a:spcAft>
              <a:buFont typeface="+mj-lt"/>
              <a:buAutoNum type="arabicPeriod"/>
            </a:pPr>
            <a:r>
              <a:rPr lang="en-US" sz="2400" dirty="0">
                <a:latin typeface="Arial" panose="020B0604020202020204" pitchFamily="34" charset="0"/>
                <a:cs typeface="Arial" panose="020B0604020202020204" pitchFamily="34" charset="0"/>
              </a:rPr>
              <a:t>The diploid ovum generates the embryo and then the seeds as in apospory.</a:t>
            </a:r>
          </a:p>
          <a:p>
            <a:pPr marL="457200" indent="-457200">
              <a:spcAft>
                <a:spcPts val="600"/>
              </a:spcAft>
              <a:buFont typeface="+mj-lt"/>
              <a:buAutoNum type="arabicPeriod"/>
            </a:pPr>
            <a:r>
              <a:rPr lang="en-US" sz="2400" dirty="0">
                <a:latin typeface="Arial" panose="020B0604020202020204" pitchFamily="34" charset="0"/>
                <a:cs typeface="Arial" panose="020B0604020202020204" pitchFamily="34" charset="0"/>
              </a:rPr>
              <a:t>Poor seed setting of these novel F</a:t>
            </a:r>
            <a:r>
              <a:rPr lang="en-US" sz="2400" baseline="-25000" dirty="0">
                <a:latin typeface="Arial" panose="020B0604020202020204" pitchFamily="34" charset="0"/>
                <a:cs typeface="Arial" panose="020B0604020202020204" pitchFamily="34" charset="0"/>
              </a:rPr>
              <a:t>1</a:t>
            </a:r>
            <a:r>
              <a:rPr lang="en-US" sz="2400" dirty="0">
                <a:latin typeface="Arial" panose="020B0604020202020204" pitchFamily="34" charset="0"/>
                <a:cs typeface="Arial" panose="020B0604020202020204" pitchFamily="34" charset="0"/>
              </a:rPr>
              <a:t>s will require some more work to improve fertility. Okay to use in fodder crops grown for foliage only.</a:t>
            </a:r>
          </a:p>
        </p:txBody>
      </p:sp>
    </p:spTree>
    <p:extLst>
      <p:ext uri="{BB962C8B-B14F-4D97-AF65-F5344CB8AC3E}">
        <p14:creationId xmlns:p14="http://schemas.microsoft.com/office/powerpoint/2010/main" val="825413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31A4266-2060-ED42-AB75-DA0E31F32731}"/>
              </a:ext>
            </a:extLst>
          </p:cNvPr>
          <p:cNvSpPr/>
          <p:nvPr/>
        </p:nvSpPr>
        <p:spPr>
          <a:xfrm>
            <a:off x="194514" y="808948"/>
            <a:ext cx="11622157" cy="1169551"/>
          </a:xfrm>
          <a:prstGeom prst="rect">
            <a:avLst/>
          </a:prstGeom>
        </p:spPr>
        <p:txBody>
          <a:bodyPr wrap="square">
            <a:spAutoFit/>
          </a:bodyPr>
          <a:lstStyle/>
          <a:p>
            <a:pPr algn="ctr">
              <a:spcAft>
                <a:spcPts val="1200"/>
              </a:spcAft>
            </a:pPr>
            <a:r>
              <a:rPr lang="en-US" sz="3000" b="1" dirty="0">
                <a:latin typeface="Arial" panose="020B0604020202020204" pitchFamily="34" charset="0"/>
                <a:ea typeface="Calibri" panose="020F0502020204030204" pitchFamily="34" charset="0"/>
                <a:cs typeface="Arial" panose="020B0604020202020204" pitchFamily="34" charset="0"/>
              </a:rPr>
              <a:t>Lecture 6: Recent Advances in Plant Breeding (February 14)</a:t>
            </a:r>
          </a:p>
          <a:p>
            <a:pPr algn="ctr">
              <a:spcAft>
                <a:spcPts val="1200"/>
              </a:spcAft>
            </a:pPr>
            <a:endParaRPr lang="en-US" sz="3000" b="1" dirty="0">
              <a:latin typeface="Arial" panose="020B0604020202020204" pitchFamily="34" charset="0"/>
              <a:ea typeface="Calibri" panose="020F0502020204030204" pitchFamily="34" charset="0"/>
              <a:cs typeface="Arial" panose="020B0604020202020204" pitchFamily="34" charset="0"/>
            </a:endParaRPr>
          </a:p>
        </p:txBody>
      </p:sp>
      <p:sp>
        <p:nvSpPr>
          <p:cNvPr id="3" name="TextBox 2">
            <a:extLst>
              <a:ext uri="{FF2B5EF4-FFF2-40B4-BE49-F238E27FC236}">
                <a16:creationId xmlns:a16="http://schemas.microsoft.com/office/drawing/2014/main" id="{8B0B1D58-29CF-124B-9E23-D549EE406FCB}"/>
              </a:ext>
            </a:extLst>
          </p:cNvPr>
          <p:cNvSpPr txBox="1"/>
          <p:nvPr/>
        </p:nvSpPr>
        <p:spPr>
          <a:xfrm>
            <a:off x="1802297" y="2040054"/>
            <a:ext cx="10389703" cy="4616648"/>
          </a:xfrm>
          <a:prstGeom prst="rect">
            <a:avLst/>
          </a:prstGeom>
          <a:noFill/>
        </p:spPr>
        <p:txBody>
          <a:bodyPr wrap="square" rtlCol="0">
            <a:spAutoFit/>
          </a:bodyPr>
          <a:lstStyle/>
          <a:p>
            <a:pPr marL="457200" indent="-457200">
              <a:spcBef>
                <a:spcPts val="600"/>
              </a:spcBef>
              <a:spcAft>
                <a:spcPts val="600"/>
              </a:spcAft>
              <a:buFont typeface="Wingdings" pitchFamily="2" charset="2"/>
              <a:buChar char="v"/>
            </a:pPr>
            <a:r>
              <a:rPr lang="en-US" sz="2800" dirty="0">
                <a:latin typeface="Arial" panose="020B0604020202020204" pitchFamily="34" charset="0"/>
                <a:cs typeface="Arial" panose="020B0604020202020204" pitchFamily="34" charset="0"/>
              </a:rPr>
              <a:t>Marker Assisted Selection</a:t>
            </a:r>
          </a:p>
          <a:p>
            <a:pPr marL="457200" indent="-457200">
              <a:spcBef>
                <a:spcPts val="600"/>
              </a:spcBef>
              <a:spcAft>
                <a:spcPts val="600"/>
              </a:spcAft>
              <a:buFont typeface="Wingdings" pitchFamily="2" charset="2"/>
              <a:buChar char="v"/>
            </a:pPr>
            <a:r>
              <a:rPr lang="en-US" sz="2800" dirty="0">
                <a:latin typeface="Arial" panose="020B0604020202020204" pitchFamily="34" charset="0"/>
                <a:cs typeface="Arial" panose="020B0604020202020204" pitchFamily="34" charset="0"/>
              </a:rPr>
              <a:t>Speed Breeding</a:t>
            </a:r>
          </a:p>
          <a:p>
            <a:pPr marL="457200" indent="-457200">
              <a:spcBef>
                <a:spcPts val="600"/>
              </a:spcBef>
              <a:spcAft>
                <a:spcPts val="600"/>
              </a:spcAft>
              <a:buFont typeface="Wingdings" pitchFamily="2" charset="2"/>
              <a:buChar char="v"/>
            </a:pPr>
            <a:r>
              <a:rPr lang="en-US" sz="2800" dirty="0">
                <a:latin typeface="Arial" panose="020B0604020202020204" pitchFamily="34" charset="0"/>
                <a:cs typeface="Arial" panose="020B0604020202020204" pitchFamily="34" charset="0"/>
              </a:rPr>
              <a:t>Doubled-haploid</a:t>
            </a:r>
          </a:p>
          <a:p>
            <a:pPr marL="457200" indent="-457200">
              <a:spcBef>
                <a:spcPts val="600"/>
              </a:spcBef>
              <a:spcAft>
                <a:spcPts val="600"/>
              </a:spcAft>
              <a:buFont typeface="Wingdings" pitchFamily="2" charset="2"/>
              <a:buChar char="v"/>
            </a:pPr>
            <a:r>
              <a:rPr lang="en-US" sz="2800" dirty="0">
                <a:latin typeface="Arial" panose="020B0604020202020204" pitchFamily="34" charset="0"/>
                <a:cs typeface="Arial" panose="020B0604020202020204" pitchFamily="34" charset="0"/>
              </a:rPr>
              <a:t>TILLING Genome</a:t>
            </a:r>
          </a:p>
          <a:p>
            <a:pPr marL="457200" indent="-457200">
              <a:spcBef>
                <a:spcPts val="600"/>
              </a:spcBef>
              <a:spcAft>
                <a:spcPts val="600"/>
              </a:spcAft>
              <a:buFont typeface="Wingdings" pitchFamily="2" charset="2"/>
              <a:buChar char="v"/>
            </a:pPr>
            <a:r>
              <a:rPr lang="en-US" sz="2800" dirty="0">
                <a:latin typeface="Arial" panose="020B0604020202020204" pitchFamily="34" charset="0"/>
                <a:cs typeface="Arial" panose="020B0604020202020204" pitchFamily="34" charset="0"/>
              </a:rPr>
              <a:t>CRISPR Cas9</a:t>
            </a:r>
          </a:p>
          <a:p>
            <a:pPr marL="457200" indent="-457200">
              <a:spcBef>
                <a:spcPts val="600"/>
              </a:spcBef>
              <a:spcAft>
                <a:spcPts val="600"/>
              </a:spcAft>
              <a:buFont typeface="Wingdings" pitchFamily="2" charset="2"/>
              <a:buChar char="v"/>
            </a:pPr>
            <a:r>
              <a:rPr lang="en-US" sz="2800" dirty="0">
                <a:latin typeface="Arial" panose="020B0604020202020204" pitchFamily="34" charset="0"/>
                <a:cs typeface="Arial" panose="020B0604020202020204" pitchFamily="34" charset="0"/>
              </a:rPr>
              <a:t>Fixing Heterosis in Rice</a:t>
            </a:r>
          </a:p>
          <a:p>
            <a:pPr marL="457200" indent="-457200">
              <a:spcBef>
                <a:spcPts val="600"/>
              </a:spcBef>
              <a:spcAft>
                <a:spcPts val="600"/>
              </a:spcAft>
              <a:buFont typeface="Wingdings" pitchFamily="2" charset="2"/>
              <a:buChar char="v"/>
            </a:pPr>
            <a:r>
              <a:rPr lang="en-US" sz="2800" dirty="0" err="1">
                <a:solidFill>
                  <a:srgbClr val="FF0000"/>
                </a:solidFill>
                <a:latin typeface="Arial" panose="020B0604020202020204" pitchFamily="34" charset="0"/>
                <a:cs typeface="Arial" panose="020B0604020202020204" pitchFamily="34" charset="0"/>
              </a:rPr>
              <a:t>Phenomics</a:t>
            </a:r>
            <a:endParaRPr lang="en-US" sz="2800" dirty="0">
              <a:solidFill>
                <a:srgbClr val="FF0000"/>
              </a:solidFill>
              <a:latin typeface="Arial" panose="020B0604020202020204" pitchFamily="34" charset="0"/>
              <a:cs typeface="Arial" panose="020B0604020202020204" pitchFamily="34" charset="0"/>
            </a:endParaRPr>
          </a:p>
          <a:p>
            <a:pPr marL="285750" indent="-285750">
              <a:spcBef>
                <a:spcPts val="600"/>
              </a:spcBef>
              <a:spcAft>
                <a:spcPts val="600"/>
              </a:spcAft>
              <a:buFont typeface="Wingdings" pitchFamily="2" charset="2"/>
              <a:buChar char="v"/>
            </a:pP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0964613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4464A72-3FA5-D548-A300-BB7384A78EF7}"/>
              </a:ext>
            </a:extLst>
          </p:cNvPr>
          <p:cNvSpPr txBox="1"/>
          <p:nvPr/>
        </p:nvSpPr>
        <p:spPr>
          <a:xfrm>
            <a:off x="254000" y="1016000"/>
            <a:ext cx="11785600" cy="646331"/>
          </a:xfrm>
          <a:prstGeom prst="rect">
            <a:avLst/>
          </a:prstGeom>
          <a:noFill/>
        </p:spPr>
        <p:txBody>
          <a:bodyPr wrap="square" rtlCol="0">
            <a:spAutoFit/>
          </a:bodyPr>
          <a:lstStyle/>
          <a:p>
            <a:pPr algn="ctr"/>
            <a:r>
              <a:rPr lang="en-US" sz="3600" b="1" dirty="0" err="1">
                <a:latin typeface="Arial" panose="020B0604020202020204" pitchFamily="34" charset="0"/>
                <a:cs typeface="Arial" panose="020B0604020202020204" pitchFamily="34" charset="0"/>
              </a:rPr>
              <a:t>Phenomics</a:t>
            </a:r>
            <a:endParaRPr lang="en-US" sz="3600" b="1" dirty="0">
              <a:latin typeface="Arial" panose="020B060402020202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5E606200-DD49-D44D-A20B-68F6C7945B12}"/>
              </a:ext>
            </a:extLst>
          </p:cNvPr>
          <p:cNvSpPr/>
          <p:nvPr/>
        </p:nvSpPr>
        <p:spPr>
          <a:xfrm>
            <a:off x="1355905" y="2709726"/>
            <a:ext cx="9744184" cy="461665"/>
          </a:xfrm>
          <a:prstGeom prst="rect">
            <a:avLst/>
          </a:prstGeom>
        </p:spPr>
        <p:txBody>
          <a:bodyPr wrap="square">
            <a:spAutoFit/>
          </a:bodyPr>
          <a:lstStyle/>
          <a:p>
            <a:pPr algn="ctr"/>
            <a:r>
              <a:rPr lang="en-US" sz="2400" dirty="0">
                <a:latin typeface="Arial" panose="020B0604020202020204" pitchFamily="34" charset="0"/>
                <a:cs typeface="Arial" panose="020B0604020202020204" pitchFamily="34" charset="0"/>
              </a:rPr>
              <a:t>https://</a:t>
            </a:r>
            <a:r>
              <a:rPr lang="en-US" sz="2400" dirty="0" err="1">
                <a:latin typeface="Arial" panose="020B0604020202020204" pitchFamily="34" charset="0"/>
                <a:cs typeface="Arial" panose="020B0604020202020204" pitchFamily="34" charset="0"/>
              </a:rPr>
              <a:t>www.youtube.com</a:t>
            </a:r>
            <a:r>
              <a:rPr lang="en-US" sz="2400" dirty="0">
                <a:latin typeface="Arial" panose="020B0604020202020204" pitchFamily="34" charset="0"/>
                <a:cs typeface="Arial" panose="020B0604020202020204" pitchFamily="34" charset="0"/>
              </a:rPr>
              <a:t>/</a:t>
            </a:r>
            <a:r>
              <a:rPr lang="en-US" sz="2400" dirty="0" err="1">
                <a:latin typeface="Arial" panose="020B0604020202020204" pitchFamily="34" charset="0"/>
                <a:cs typeface="Arial" panose="020B0604020202020204" pitchFamily="34" charset="0"/>
              </a:rPr>
              <a:t>watch?v</a:t>
            </a:r>
            <a:r>
              <a:rPr lang="en-US" sz="2400" dirty="0">
                <a:latin typeface="Arial" panose="020B0604020202020204" pitchFamily="34" charset="0"/>
                <a:cs typeface="Arial" panose="020B0604020202020204" pitchFamily="34" charset="0"/>
              </a:rPr>
              <a:t>=ZF2fuftRl_4</a:t>
            </a:r>
          </a:p>
        </p:txBody>
      </p:sp>
      <p:sp>
        <p:nvSpPr>
          <p:cNvPr id="12" name="Rectangle 11">
            <a:extLst>
              <a:ext uri="{FF2B5EF4-FFF2-40B4-BE49-F238E27FC236}">
                <a16:creationId xmlns:a16="http://schemas.microsoft.com/office/drawing/2014/main" id="{91BA7B1D-918C-6A4A-8DF2-14A688DF1EC0}"/>
              </a:ext>
            </a:extLst>
          </p:cNvPr>
          <p:cNvSpPr/>
          <p:nvPr/>
        </p:nvSpPr>
        <p:spPr>
          <a:xfrm>
            <a:off x="1355905" y="3447534"/>
            <a:ext cx="9722912" cy="461665"/>
          </a:xfrm>
          <a:prstGeom prst="rect">
            <a:avLst/>
          </a:prstGeom>
        </p:spPr>
        <p:txBody>
          <a:bodyPr wrap="square">
            <a:spAutoFit/>
          </a:bodyPr>
          <a:lstStyle/>
          <a:p>
            <a:pPr algn="ctr"/>
            <a:r>
              <a:rPr lang="en-US" sz="2400" dirty="0">
                <a:latin typeface="Arial" panose="020B0604020202020204" pitchFamily="34" charset="0"/>
                <a:cs typeface="Arial" panose="020B0604020202020204" pitchFamily="34" charset="0"/>
              </a:rPr>
              <a:t>https://</a:t>
            </a:r>
            <a:r>
              <a:rPr lang="en-US" sz="2400" dirty="0" err="1">
                <a:latin typeface="Arial" panose="020B0604020202020204" pitchFamily="34" charset="0"/>
                <a:cs typeface="Arial" panose="020B0604020202020204" pitchFamily="34" charset="0"/>
              </a:rPr>
              <a:t>www.youtube.com</a:t>
            </a:r>
            <a:r>
              <a:rPr lang="en-US" sz="2400" dirty="0">
                <a:latin typeface="Arial" panose="020B0604020202020204" pitchFamily="34" charset="0"/>
                <a:cs typeface="Arial" panose="020B0604020202020204" pitchFamily="34" charset="0"/>
              </a:rPr>
              <a:t>/</a:t>
            </a:r>
            <a:r>
              <a:rPr lang="en-US" sz="2400" dirty="0" err="1">
                <a:latin typeface="Arial" panose="020B0604020202020204" pitchFamily="34" charset="0"/>
                <a:cs typeface="Arial" panose="020B0604020202020204" pitchFamily="34" charset="0"/>
              </a:rPr>
              <a:t>watch?v</a:t>
            </a:r>
            <a:r>
              <a:rPr lang="en-US" sz="2400" dirty="0">
                <a:latin typeface="Arial" panose="020B0604020202020204" pitchFamily="34" charset="0"/>
                <a:cs typeface="Arial" panose="020B0604020202020204" pitchFamily="34" charset="0"/>
              </a:rPr>
              <a:t>=IgpiEla4r2E</a:t>
            </a:r>
          </a:p>
        </p:txBody>
      </p:sp>
    </p:spTree>
    <p:extLst>
      <p:ext uri="{BB962C8B-B14F-4D97-AF65-F5344CB8AC3E}">
        <p14:creationId xmlns:p14="http://schemas.microsoft.com/office/powerpoint/2010/main" val="62685805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C51C58F-6B17-4844-853B-1E081F387F6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10570" y="0"/>
            <a:ext cx="5170859" cy="6858000"/>
          </a:xfrm>
          <a:prstGeom prst="rect">
            <a:avLst/>
          </a:prstGeom>
        </p:spPr>
      </p:pic>
    </p:spTree>
    <p:extLst>
      <p:ext uri="{BB962C8B-B14F-4D97-AF65-F5344CB8AC3E}">
        <p14:creationId xmlns:p14="http://schemas.microsoft.com/office/powerpoint/2010/main" val="411436775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93D0B47-3F4A-F44C-B182-3E5FF7B32240}"/>
              </a:ext>
            </a:extLst>
          </p:cNvPr>
          <p:cNvSpPr txBox="1"/>
          <p:nvPr/>
        </p:nvSpPr>
        <p:spPr>
          <a:xfrm>
            <a:off x="118533" y="694267"/>
            <a:ext cx="11954934" cy="523220"/>
          </a:xfrm>
          <a:prstGeom prst="rect">
            <a:avLst/>
          </a:prstGeom>
          <a:noFill/>
        </p:spPr>
        <p:txBody>
          <a:bodyPr wrap="square" rtlCol="0">
            <a:spAutoFit/>
          </a:bodyPr>
          <a:lstStyle/>
          <a:p>
            <a:pPr algn="ctr"/>
            <a:r>
              <a:rPr lang="en-US" sz="2800" b="1" dirty="0">
                <a:latin typeface="Arial" panose="020B0604020202020204" pitchFamily="34" charset="0"/>
                <a:cs typeface="Arial" panose="020B0604020202020204" pitchFamily="34" charset="0"/>
              </a:rPr>
              <a:t>Why </a:t>
            </a:r>
            <a:r>
              <a:rPr lang="en-US" sz="2800" b="1" dirty="0" err="1">
                <a:latin typeface="Arial" panose="020B0604020202020204" pitchFamily="34" charset="0"/>
                <a:cs typeface="Arial" panose="020B0604020202020204" pitchFamily="34" charset="0"/>
              </a:rPr>
              <a:t>Phenomics</a:t>
            </a:r>
            <a:r>
              <a:rPr lang="en-US" sz="2800" b="1" dirty="0">
                <a:latin typeface="Arial" panose="020B0604020202020204" pitchFamily="34" charset="0"/>
                <a:cs typeface="Arial" panose="020B0604020202020204" pitchFamily="34" charset="0"/>
              </a:rPr>
              <a:t>?</a:t>
            </a:r>
          </a:p>
        </p:txBody>
      </p:sp>
      <p:sp>
        <p:nvSpPr>
          <p:cNvPr id="3" name="TextBox 2">
            <a:extLst>
              <a:ext uri="{FF2B5EF4-FFF2-40B4-BE49-F238E27FC236}">
                <a16:creationId xmlns:a16="http://schemas.microsoft.com/office/drawing/2014/main" id="{8DC0333B-9A3F-BF40-A334-25058A26C083}"/>
              </a:ext>
            </a:extLst>
          </p:cNvPr>
          <p:cNvSpPr txBox="1"/>
          <p:nvPr/>
        </p:nvSpPr>
        <p:spPr>
          <a:xfrm>
            <a:off x="694267" y="1354667"/>
            <a:ext cx="11379200" cy="5293757"/>
          </a:xfrm>
          <a:prstGeom prst="rect">
            <a:avLst/>
          </a:prstGeom>
          <a:noFill/>
        </p:spPr>
        <p:txBody>
          <a:bodyPr wrap="square" rtlCol="0">
            <a:spAutoFit/>
          </a:bodyPr>
          <a:lstStyle/>
          <a:p>
            <a:pPr marL="457200" indent="-457200">
              <a:spcAft>
                <a:spcPts val="1200"/>
              </a:spcAft>
              <a:buFont typeface="+mj-lt"/>
              <a:buAutoNum type="arabicPeriod"/>
            </a:pPr>
            <a:r>
              <a:rPr lang="en-US" sz="2400" dirty="0">
                <a:latin typeface="Arial" panose="020B0604020202020204" pitchFamily="34" charset="0"/>
                <a:cs typeface="Arial" panose="020B0604020202020204" pitchFamily="34" charset="0"/>
              </a:rPr>
              <a:t>There are 40-60 thousands genes in the genome. How do we do MAS, CRISPR, TILLING, or any of it, if we do not know what do they do?  </a:t>
            </a:r>
          </a:p>
          <a:p>
            <a:pPr marL="457200" indent="-457200">
              <a:spcAft>
                <a:spcPts val="1200"/>
              </a:spcAft>
              <a:buFont typeface="+mj-lt"/>
              <a:buAutoNum type="arabicPeriod"/>
            </a:pPr>
            <a:r>
              <a:rPr lang="en-US" sz="2400" dirty="0" err="1">
                <a:latin typeface="Arial" panose="020B0604020202020204" pitchFamily="34" charset="0"/>
                <a:cs typeface="Arial" panose="020B0604020202020204" pitchFamily="34" charset="0"/>
              </a:rPr>
              <a:t>Phenomics</a:t>
            </a:r>
            <a:r>
              <a:rPr lang="en-US" sz="2400" dirty="0">
                <a:latin typeface="Arial" panose="020B0604020202020204" pitchFamily="34" charset="0"/>
                <a:cs typeface="Arial" panose="020B0604020202020204" pitchFamily="34" charset="0"/>
              </a:rPr>
              <a:t> will therefore continue to play a major role for the times to come.</a:t>
            </a:r>
          </a:p>
          <a:p>
            <a:pPr marL="457200" indent="-457200">
              <a:spcAft>
                <a:spcPts val="1200"/>
              </a:spcAft>
              <a:buFont typeface="+mj-lt"/>
              <a:buAutoNum type="arabicPeriod"/>
            </a:pPr>
            <a:r>
              <a:rPr lang="en-US" sz="2400" dirty="0">
                <a:latin typeface="Arial" panose="020B0604020202020204" pitchFamily="34" charset="0"/>
                <a:cs typeface="Arial" panose="020B0604020202020204" pitchFamily="34" charset="0"/>
              </a:rPr>
              <a:t>Digital phenotyping is objective with no possibility of human errors. Robust and doable for a large experiments in multiple environments.</a:t>
            </a:r>
          </a:p>
          <a:p>
            <a:pPr marL="457200" indent="-457200">
              <a:spcAft>
                <a:spcPts val="1200"/>
              </a:spcAft>
              <a:buFont typeface="+mj-lt"/>
              <a:buAutoNum type="arabicPeriod"/>
            </a:pPr>
            <a:r>
              <a:rPr lang="en-US" sz="2400" dirty="0">
                <a:latin typeface="Arial" panose="020B0604020202020204" pitchFamily="34" charset="0"/>
                <a:cs typeface="Arial" panose="020B0604020202020204" pitchFamily="34" charset="0"/>
              </a:rPr>
              <a:t>The approach we can apply is to generate a large segregating population – say 4,000 recombinant inbred lines through Fast Breeding.</a:t>
            </a:r>
          </a:p>
          <a:p>
            <a:pPr marL="457200" indent="-457200">
              <a:spcAft>
                <a:spcPts val="1200"/>
              </a:spcAft>
              <a:buFont typeface="+mj-lt"/>
              <a:buAutoNum type="arabicPeriod"/>
            </a:pPr>
            <a:r>
              <a:rPr lang="en-US" sz="2400" dirty="0">
                <a:latin typeface="Arial" panose="020B0604020202020204" pitchFamily="34" charset="0"/>
                <a:cs typeface="Arial" panose="020B0604020202020204" pitchFamily="34" charset="0"/>
              </a:rPr>
              <a:t>We select say 400 from this 4,000 lines randomly to phenotype and identify markers linked to the trait loci.</a:t>
            </a:r>
          </a:p>
          <a:p>
            <a:pPr marL="457200" indent="-457200">
              <a:spcAft>
                <a:spcPts val="1200"/>
              </a:spcAft>
              <a:buFont typeface="+mj-lt"/>
              <a:buAutoNum type="arabicPeriod"/>
            </a:pPr>
            <a:r>
              <a:rPr lang="en-US" sz="2400" dirty="0">
                <a:latin typeface="Arial" panose="020B0604020202020204" pitchFamily="34" charset="0"/>
                <a:cs typeface="Arial" panose="020B0604020202020204" pitchFamily="34" charset="0"/>
              </a:rPr>
              <a:t>Once the trait loci and associate markers are identified, we can use these markers to select the desirable genotypes from the entire population of 4,000 RILs. </a:t>
            </a:r>
          </a:p>
        </p:txBody>
      </p:sp>
    </p:spTree>
    <p:extLst>
      <p:ext uri="{BB962C8B-B14F-4D97-AF65-F5344CB8AC3E}">
        <p14:creationId xmlns:p14="http://schemas.microsoft.com/office/powerpoint/2010/main" val="2846627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2CD519F-D4E4-594B-A5C3-764EFE3E203C}"/>
              </a:ext>
            </a:extLst>
          </p:cNvPr>
          <p:cNvSpPr txBox="1"/>
          <p:nvPr/>
        </p:nvSpPr>
        <p:spPr>
          <a:xfrm>
            <a:off x="2665343" y="2436191"/>
            <a:ext cx="8802757" cy="2031325"/>
          </a:xfrm>
          <a:prstGeom prst="rect">
            <a:avLst/>
          </a:prstGeom>
          <a:noFill/>
        </p:spPr>
        <p:txBody>
          <a:bodyPr wrap="square" rtlCol="0">
            <a:spAutoFit/>
          </a:bodyPr>
          <a:lstStyle/>
          <a:p>
            <a:pPr>
              <a:spcAft>
                <a:spcPts val="1800"/>
              </a:spcAft>
            </a:pPr>
            <a:r>
              <a:rPr lang="en-US" sz="3200" b="1" i="1" dirty="0">
                <a:latin typeface="Arial" panose="020B0604020202020204" pitchFamily="34" charset="0"/>
                <a:cs typeface="Arial" panose="020B0604020202020204" pitchFamily="34" charset="0"/>
              </a:rPr>
              <a:t>Any Question?</a:t>
            </a:r>
          </a:p>
          <a:p>
            <a:pPr marL="514350" indent="-514350">
              <a:spcAft>
                <a:spcPts val="1800"/>
              </a:spcAft>
              <a:buFont typeface="+mj-lt"/>
              <a:buAutoNum type="arabicPeriod"/>
            </a:pPr>
            <a:r>
              <a:rPr lang="en-US" sz="3200" dirty="0">
                <a:latin typeface="Arial" panose="020B0604020202020204" pitchFamily="34" charset="0"/>
                <a:cs typeface="Arial" panose="020B0604020202020204" pitchFamily="34" charset="0"/>
              </a:rPr>
              <a:t>Expedite plant breeding</a:t>
            </a:r>
          </a:p>
          <a:p>
            <a:pPr marL="514350" indent="-514350">
              <a:spcAft>
                <a:spcPts val="1800"/>
              </a:spcAft>
              <a:buFont typeface="+mj-lt"/>
              <a:buAutoNum type="arabicPeriod"/>
            </a:pPr>
            <a:r>
              <a:rPr lang="en-US" sz="3200" dirty="0">
                <a:latin typeface="Arial" panose="020B0604020202020204" pitchFamily="34" charset="0"/>
                <a:cs typeface="Arial" panose="020B0604020202020204" pitchFamily="34" charset="0"/>
              </a:rPr>
              <a:t>Precession plant breeding</a:t>
            </a:r>
          </a:p>
        </p:txBody>
      </p:sp>
    </p:spTree>
    <p:extLst>
      <p:ext uri="{BB962C8B-B14F-4D97-AF65-F5344CB8AC3E}">
        <p14:creationId xmlns:p14="http://schemas.microsoft.com/office/powerpoint/2010/main" val="1362856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763650B-F709-3746-9605-2F7E3D1C89CE}"/>
              </a:ext>
            </a:extLst>
          </p:cNvPr>
          <p:cNvSpPr txBox="1"/>
          <p:nvPr/>
        </p:nvSpPr>
        <p:spPr>
          <a:xfrm>
            <a:off x="3975100" y="2819400"/>
            <a:ext cx="4038600" cy="707886"/>
          </a:xfrm>
          <a:prstGeom prst="rect">
            <a:avLst/>
          </a:prstGeom>
          <a:noFill/>
        </p:spPr>
        <p:txBody>
          <a:bodyPr wrap="square" rtlCol="0">
            <a:spAutoFit/>
          </a:bodyPr>
          <a:lstStyle/>
          <a:p>
            <a:pPr algn="ctr"/>
            <a:r>
              <a:rPr lang="en-US" sz="4000" b="1" i="1" dirty="0">
                <a:latin typeface="Arial" panose="020B0604020202020204" pitchFamily="34" charset="0"/>
                <a:cs typeface="Arial" panose="020B0604020202020204" pitchFamily="34" charset="0"/>
              </a:rPr>
              <a:t>Thank you!</a:t>
            </a:r>
          </a:p>
        </p:txBody>
      </p:sp>
    </p:spTree>
    <p:extLst>
      <p:ext uri="{BB962C8B-B14F-4D97-AF65-F5344CB8AC3E}">
        <p14:creationId xmlns:p14="http://schemas.microsoft.com/office/powerpoint/2010/main" val="23307401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6AC5EB7-3447-7747-95E7-7487B9C3CE67}"/>
              </a:ext>
            </a:extLst>
          </p:cNvPr>
          <p:cNvSpPr/>
          <p:nvPr/>
        </p:nvSpPr>
        <p:spPr>
          <a:xfrm>
            <a:off x="1" y="2612936"/>
            <a:ext cx="12192000" cy="820609"/>
          </a:xfrm>
          <a:prstGeom prst="rect">
            <a:avLst/>
          </a:prstGeom>
        </p:spPr>
        <p:txBody>
          <a:bodyPr wrap="square">
            <a:spAutoFit/>
          </a:bodyPr>
          <a:lstStyle/>
          <a:p>
            <a:pPr algn="ctr">
              <a:lnSpc>
                <a:spcPct val="150000"/>
              </a:lnSpc>
            </a:pPr>
            <a:r>
              <a:rPr lang="en-US" sz="3600" b="1" dirty="0">
                <a:latin typeface="Arial" panose="020B0604020202020204" pitchFamily="34" charset="0"/>
                <a:cs typeface="Arial" panose="020B0604020202020204" pitchFamily="34" charset="0"/>
              </a:rPr>
              <a:t>Random Amplified Polymorphic DNA (RAPD)</a:t>
            </a:r>
          </a:p>
        </p:txBody>
      </p:sp>
    </p:spTree>
    <p:extLst>
      <p:ext uri="{BB962C8B-B14F-4D97-AF65-F5344CB8AC3E}">
        <p14:creationId xmlns:p14="http://schemas.microsoft.com/office/powerpoint/2010/main" val="14885907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1986</TotalTime>
  <Words>2815</Words>
  <Application>Microsoft Office PowerPoint</Application>
  <PresentationFormat>Widescreen</PresentationFormat>
  <Paragraphs>257</Paragraphs>
  <Slides>89</Slides>
  <Notes>14</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89</vt:i4>
      </vt:variant>
    </vt:vector>
  </HeadingPairs>
  <TitlesOfParts>
    <vt:vector size="101" baseType="lpstr">
      <vt:lpstr>AdvOT5777b7ad</vt:lpstr>
      <vt:lpstr>AdvOT9bd21c25.I</vt:lpstr>
      <vt:lpstr>AdvOTcb88df00</vt:lpstr>
      <vt:lpstr>AdvOTea1a7398</vt:lpstr>
      <vt:lpstr>AdvOTea1a7398+20</vt:lpstr>
      <vt:lpstr>Arial</vt:lpstr>
      <vt:lpstr>Calibri</vt:lpstr>
      <vt:lpstr>Calibri Light</vt:lpstr>
      <vt:lpstr>Lora</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Bhattacharyya, Madan K [AGRON]</dc:creator>
  <cp:lastModifiedBy>DELL</cp:lastModifiedBy>
  <cp:revision>98</cp:revision>
  <dcterms:created xsi:type="dcterms:W3CDTF">2020-02-13T15:55:38Z</dcterms:created>
  <dcterms:modified xsi:type="dcterms:W3CDTF">2020-02-24T06:55:36Z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name="NXPowerLiteLastOptimized" pid="2">
    <vt:lpwstr>3300360</vt:lpwstr>
  </property>
  <property fmtid="{D5CDD505-2E9C-101B-9397-08002B2CF9AE}" name="NXPowerLiteSettings" pid="3">
    <vt:lpwstr>C7000400038000</vt:lpwstr>
  </property>
  <property fmtid="{D5CDD505-2E9C-101B-9397-08002B2CF9AE}" name="NXPowerLiteVersion" pid="4">
    <vt:lpwstr>S8.2.3</vt:lpwstr>
  </property>
</Properties>
</file>